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300" r:id="rId9"/>
    <p:sldId id="301" r:id="rId10"/>
    <p:sldId id="262" r:id="rId11"/>
    <p:sldId id="302" r:id="rId12"/>
    <p:sldId id="271" r:id="rId13"/>
    <p:sldId id="264" r:id="rId14"/>
    <p:sldId id="299" r:id="rId15"/>
    <p:sldId id="303" r:id="rId16"/>
    <p:sldId id="265" r:id="rId17"/>
    <p:sldId id="266" r:id="rId18"/>
    <p:sldId id="267" r:id="rId19"/>
    <p:sldId id="316" r:id="rId20"/>
    <p:sldId id="268" r:id="rId21"/>
    <p:sldId id="269" r:id="rId22"/>
    <p:sldId id="270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75" d="100"/>
          <a:sy n="75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3F0E8-31D6-4670-8371-C9207B6842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41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093F7D-19F0-44D8-A8A2-86E05ADFDD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17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536CD-10FF-4ABA-9CD0-8FBF7FEADA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52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671EB-1286-4FF8-9A32-692272EE5B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11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8B150-29A4-41BC-8CD6-346D6F188E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93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091C2-DE23-4622-84FF-F434FB6F38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32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8D181-0131-4299-9E31-291BA62D5E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56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57005-C236-4DB0-9F12-122404E351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80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DD5D7-5750-4820-A7F9-7BBAF61778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84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4D616-ABAA-4992-BC56-80A06C71F6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412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83BDA-94B9-4029-B6FF-D7FCA3CC39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94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2325D9-44B3-410B-B53C-CDC86E8FBB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32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42;&#1110;&#1076;&#1077;&#1086;/&#1044;&#1088;&#1086;&#1073;&#1110;&#1083;&#1082;&#1072;.mp4" TargetMode="External"/><Relationship Id="rId2" Type="http://schemas.openxmlformats.org/officeDocument/2006/relationships/hyperlink" Target="&#1042;&#1110;&#1076;&#1077;&#1086;/&#1050;&#1086;&#1088;&#1095;&#1091;&#1074;&#1072;&#1095;%20&#1058;-170.mp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42;&#1110;&#1076;&#1077;&#1086;/&#1040;&#1088;&#1073;&#1086;&#1088;&#1080;&#1094;&#1080;&#1076;&#1080;.mp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&#1042;&#1110;&#1076;&#1077;&#1086;/&#1050;&#1072;&#1084;&#1110;&#1085;&#1085;&#1103;.mp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&#1042;&#1110;&#1076;&#1077;&#1086;/&#1044;&#1077;&#1092;&#1110;&#1082;&#1072;&#1090;&#1080;.mp4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4.htm" TargetMode="External"/><Relationship Id="rId2" Type="http://schemas.openxmlformats.org/officeDocument/2006/relationships/hyperlink" Target="&#1043;&#1086;&#1083;&#1086;&#1074;&#1085;&#1072;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42;&#1110;&#1076;&#1077;&#1086;/&#1082;&#1091;&#1097;&#1086;&#1088;&#1110;&#1079;.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342"/>
            <a:ext cx="8363272" cy="4176464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b="1" dirty="0" smtClean="0"/>
              <a:t>  </a:t>
            </a:r>
            <a:r>
              <a:rPr lang="uk-UA" altLang="zh-SG" b="1" dirty="0" smtClean="0">
                <a:effectLst/>
                <a:latin typeface="+mj-lt"/>
              </a:rPr>
              <a:t>Тема:      </a:t>
            </a:r>
            <a:r>
              <a:rPr lang="uk-UA" altLang="zh-SG" b="1" i="1" dirty="0" smtClean="0">
                <a:effectLst/>
                <a:latin typeface="+mj-lt"/>
              </a:rPr>
              <a:t>Культуртехнічні меліорації</a:t>
            </a:r>
            <a:r>
              <a:rPr lang="uk-UA" altLang="zh-SG" b="1" i="1" dirty="0" smtClean="0">
                <a:latin typeface="+mj-lt"/>
              </a:rPr>
              <a:t>.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altLang="zh-SG" sz="2800" b="1" i="1" dirty="0" smtClean="0"/>
              <a:t>П Л А Н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000" b="1" i="1" dirty="0" smtClean="0"/>
              <a:t>          1. Види і зміст культуртехнічних меліорацій їх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000" b="1" i="1" dirty="0"/>
              <a:t> </a:t>
            </a:r>
            <a:r>
              <a:rPr lang="uk-UA" altLang="zh-SG" sz="2000" b="1" i="1" dirty="0" smtClean="0"/>
              <a:t>               призначення: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000" b="1" i="1" dirty="0" smtClean="0"/>
              <a:t>         1.1. Підготовка або поліпшення поверхні ділянки;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000" b="1" i="1" dirty="0" smtClean="0"/>
              <a:t>         1.2. Створення орного шару на </a:t>
            </a:r>
            <a:r>
              <a:rPr lang="uk-UA" altLang="zh-SG" sz="2000" b="1" i="1" dirty="0" err="1" smtClean="0"/>
              <a:t>поліпшуваних</a:t>
            </a:r>
            <a:r>
              <a:rPr lang="uk-UA" altLang="zh-SG" sz="2000" b="1" i="1" dirty="0" smtClean="0"/>
              <a:t>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000" b="1" i="1" dirty="0"/>
              <a:t> </a:t>
            </a:r>
            <a:r>
              <a:rPr lang="uk-UA" altLang="zh-SG" sz="2000" b="1" i="1" dirty="0" smtClean="0"/>
              <a:t>                сільськогосподарських угіддях і на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000" b="1" i="1" dirty="0"/>
              <a:t> </a:t>
            </a:r>
            <a:r>
              <a:rPr lang="uk-UA" altLang="zh-SG" sz="2000" b="1" i="1" dirty="0" smtClean="0"/>
              <a:t>                новостворених  землях;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000" b="1" i="1" dirty="0" smtClean="0"/>
              <a:t>         1.3. Окультурення орного шару.</a:t>
            </a:r>
            <a:endParaRPr lang="uk-UA" altLang="zh-SG" sz="2000" b="1" i="1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000" b="1" i="1" dirty="0" smtClean="0"/>
              <a:t>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000" b="1" i="1" dirty="0" smtClean="0"/>
              <a:t> Л-1 с.335…340</a:t>
            </a:r>
            <a:endParaRPr lang="ru-RU" sz="2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60350"/>
            <a:ext cx="8964612" cy="1800498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Великі пеньки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діаметром до 40 см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  <a:hlinkClick r:id="rId2" action="ppaction://hlinkfile"/>
              </a:rPr>
              <a:t>корчують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тракторними корчувачами-збирачами. Цими ж машинами   викорчувані пеньки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  <a:hlinkClick r:id="rId3" action="ppaction://hlinkfile"/>
              </a:rPr>
              <a:t>збирають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і звозять у купи або вивозять за межі осушеної ділянки. 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9"/>
            <a:ext cx="8291264" cy="3312367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Значно дешевше обходиться </a:t>
            </a:r>
            <a:r>
              <a:rPr lang="uk-UA" altLang="zh-S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заорювання на місці кущів і </a:t>
            </a:r>
            <a:r>
              <a:rPr lang="uk-UA" altLang="zh-SG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мілколісся</a:t>
            </a:r>
            <a:r>
              <a:rPr lang="uk-UA" altLang="zh-S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Кущі висотою до 1 м рекомендується заорювати на глибину не менше 18…20 см, висотою 1-2 м на глибину 20…25 см. Через 2…3 роки заорана маса кущів майже повністю розкладається внаслідок чого грунт одержує додатково від 45 до 80 т органічної маси на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 </a:t>
            </a: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га. Це поліпшує водно-фізичні властивості </a:t>
            </a:r>
            <a:r>
              <a:rPr lang="uk-UA" altLang="zh-SG" sz="2800" b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грунту</a:t>
            </a: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його аерацію і підвищує родючість.</a:t>
            </a:r>
            <a:r>
              <a:rPr lang="ru-RU" altLang="zh-SG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sz="28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52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6632"/>
            <a:ext cx="8157592" cy="4536504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На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торфяних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грунтах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, що заросли кущами і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мілколіссям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та забруднені деревиною при наявності пеньків застосовують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фрезерування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осушених площ. При цьому способі обробки подрібнюють кущі і деревину та перемішують її з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грунтом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на глибині до 40 см. Для фрезерування осушених торфових боліт використовують причіпні фрезерні машини МПГ-1,7;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МПГ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-2,24; МПТ-42.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229600" cy="3600127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Знищувати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древесно-чагарникову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рослинність можна і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хімічними засобами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. Для цього застосовують арборициди типу 2,4 Д, під дією яких деревно-чагарникова рослинність засихає.  З арборицидів найбільш поширені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бутиловий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ефір 2,4 Д, амінні солі 2,4 Д і натрієва сіль 2,4 Д, а також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кротоміновий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препарат. Дози арборицидів коливаються від 3 до 6 кг/га.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507413" cy="2520578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Деревно-чагарникову рослинність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  <a:hlinkClick r:id="rId2" action="ppaction://hlinkfile"/>
              </a:rPr>
              <a:t>обприскують з  літаків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або за допомогою тракторних обприскувачів у період від повного розпускання листків до середини серпня, обробіток, при необхідності, повторюють декілька раз. 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9"/>
            <a:ext cx="8147248" cy="3168352"/>
          </a:xfrm>
          <a:solidFill>
            <a:srgbClr val="FFFF00"/>
          </a:solidFill>
        </p:spPr>
        <p:txBody>
          <a:bodyPr/>
          <a:lstStyle/>
          <a:p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Чагарник, що засох, висотою до 2,5 м </a:t>
            </a:r>
            <a:r>
              <a:rPr lang="uk-UA" altLang="zh-SG" sz="2800" b="1" dirty="0">
                <a:solidFill>
                  <a:srgbClr val="FF0000"/>
                </a:solidFill>
                <a:effectLst/>
                <a:latin typeface="+mj-lt"/>
              </a:rPr>
              <a:t>заорюють </a:t>
            </a: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чагарниково-болотним плугом без попередньої обробки, вищий чагарник після засихання </a:t>
            </a:r>
            <a:r>
              <a:rPr lang="uk-UA" altLang="zh-SG" sz="2800" b="1" dirty="0">
                <a:solidFill>
                  <a:srgbClr val="FF0000"/>
                </a:solidFill>
                <a:effectLst/>
                <a:latin typeface="+mj-lt"/>
              </a:rPr>
              <a:t>ламають</a:t>
            </a: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корчувальними ланцюгами. Зламаний деревостій згрібають тракторними граблями у купи і спалюють.</a:t>
            </a:r>
            <a:endParaRPr lang="ru-RU" sz="2800" dirty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917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4032746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Великі площі осушених земель забруднені камінням.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  <a:hlinkClick r:id="rId2" action="ppaction://hlinkfile"/>
              </a:rPr>
              <a:t>Велике каміння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масою до 10 т виймають з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грунту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корчувачами-збирачами, навантажують на стальні листи і вивозять за межі ділянки. Середнє і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дрібне каміння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попередньо збирають у купи каменезбиральними машинами УКП-0,6 і </a:t>
            </a: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latin typeface="+mj-lt"/>
              </a:rPr>
              <a:t/>
            </a:r>
            <a:b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latin typeface="+mj-lt"/>
              </a:rPr>
            </a:b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УСК -0,7 або бульдозерами, а потім також вивозять.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36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913"/>
            <a:ext cx="9144000" cy="3816151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На мінеральних землях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землисті купини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розробляють важкими дисковими боронами, а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рослинні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- висотою до 25 см заорюють чагарниково-болотними плугами.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Вищі купини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розробляються начіпними рейковими боронами або фрезерними барабанами;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  на торфових болотах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осокові купини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висотою до 30…40см прикочують тракторними котками, після чого заорюють чагарниково-болотними плугами.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4619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altLang="zh-SG" sz="3200" b="1" dirty="0" smtClean="0">
                <a:solidFill>
                  <a:srgbClr val="FF0000"/>
                </a:solidFill>
                <a:effectLst/>
              </a:rPr>
              <a:t>Планування поверхні </a:t>
            </a:r>
            <a:r>
              <a:rPr lang="uk-UA" altLang="zh-SG" sz="3200" b="1" dirty="0" err="1" smtClean="0">
                <a:solidFill>
                  <a:srgbClr val="FF0000"/>
                </a:solidFill>
                <a:effectLst/>
              </a:rPr>
              <a:t>грунту</a:t>
            </a:r>
            <a:r>
              <a:rPr lang="uk-UA" altLang="zh-SG" sz="3200" b="1" i="1" dirty="0" smtClean="0">
                <a:solidFill>
                  <a:srgbClr val="FF0000"/>
                </a:solidFill>
                <a:effectLst/>
              </a:rPr>
              <a:t>.</a:t>
            </a:r>
            <a:endParaRPr lang="ru-RU" sz="3200" b="1" i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08720"/>
            <a:ext cx="8712968" cy="4176463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Після проведення робіт по видаленню деревної та кущової рослинності, каміння і купин залишаються окремі нерівні поверхні - ями, котловани, насипи, тощо. Для їх видалення і створення поверхні придатної для первинного обробітку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грунту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виконують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попереднє планування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бульдозерами, грейдерами та скреперами. Невеликі ями заорюють  чагарниково-болотними плугами, великі котловани та ями засипають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грунтом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, який розробляється в кар’єрах. Після попереднього планування проводять первинний обробіток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грунту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.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Відео для презентації Культуртех\2370_1_ori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65" b="55924"/>
          <a:stretch/>
        </p:blipFill>
        <p:spPr bwMode="auto">
          <a:xfrm>
            <a:off x="1020796" y="3634806"/>
            <a:ext cx="6546719" cy="138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Відео для презентації Культуртех\planer_pd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7" t="16424" b="12758"/>
          <a:stretch/>
        </p:blipFill>
        <p:spPr bwMode="auto">
          <a:xfrm rot="347818">
            <a:off x="4534540" y="658016"/>
            <a:ext cx="5139502" cy="304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Відео для презентації Культуртех\planer_pd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75"/>
          <a:stretch/>
        </p:blipFill>
        <p:spPr bwMode="auto">
          <a:xfrm rot="21066798">
            <a:off x="-107398" y="555278"/>
            <a:ext cx="5001018" cy="288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Відео для презентації Культуртех\2370_1_ori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70"/>
          <a:stretch/>
        </p:blipFill>
        <p:spPr bwMode="auto">
          <a:xfrm>
            <a:off x="1020796" y="4941169"/>
            <a:ext cx="654671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4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323528" y="404664"/>
            <a:ext cx="8712968" cy="2016224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r>
              <a:rPr lang="uk-UA" altLang="zh-SG" b="1" dirty="0" smtClean="0">
                <a:solidFill>
                  <a:srgbClr val="FF0000"/>
                </a:solidFill>
                <a:effectLst/>
                <a:latin typeface="+mj-lt"/>
              </a:rPr>
              <a:t>Культуртехнічні меліорації </a:t>
            </a:r>
            <a:r>
              <a:rPr lang="uk-UA" altLang="zh-SG" b="1" dirty="0" smtClean="0">
                <a:solidFill>
                  <a:srgbClr val="002060"/>
                </a:solidFill>
                <a:effectLst/>
                <a:latin typeface="+mj-lt"/>
              </a:rPr>
              <a:t>- система заходів, направлених на приведення поверхні і родючого шару </a:t>
            </a:r>
            <a:r>
              <a:rPr lang="uk-UA" altLang="zh-SG" b="1" dirty="0" err="1" smtClean="0">
                <a:solidFill>
                  <a:srgbClr val="002060"/>
                </a:solidFill>
                <a:effectLst/>
                <a:latin typeface="+mj-lt"/>
              </a:rPr>
              <a:t>грунту</a:t>
            </a:r>
            <a:r>
              <a:rPr lang="uk-UA" altLang="zh-SG" b="1" dirty="0" smtClean="0">
                <a:solidFill>
                  <a:srgbClr val="002060"/>
                </a:solidFill>
                <a:effectLst/>
                <a:latin typeface="+mj-lt"/>
              </a:rPr>
              <a:t> в придатний для сільськогосподарського  використання стан.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uk-UA" altLang="zh-SG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404664"/>
            <a:ext cx="9144000" cy="5229200"/>
          </a:xfrm>
          <a:solidFill>
            <a:srgbClr val="FFFF00"/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Експлуатаційне планування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виконується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довгобазовими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планувальниками. Для підвищення якості планування грунт  розрихлюють перед кожним проходом планувальника, а планувальні роботи виконують при оптимальній вологості. 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Допустима вологість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для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грунтів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глинисті - 20-28% від абсолютно сухої маси;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важкосуглинисті – 19</a:t>
            </a:r>
            <a:r>
              <a:rPr lang="en-US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-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25%; середньосуглинисті - 19-23%;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легкосуглинисті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- 13-17%;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пісчані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пилуваті - 12-16%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лесовидні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- 19-21%.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Середня щільність планування не повинна перевищувати 1,2-1,4 г/см3. 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435280" cy="4680818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2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Роботи по плануванню поверхні </a:t>
            </a:r>
            <a:r>
              <a:rPr lang="uk-UA" altLang="zh-SG" sz="24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суміщують</a:t>
            </a:r>
            <a:r>
              <a:rPr lang="uk-UA" altLang="zh-SG" sz="2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з внесенням </a:t>
            </a:r>
            <a:r>
              <a:rPr lang="uk-UA" altLang="zh-SG" sz="2400" b="1" dirty="0" smtClean="0">
                <a:solidFill>
                  <a:srgbClr val="FF0000"/>
                </a:solidFill>
                <a:effectLst/>
              </a:rPr>
              <a:t>органічних добрив</a:t>
            </a:r>
            <a:r>
              <a:rPr lang="uk-UA" altLang="zh-SG" sz="2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, їх застосовують в залежності від товщини зрізання родючого шару. Максимальна величина зрізання за один прохід </a:t>
            </a:r>
            <a:r>
              <a:rPr lang="uk-UA" altLang="zh-SG" sz="24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довгобазового</a:t>
            </a:r>
            <a:r>
              <a:rPr lang="uk-UA" altLang="zh-SG" sz="2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планувальника не повинна перевищувати 3…4 см.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</a:t>
            </a:r>
            <a:r>
              <a:rPr lang="uk-UA" altLang="zh-SG" sz="2400" b="1" dirty="0" smtClean="0">
                <a:solidFill>
                  <a:srgbClr val="FF0000"/>
                </a:solidFill>
                <a:effectLst/>
              </a:rPr>
              <a:t>Норма внесення органічних добрив</a:t>
            </a:r>
            <a:r>
              <a:rPr lang="uk-UA" altLang="zh-SG" sz="2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на кожний сантиметр зрізаного родючого шару в залежності від її товщини і складає:</a:t>
            </a:r>
            <a:r>
              <a:rPr lang="uk-UA" altLang="zh-SG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altLang="zh-SG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  </a:t>
            </a:r>
            <a:r>
              <a:rPr lang="uk-UA" altLang="zh-SG" sz="1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Товщина </a:t>
            </a:r>
            <a:r>
              <a:rPr lang="uk-UA" altLang="zh-SG" sz="14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грунтового</a:t>
            </a:r>
            <a:r>
              <a:rPr lang="uk-UA" altLang="zh-SG" sz="1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шару ,см                                    Доза добрив, т/га</a:t>
            </a:r>
            <a:r>
              <a:rPr lang="uk-UA" altLang="zh-SG" sz="1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altLang="zh-SG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                              5                  </a:t>
            </a:r>
            <a:r>
              <a:rPr lang="en-US" altLang="zh-SG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</a:t>
            </a:r>
            <a:r>
              <a:rPr lang="uk-UA" altLang="zh-SG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2-4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                         10                  4-6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                         15                  6-8</a:t>
            </a:r>
            <a:endParaRPr lang="ru-RU" sz="24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05954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uk-UA" altLang="zh-SG" sz="2800" b="1" dirty="0" smtClean="0">
                <a:solidFill>
                  <a:srgbClr val="FF0000"/>
                </a:solidFill>
                <a:effectLst/>
              </a:rPr>
              <a:t>Створення та окультурення орного шару</a:t>
            </a:r>
            <a:r>
              <a:rPr lang="uk-UA" altLang="zh-SG" sz="2800" b="1" i="1" dirty="0" smtClean="0">
                <a:solidFill>
                  <a:srgbClr val="FF0000"/>
                </a:solidFill>
                <a:effectLst/>
              </a:rPr>
              <a:t>.</a:t>
            </a:r>
            <a:endParaRPr lang="ru-RU" sz="2800" b="1" i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764705"/>
            <a:ext cx="8291264" cy="3312367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Після проведення всіх перелічених культуртехнічних робіт чагарниково-болотними плугами провадять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первинну оранку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новоосвоюваних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земель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на глибину від 20 до 35 см. При освоєнні торф’яних і торф’яно-болотних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грунтів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первинну обробку можна робити тільки розпушувальними знаряддями, не перевертаючи дерновий</a:t>
            </a:r>
            <a:r>
              <a:rPr lang="uk-UA" altLang="zh-SG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шар.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1"/>
            <a:ext cx="8229600" cy="2304678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Важливим заходом по створюванню орного шару є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прикочування.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Воно усуває дефект оранки і сприяє кращому капілярному зв’язку орного  горизонту з підорним.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88913"/>
            <a:ext cx="8785101" cy="5472335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Одним із  основних заходів, що забезпечують окультурення орного шару, який має кислу реакцію, є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вапнування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За ступенем кислотності осушені землі поділяються на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сильно-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, 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середньо-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і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слабкокислі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до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сильнокислих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належать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грунти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верхових боліт з кислотністю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рН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= 2,5…3,5;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uk-UA" altLang="zh-SG" sz="2800" b="1" dirty="0" smtClean="0">
              <a:solidFill>
                <a:schemeClr val="accent3">
                  <a:lumMod val="10000"/>
                </a:schemeClr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до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середньокислих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-грунти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перехідних боліт і мінеральні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грунти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з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рН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=3,5…4,5;</a:t>
            </a:r>
          </a:p>
          <a:p>
            <a:pPr eaLnBrk="1" hangingPunct="1">
              <a:lnSpc>
                <a:spcPct val="80000"/>
              </a:lnSpc>
              <a:defRPr/>
            </a:pPr>
            <a:endParaRPr lang="uk-UA" altLang="zh-SG" sz="2800" b="1" dirty="0" smtClean="0">
              <a:solidFill>
                <a:schemeClr val="accent3">
                  <a:lumMod val="10000"/>
                </a:schemeClr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до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с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лабкокислих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-деякі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низинні болота та мінеральні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грунти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з </a:t>
            </a:r>
            <a:r>
              <a:rPr lang="uk-UA" altLang="zh-SG" sz="2800" b="1" dirty="0" err="1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рН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  <a:cs typeface="Times New Roman" panose="02020603050405020304" pitchFamily="18" charset="0"/>
              </a:rPr>
              <a:t> = 4,5…6,0</a:t>
            </a:r>
            <a:r>
              <a:rPr lang="uk-UA" altLang="zh-SG" sz="2800" b="1" dirty="0" smtClean="0">
                <a:solidFill>
                  <a:schemeClr val="accent3">
                    <a:lumMod val="10000"/>
                  </a:schemeClr>
                </a:solidFill>
                <a:effectLst/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88913"/>
            <a:ext cx="8928992" cy="5184303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При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  <a:hlinkClick r:id="rId2" action="ppaction://hlinkfile"/>
              </a:rPr>
              <a:t>внесенні вапна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слід враховувати, які культури будуть вирощуватись на цих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грунтах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.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Підвищену кислотність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грунту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добре сприймають такі культури, як овес, озиме жито, картопля, люпин.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На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середньокислих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грунтах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можна вирощувати яру пшеницю горох, віку, льон, соняшник, багаторічні злакові трави.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На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слабкокислих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грунтах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вирощують озиму пшеницю, кукурудзу, буряки, капусту, цибулю, коноплю.</a:t>
            </a:r>
          </a:p>
          <a:p>
            <a:pPr eaLnBrk="1" hangingPunct="1">
              <a:defRPr/>
            </a:pP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1"/>
            <a:ext cx="8229600" cy="3528690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Приблизні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дози вапна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: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для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слабкокислих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грунтів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- 0,5…1 т/га,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для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середньокислих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- 1…2 т/га, 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для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сильнокислих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3…4 т/га. 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Матеріалом для вапнування є вапняні туфи, гіпс, вапняне борошно, гашене вапно і сланцева зола. 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1"/>
            <a:ext cx="8229600" cy="3600697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Найраціональніше як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попередні культури </a:t>
            </a: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вирощувати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на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мінеральних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грунтах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льон, ячмінь, жито, віку з вівсом, горох на сіно і силос;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на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торф'яних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грунтах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- віку з вівсом, коноплю.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На другий і третій роки доцільно висівати просапні кормові культури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-ріпу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, турнепс, капусту, брукву, моркву, іноді картоплю, буряки.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507413" cy="4895825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При освоєнні верхових і перехідних боліт застосовують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змішаний метод освоєння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, який полягає у перемішуванні при оранці верхнього шару торфу з привозним мінеральним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грунтом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(пісок, глина), що насипається на поверхню болота шаром 3…4 см.  Це приводить до того, що на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піскованих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або </a:t>
            </a:r>
            <a:r>
              <a:rPr lang="uk-UA" altLang="zh-SG" sz="2800" b="1" dirty="0" err="1" smtClean="0">
                <a:solidFill>
                  <a:srgbClr val="FF0000"/>
                </a:solidFill>
                <a:effectLst/>
                <a:latin typeface="+mj-lt"/>
              </a:rPr>
              <a:t>глинових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 площах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, завдяки сприятливим водно-повітряним і тепловим режимам кореневмісного шару, інтенсифікуються процеси розкладання торфу і поліпшуються фізичні властивості торф’яних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грунтів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та збільшується їх родючість.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686800" cy="5112295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Докорінне поліпшення фізико-хімічних властивостей і родючості содових солонців можливе тільки при застосуванні </a:t>
            </a: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комплексу агромеліоративних  прийомів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, до якого входить: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осушення за допомогою матеріального дренажу;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внесення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меліорантів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і добрив;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розпушення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грунтів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;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сівба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культур-меліорантів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;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дощування;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внутрішньогрунтове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циклічне зволоження.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2735585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Культуртехнічні заходи включають: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rgbClr val="002060"/>
                </a:solidFill>
                <a:effectLst/>
                <a:latin typeface="+mj-lt"/>
              </a:rPr>
              <a:t>підготовку або поліпшення поверхні ділянки;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rgbClr val="002060"/>
                </a:solidFill>
                <a:effectLst/>
                <a:latin typeface="+mj-lt"/>
              </a:rPr>
              <a:t>створення орного шару на </a:t>
            </a:r>
            <a:r>
              <a:rPr lang="uk-UA" altLang="zh-SG" sz="2800" b="1" dirty="0" err="1" smtClean="0">
                <a:solidFill>
                  <a:srgbClr val="002060"/>
                </a:solidFill>
                <a:effectLst/>
                <a:latin typeface="+mj-lt"/>
              </a:rPr>
              <a:t>поліпшуваних</a:t>
            </a:r>
            <a:r>
              <a:rPr lang="uk-UA" altLang="zh-SG" sz="2800" b="1" dirty="0" smtClean="0">
                <a:solidFill>
                  <a:srgbClr val="002060"/>
                </a:solidFill>
                <a:effectLst/>
                <a:latin typeface="+mj-lt"/>
              </a:rPr>
              <a:t> сільськогосподарських угіддях і на новоосвоєних землях;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rgbClr val="002060"/>
                </a:solidFill>
                <a:effectLst/>
                <a:latin typeface="+mj-lt"/>
              </a:rPr>
              <a:t>окультурення орного шару.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435975" cy="6191250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zh-SG" sz="4000" b="1" smtClean="0"/>
              <a:t>Рекультивація земель - це комплекс робіт, спрямованих на відновлення продуктивності і господарської цінності порушених земель, а також на поліпшення умов довкілля відповідно інтересам суспільства.</a:t>
            </a:r>
            <a:endParaRPr lang="ru-RU" sz="4000" b="1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507413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b="1" smtClean="0"/>
              <a:t>Рекультивації підлягають усі землі, що зазнають змін у рельєфі, грунтовому покриві, материнських та підстеляючих породах, що відбуваються або вже відбулися у процесі гірничих, будівельних, гідротехнічних, геологорозвідувальних та інших  робіт. Слід рекультувати також еродовані грунти, а при відповідних умовах і землі з низькопродуктивними грунтами.</a:t>
            </a:r>
            <a:endParaRPr lang="ru-RU" b="1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507413" cy="64087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Технічна рекультивація є комплекс інженерних робіт, до складу якого входять: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знімання та складування родючого шару і потенційно родючих порід;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формування відвалів шахт, кар"єрів, а також гідровідвалів;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вирівнювання поверхні, виположування, терасування та закріплення укосів відвалів, бортів і кар"єрів, засипання шахтних провалів, закріплення їх бортів;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хімічна меліорація токсичних грунтів;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покриття вирівняної поверхні шаром родючого грунту або потенційно родючих порід;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 інженерне впорядкування рекультивованої території (дренажна мережа, дороги, виїзди, тощо);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вирівнювання дна та бортів кар"єру при створенні водойм.</a:t>
            </a:r>
            <a:endParaRPr lang="ru-RU" sz="2400" b="1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435975" cy="6337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smtClean="0"/>
              <a:t>Знімання родючого шару грунту є обов"язковим при всіх видах робіт по видобуванню корисних копалин, промисловому будівництві, будівництві житлових і комунальних об"єктів, доріг і гідротехнічних споруд, а також при відведенні родючих земель під териконники, відстійники, ложа ставків, водосховищ, тощо. Знятий шар складають або вивозять на малопродуктивні землі, розташовані неподалік для подальшого відновлення родючості порушених земель</a:t>
            </a:r>
            <a:r>
              <a:rPr lang="uk-UA" altLang="zh-SG" sz="2800" smtClean="0"/>
              <a:t>.</a:t>
            </a:r>
            <a:endParaRPr lang="ru-RU" sz="28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507413" cy="6264275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zh-SG" b="1" smtClean="0"/>
              <a:t>Біологічна рекультивація</a:t>
            </a:r>
            <a:r>
              <a:rPr lang="uk-UA" altLang="zh-SG" b="1" i="1" smtClean="0"/>
              <a:t> -</a:t>
            </a:r>
            <a:r>
              <a:rPr lang="uk-UA" altLang="zh-SG" b="1" smtClean="0"/>
              <a:t> це комплекс заходів щодо створення сприятливого водно-повітряного та поживного режимів грунту для сільськогосподарських і лісових культур. Цей комплекс охоплює запровадження сівозмін, насичених культурами на сидеральне добриво, внесення підвищених норм органічних і мінеральних добрив, мульчування, тощо.</a:t>
            </a:r>
            <a:endParaRPr lang="ru-RU" b="1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507413" cy="6048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3600" b="1" smtClean="0"/>
              <a:t>Технічний етап рекультивації</a:t>
            </a:r>
            <a:r>
              <a:rPr lang="uk-UA" altLang="zh-SG" sz="3600" b="1" i="1" smtClean="0"/>
              <a:t>.</a:t>
            </a:r>
            <a:r>
              <a:rPr lang="uk-UA" altLang="zh-SG" sz="3600" b="1" smtClean="0"/>
              <a:t> До комплексу робіт технічного етапу належать: вирівнювання, формування укосів, знімання, транспортування та нанесення на рекультивовані землі грунту, докорінна меліорація, будівництво доріг, спеціальних гідротехнічних споруд (ГОСТ-83).</a:t>
            </a:r>
            <a:endParaRPr lang="ru-RU" sz="3600" b="1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507413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Найпоширенішими вимогами до технічного етапу рекультивації є такі: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селективне знімання родючих гумусованих горизонтів грунту;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селективне знімання потенційно родючої породи (переважно леси та лесовидні суглинки);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переміщення до відвалів суміші безплідних і токсичних порід;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своєчасне огрублене планування (вирівнювання) відвалів з токсичними та індиферентними породами для забезпечення рівномірного їх осідання;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покриття токсичних порід після їх ретельного планування шаром глинистих порід;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нанесення шару потенційно родючої породи завтовшки 1,5-2 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zh-SG" sz="2400" b="1" smtClean="0"/>
              <a:t>покриття відвалів шаром родючого грунту завтовшки  30-50 см.</a:t>
            </a:r>
            <a:endParaRPr lang="ru-RU" sz="2400" b="1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4000" b="1" smtClean="0"/>
              <a:t>Технічний етап рекультивації при будівництві шляхів та інших лінійних об"єктів полягає у зніманні у порушеній смузі шару грунту, створенні насипів з підгрунтя і покритті резервних ділянок гумусовим шаром.</a:t>
            </a:r>
            <a:endParaRPr lang="ru-RU" sz="4000" b="1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6264275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zh-SG" sz="2800" b="1" smtClean="0"/>
              <a:t>При шахтному способі видобування корисних копалин пуста порода знову повертається у вироблені штреки. При неможливості повернення її у штреки створюються зовнішні відвали (терикони, териконники), під які відводяться малопродуктивні землі чи яри. Після 2-3 річного осідання відвали вирівнюють, покривають потенціально родючою породою, шаром грунту та передають для біологічної рекультивації.</a:t>
            </a:r>
            <a:endParaRPr lang="ru-RU" sz="2800" b="1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zh-SG" b="1" smtClean="0"/>
              <a:t>При підземному добуванні корисних копалин може відбуватися деформація поверхні грунту внаслідок осідання. Залежно від характеру деформацій у межах шахтного поля на поверхні знімається шар грунту, провали засипаються, розрівнюються і після остаточного осідання вирівнюються і покриваються шаром грунту.</a:t>
            </a:r>
            <a:endParaRPr lang="ru-RU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2591569"/>
          </a:xfrm>
          <a:solidFill>
            <a:srgbClr val="FFFF00"/>
          </a:solidFill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До групи заходів по підготовці поверхні належать: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очистка території  від деревної та кущової рослинності;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від каміння і пеньків; 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планування поверхні</a:t>
            </a:r>
            <a:r>
              <a:rPr lang="uk-UA" altLang="zh-SG" b="1" dirty="0" smtClean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 marL="0" indent="0" eaLnBrk="1" hangingPunct="1">
              <a:buNone/>
              <a:defRPr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8913"/>
            <a:ext cx="8748712" cy="6442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2800" b="1" smtClean="0"/>
              <a:t>Вироблені торфовища при фрезерному і машино-формувальному способах видобування торфу потрібно повернути землекористувачам для використання їх під сіножаті, пасовища, обліснення та обводнення. З цією метою влаштовують осушувальну мережу, проводять планування поверхні, споруджують дороги. Торфовища, вироблені гідроспособом, звичайно рекультивують для рибно-господарського  використання. На них здійснюють корчування та вивезення пнів, планування та закладення осушувальної мережі. </a:t>
            </a:r>
            <a:endParaRPr lang="ru-RU" sz="2800" b="1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686800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smtClean="0"/>
              <a:t>Біологічний етап рекультивації. - це етап загальної рекультивації, що охоплює комплекс агротехнічних і фітомеліоративних  заходів для підвищення родючості порушених земель. Біологічна рекультивація може бути сільськогосподарською або лісовою. Сільськогосподарська рекультивація виконується для підготування землі під ріллю, багаторічні насадження чи природні кормові угіддя. У зоні поширення родючих чорноземів під ріллю слід рекультивувати не більше 70% порушених земель. Решту 30% відводять під укоси відвалів, терасовидні уступи, під"їздні шляхи, протиерозійні споруди.</a:t>
            </a:r>
            <a:endParaRPr lang="ru-RU" sz="2800" b="1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686800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zh-SG" sz="2800" b="1" smtClean="0"/>
              <a:t>Порушені землі мають несприятливі режими, на них навіть багаторічні трави потребують удобрення. Найбільші прирости врожаю були отримані у варіанті з повним мінераль-ним добривом. Велике значення має глибина насипного гумусованого шару. За даними Л.В.Єстеревської (1977), для зернових культур вплив глибини насипного шару грунту спостерігався до глибини 50-   60 см.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zh-SG" sz="2800" b="1" smtClean="0"/>
              <a:t>   У загальному випадку економічно доцільним є насипання гумусового шару грунту до глибини 50 см. Для відновлення родючості і підвищення врожайності сільськогосподарських культур велике значення мають норми внесення добрив.</a:t>
            </a:r>
            <a:endParaRPr lang="ru-RU" sz="2800" b="1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507413" cy="64087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zh-SG" sz="3600" b="1" smtClean="0"/>
              <a:t>У меліоративний період рекультивації найдоцільніше вирощувати багаторічні трави, особливо бобові - люцерну, еспарцет, буркун - з використан-ням їх як сидератів. Після проходження меліоративного періоду рекультивовані землі включають до складу ріллі під польові, кормові і грунтозахисні сівозміни.</a:t>
            </a:r>
            <a:endParaRPr lang="ru-RU" sz="3600" b="1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507413" cy="6337300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zh-SG" b="1" smtClean="0"/>
              <a:t>На рекультивованих землях без покриття гумусованим шаром створюють сіяні сіножаті, які підвищуватимуть їх потенціальну родючість.</a:t>
            </a:r>
          </a:p>
          <a:p>
            <a:pPr eaLnBrk="1" hangingPunct="1">
              <a:defRPr/>
            </a:pPr>
            <a:r>
              <a:rPr lang="uk-UA" altLang="zh-SG" b="1" smtClean="0"/>
              <a:t>При протиерозійній організації території рекультивованих земель під залуження відводять укоси відвалів, щоб травостій попереджав розвиток водної ерозії.</a:t>
            </a:r>
            <a:endParaRPr lang="ru-RU" b="1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507413" cy="6337300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zh-SG" b="1" smtClean="0"/>
              <a:t>Під лісову рекультивацію можна відводити відвали з різними грунтосумішами без селективного відсипання. Якщо грунтосуміші токсичні, проводять їх хімічну меліорацію або перекривають потенційно родючими породами. Менш строгими у даному випадку є і вимоги до загального планування (вирівнювання) відвалів.</a:t>
            </a:r>
            <a:endParaRPr lang="ru-RU" b="1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6264275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zh-SG" b="1" smtClean="0"/>
              <a:t>Під лісову рекультивацію можна відводити відвали з різними грунтосумішами без селективного відсипання. Якщо грунтосуміші токсичні, проводять їх хімічну меліорацію або перекривають потенційно родючими породами. Менш строгими у даному випадку є і вимоги до загального планування (вирівнювання) відвалів.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zh-SG" b="1" dirty="0" smtClean="0"/>
              <a:t>Складовою частиною проекту рекультивації земель є протиерозійні заходи: будівництво </a:t>
            </a:r>
            <a:r>
              <a:rPr lang="uk-UA" altLang="zh-SG" b="1" dirty="0" err="1" smtClean="0"/>
              <a:t>водозатримних</a:t>
            </a:r>
            <a:r>
              <a:rPr lang="uk-UA" altLang="zh-SG" b="1" dirty="0" smtClean="0"/>
              <a:t> і водовідвідних валів, водоскидних споруд, терасування, залуження та залісення, застосування </a:t>
            </a:r>
            <a:r>
              <a:rPr lang="uk-UA" altLang="zh-SG" b="1" dirty="0" err="1" smtClean="0"/>
              <a:t>грунтозахисних</a:t>
            </a:r>
            <a:r>
              <a:rPr lang="uk-UA" altLang="zh-SG" b="1" dirty="0" smtClean="0"/>
              <a:t> технологій вирощування сільськогосподарських культур.</a:t>
            </a:r>
            <a:endParaRPr lang="ru-RU" b="1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>
                <a:hlinkClick r:id="rId2" action="ppaction://hlinkfile"/>
              </a:rPr>
              <a:t>На головну</a:t>
            </a:r>
            <a:endParaRPr lang="uk-UA" smtClean="0"/>
          </a:p>
          <a:p>
            <a:pPr eaLnBrk="1" hangingPunct="1">
              <a:defRPr/>
            </a:pPr>
            <a:endParaRPr lang="uk-UA" smtClean="0"/>
          </a:p>
          <a:p>
            <a:pPr eaLnBrk="1" hangingPunct="1">
              <a:defRPr/>
            </a:pPr>
            <a:r>
              <a:rPr lang="uk-UA" smtClean="0">
                <a:hlinkClick r:id="rId3" action="ppaction://hlinkfile"/>
              </a:rPr>
              <a:t>На “Розділ №4”</a:t>
            </a:r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3095625"/>
          </a:xfrm>
          <a:solidFill>
            <a:srgbClr val="FFFF00"/>
          </a:solidFill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До заходів по створенню орного шару належать: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effectLst/>
                <a:latin typeface="+mj-lt"/>
              </a:rPr>
              <a:t> 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первинна обробка цілини,   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вирівнювання поверхні, 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вапнування кислих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грунтів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, 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первинне внесення добрив і  вирощування попередніх культур</a:t>
            </a:r>
            <a:r>
              <a:rPr lang="uk-UA" altLang="zh-SG" sz="2800" b="1" dirty="0">
                <a:effectLst/>
                <a:latin typeface="+mj-lt"/>
              </a:rPr>
              <a:t>.</a:t>
            </a:r>
            <a:endParaRPr lang="ru-RU" sz="2800" b="1" dirty="0" smtClean="0"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1"/>
            <a:ext cx="8229600" cy="1872505"/>
          </a:xfrm>
          <a:solidFill>
            <a:srgbClr val="FFFF00"/>
          </a:solidFill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uk-UA" altLang="zh-SG" sz="2800" b="1" dirty="0" smtClean="0">
                <a:solidFill>
                  <a:srgbClr val="FF0000"/>
                </a:solidFill>
                <a:effectLst/>
                <a:latin typeface="+mj-lt"/>
              </a:rPr>
              <a:t>Заходи по окультуренню орного шару включають: 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заглиблення і оструктурення орного шару;</a:t>
            </a:r>
          </a:p>
          <a:p>
            <a:pPr eaLnBrk="1" hangingPunct="1"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глинування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 і піскування торфових </a:t>
            </a:r>
            <a:r>
              <a:rPr lang="uk-UA" altLang="zh-SG" sz="2800" b="1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грунтів</a:t>
            </a:r>
            <a:r>
              <a:rPr lang="uk-UA" altLang="zh-SG" sz="2800" b="1" dirty="0" smtClean="0">
                <a:effectLst/>
                <a:latin typeface="+mj-lt"/>
              </a:rPr>
              <a:t>.</a:t>
            </a:r>
            <a:endParaRPr lang="ru-RU" sz="2800" b="1" dirty="0" smtClean="0"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779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altLang="zh-SG" b="1" dirty="0" smtClean="0">
                <a:solidFill>
                  <a:srgbClr val="FF0000"/>
                </a:solidFill>
                <a:effectLst/>
              </a:rPr>
              <a:t>Підготовка поверхні</a:t>
            </a:r>
            <a:r>
              <a:rPr lang="uk-UA" altLang="zh-SG" b="1" i="1" dirty="0" smtClean="0">
                <a:solidFill>
                  <a:srgbClr val="FF0000"/>
                </a:solidFill>
                <a:effectLst/>
              </a:rPr>
              <a:t>.</a:t>
            </a:r>
            <a:endParaRPr lang="ru-RU" b="1" i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844824"/>
            <a:ext cx="8507412" cy="936104"/>
          </a:xfrm>
          <a:solidFill>
            <a:srgbClr val="FFFF00"/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Великі дерева на осушеному болоті видаляють звичайними лісозаготівельними прийомами</a:t>
            </a:r>
            <a:r>
              <a:rPr lang="uk-UA" altLang="zh-SG" sz="2800" b="1" dirty="0" smtClean="0">
                <a:solidFill>
                  <a:schemeClr val="accent4">
                    <a:lumMod val="10000"/>
                  </a:schemeClr>
                </a:solidFill>
              </a:rPr>
              <a:t>. </a:t>
            </a:r>
            <a:endParaRPr lang="ru-RU" sz="2800" b="1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9"/>
            <a:ext cx="8219256" cy="1440159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Після цього </a:t>
            </a:r>
            <a:r>
              <a:rPr lang="uk-UA" altLang="zh-SG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кущорізами</a:t>
            </a:r>
            <a:r>
              <a:rPr lang="uk-UA" altLang="zh-SG" sz="2800" b="1" dirty="0">
                <a:solidFill>
                  <a:srgbClr val="C00000"/>
                </a:solidFill>
                <a:effectLst/>
                <a:latin typeface="+mj-lt"/>
              </a:rPr>
              <a:t> </a:t>
            </a: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видаляють дрібнолісся і кущі. Роботи ці найкраще виконувати взимку при шарі снігового покриву до 0,3 м. </a:t>
            </a:r>
            <a:endParaRPr lang="ru-RU" sz="2800" dirty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662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1"/>
            <a:ext cx="8291264" cy="3096344"/>
          </a:xfrm>
          <a:solidFill>
            <a:srgbClr val="FFFF00"/>
          </a:solidFill>
        </p:spPr>
        <p:txBody>
          <a:bodyPr/>
          <a:lstStyle/>
          <a:p>
            <a:r>
              <a:rPr lang="uk-UA" altLang="zh-SG" sz="2800" b="1" dirty="0">
                <a:solidFill>
                  <a:srgbClr val="FF0000"/>
                </a:solidFill>
                <a:effectLst/>
                <a:latin typeface="+mj-lt"/>
              </a:rPr>
              <a:t>Зрізані кущі і </a:t>
            </a:r>
            <a:r>
              <a:rPr lang="uk-UA" altLang="zh-SG" sz="2800" b="1" dirty="0" err="1">
                <a:solidFill>
                  <a:srgbClr val="FF0000"/>
                </a:solidFill>
                <a:effectLst/>
                <a:latin typeface="+mj-lt"/>
              </a:rPr>
              <a:t>мілколісся</a:t>
            </a:r>
            <a:r>
              <a:rPr lang="uk-UA" altLang="zh-SG" sz="2800" b="1" dirty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uk-UA" altLang="zh-SG" sz="2800" b="1" dirty="0">
                <a:solidFill>
                  <a:schemeClr val="accent4">
                    <a:lumMod val="10000"/>
                  </a:schemeClr>
                </a:solidFill>
                <a:effectLst/>
                <a:latin typeface="+mj-lt"/>
              </a:rPr>
              <a:t>тракторними граблями або розширеними корчувачами-збирачами згрібають у купи або вали. Після просушування цінну частину зібраної деревини відбирають і застосовують у господарстві, іншу спалюють.</a:t>
            </a:r>
            <a:endParaRPr lang="ru-RU" sz="2800" b="1" dirty="0">
              <a:solidFill>
                <a:schemeClr val="accent4">
                  <a:lumMod val="10000"/>
                </a:schemeClr>
              </a:solidFill>
              <a:effectLst/>
              <a:latin typeface="+mj-lt"/>
            </a:endParaRPr>
          </a:p>
          <a:p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15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ліораці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Меліорація</Template>
  <TotalTime>726</TotalTime>
  <Words>2227</Words>
  <Application>Microsoft Office PowerPoint</Application>
  <PresentationFormat>Экран (4:3)</PresentationFormat>
  <Paragraphs>122</Paragraphs>
  <Slides>48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Меліорація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Підготовка поверхні.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Планування поверхні грунту.</vt:lpstr>
      <vt:lpstr>Презентация PowerPoint</vt:lpstr>
      <vt:lpstr>Презентация PowerPoint</vt:lpstr>
      <vt:lpstr>Презентация PowerPoint</vt:lpstr>
      <vt:lpstr>Створення та окультурення орного шару.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33</cp:revision>
  <dcterms:created xsi:type="dcterms:W3CDTF">2013-04-07T09:32:31Z</dcterms:created>
  <dcterms:modified xsi:type="dcterms:W3CDTF">2017-05-25T08:49:17Z</dcterms:modified>
</cp:coreProperties>
</file>