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  <p:sldMasterId id="2147483699" r:id="rId4"/>
    <p:sldMasterId id="2147483711" r:id="rId5"/>
    <p:sldMasterId id="2147483723" r:id="rId6"/>
    <p:sldMasterId id="2147483735" r:id="rId7"/>
    <p:sldMasterId id="2147483747" r:id="rId8"/>
    <p:sldMasterId id="2147483759" r:id="rId9"/>
    <p:sldMasterId id="2147483771" r:id="rId10"/>
    <p:sldMasterId id="2147483783" r:id="rId11"/>
  </p:sldMasterIdLst>
  <p:notesMasterIdLst>
    <p:notesMasterId r:id="rId84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312" r:id="rId18"/>
    <p:sldId id="262" r:id="rId19"/>
    <p:sldId id="263" r:id="rId20"/>
    <p:sldId id="313" r:id="rId21"/>
    <p:sldId id="266" r:id="rId22"/>
    <p:sldId id="314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315" r:id="rId33"/>
    <p:sldId id="276" r:id="rId34"/>
    <p:sldId id="277" r:id="rId35"/>
    <p:sldId id="278" r:id="rId36"/>
    <p:sldId id="279" r:id="rId37"/>
    <p:sldId id="280" r:id="rId38"/>
    <p:sldId id="281" r:id="rId39"/>
    <p:sldId id="316" r:id="rId40"/>
    <p:sldId id="282" r:id="rId41"/>
    <p:sldId id="283" r:id="rId42"/>
    <p:sldId id="284" r:id="rId43"/>
    <p:sldId id="317" r:id="rId44"/>
    <p:sldId id="285" r:id="rId45"/>
    <p:sldId id="286" r:id="rId46"/>
    <p:sldId id="287" r:id="rId47"/>
    <p:sldId id="288" r:id="rId48"/>
    <p:sldId id="318" r:id="rId49"/>
    <p:sldId id="289" r:id="rId50"/>
    <p:sldId id="319" r:id="rId51"/>
    <p:sldId id="290" r:id="rId52"/>
    <p:sldId id="291" r:id="rId53"/>
    <p:sldId id="292" r:id="rId54"/>
    <p:sldId id="320" r:id="rId55"/>
    <p:sldId id="293" r:id="rId56"/>
    <p:sldId id="294" r:id="rId57"/>
    <p:sldId id="321" r:id="rId58"/>
    <p:sldId id="295" r:id="rId59"/>
    <p:sldId id="322" r:id="rId60"/>
    <p:sldId id="296" r:id="rId61"/>
    <p:sldId id="323" r:id="rId62"/>
    <p:sldId id="297" r:id="rId63"/>
    <p:sldId id="298" r:id="rId64"/>
    <p:sldId id="324" r:id="rId65"/>
    <p:sldId id="299" r:id="rId66"/>
    <p:sldId id="300" r:id="rId67"/>
    <p:sldId id="325" r:id="rId68"/>
    <p:sldId id="301" r:id="rId69"/>
    <p:sldId id="326" r:id="rId70"/>
    <p:sldId id="302" r:id="rId71"/>
    <p:sldId id="303" r:id="rId72"/>
    <p:sldId id="304" r:id="rId73"/>
    <p:sldId id="327" r:id="rId74"/>
    <p:sldId id="305" r:id="rId75"/>
    <p:sldId id="306" r:id="rId76"/>
    <p:sldId id="307" r:id="rId77"/>
    <p:sldId id="328" r:id="rId78"/>
    <p:sldId id="308" r:id="rId79"/>
    <p:sldId id="329" r:id="rId80"/>
    <p:sldId id="309" r:id="rId81"/>
    <p:sldId id="310" r:id="rId82"/>
    <p:sldId id="311" r:id="rId8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6" Type="http://schemas.openxmlformats.org/officeDocument/2006/relationships/slide" Target="slides/slide65.xml"/><Relationship Id="rId8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8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slide" Target="slides/slide6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slide" Target="slides/slide69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83" Type="http://schemas.openxmlformats.org/officeDocument/2006/relationships/slide" Target="slides/slide7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slide" Target="slides/slide70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FA28F-5BAC-469B-A742-A87E204A9924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24E85-F2C4-4DBB-989B-227F45336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660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4E85-F2C4-4DBB-989B-227F453365D4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80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30" name="Group 2"/>
          <p:cNvGrpSpPr>
            <a:grpSpLocks/>
          </p:cNvGrpSpPr>
          <p:nvPr/>
        </p:nvGrpSpPr>
        <p:grpSpPr bwMode="auto">
          <a:xfrm>
            <a:off x="0" y="0"/>
            <a:ext cx="9161463" cy="6870700"/>
            <a:chOff x="0" y="0"/>
            <a:chExt cx="5770" cy="4328"/>
          </a:xfrm>
        </p:grpSpPr>
        <p:sp>
          <p:nvSpPr>
            <p:cNvPr id="150531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150532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150533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grpSp>
          <p:nvGrpSpPr>
            <p:cNvPr id="150534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50535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50536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5053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50538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0539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5054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0541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0542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0543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0544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0545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150546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0547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0548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0549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0550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0551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0552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0553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50554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50555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0556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0557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0558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0559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0560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0561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0562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0563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0564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0565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0566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0567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0568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0569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0570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0571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0572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0573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150574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0575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0576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0577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0578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0579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0580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0581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0582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150583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0584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</p:grpSp>
      <p:sp>
        <p:nvSpPr>
          <p:cNvPr id="150585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50586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50587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3308FE1F-C5B0-475A-A02B-E490FAD81756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150588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0589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476E5C6-D457-4BDC-BBE3-D56A4B3EC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85" grpId="0"/>
      <p:bldP spid="15058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5058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08FE1F-C5B0-475A-A02B-E490FAD81756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6E5C6-D457-4BDC-BBE3-D56A4B3EC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629753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663" y="227013"/>
            <a:ext cx="5454650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08FE1F-C5B0-475A-A02B-E490FAD81756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6E5C6-D457-4BDC-BBE3-D56A4B3EC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005291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663" y="227013"/>
            <a:ext cx="747553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5113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033838" y="1598613"/>
            <a:ext cx="3616325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033838" y="3922713"/>
            <a:ext cx="361632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3213" y="6242050"/>
            <a:ext cx="1781175" cy="474663"/>
          </a:xfrm>
        </p:spPr>
        <p:txBody>
          <a:bodyPr/>
          <a:lstStyle>
            <a:lvl1pPr>
              <a:defRPr/>
            </a:lvl1pPr>
          </a:lstStyle>
          <a:p>
            <a:fld id="{3308FE1F-C5B0-475A-A02B-E490FAD81756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259013" y="6248400"/>
            <a:ext cx="3454400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7363" cy="474663"/>
          </a:xfrm>
        </p:spPr>
        <p:txBody>
          <a:bodyPr/>
          <a:lstStyle>
            <a:lvl1pPr>
              <a:defRPr/>
            </a:lvl1pPr>
          </a:lstStyle>
          <a:p>
            <a:fld id="{D476E5C6-D457-4BDC-BBE3-D56A4B3EC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98687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663" y="227013"/>
            <a:ext cx="747553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5113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33838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3213" y="6242050"/>
            <a:ext cx="1781175" cy="474663"/>
          </a:xfrm>
        </p:spPr>
        <p:txBody>
          <a:bodyPr/>
          <a:lstStyle>
            <a:lvl1pPr>
              <a:defRPr/>
            </a:lvl1pPr>
          </a:lstStyle>
          <a:p>
            <a:fld id="{3308FE1F-C5B0-475A-A02B-E490FAD81756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59013" y="6248400"/>
            <a:ext cx="3454400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7363" cy="474663"/>
          </a:xfrm>
        </p:spPr>
        <p:txBody>
          <a:bodyPr/>
          <a:lstStyle>
            <a:lvl1pPr>
              <a:defRPr/>
            </a:lvl1pPr>
          </a:lstStyle>
          <a:p>
            <a:fld id="{D476E5C6-D457-4BDC-BBE3-D56A4B3EC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97582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20663" y="227013"/>
            <a:ext cx="7475537" cy="5868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03213" y="6242050"/>
            <a:ext cx="1781175" cy="474663"/>
          </a:xfrm>
        </p:spPr>
        <p:txBody>
          <a:bodyPr/>
          <a:lstStyle>
            <a:lvl1pPr>
              <a:defRPr/>
            </a:lvl1pPr>
          </a:lstStyle>
          <a:p>
            <a:fld id="{3308FE1F-C5B0-475A-A02B-E490FAD81756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259013" y="6248400"/>
            <a:ext cx="3454400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7363" cy="474663"/>
          </a:xfrm>
        </p:spPr>
        <p:txBody>
          <a:bodyPr/>
          <a:lstStyle>
            <a:lvl1pPr>
              <a:defRPr/>
            </a:lvl1pPr>
          </a:lstStyle>
          <a:p>
            <a:fld id="{D476E5C6-D457-4BDC-BBE3-D56A4B3EC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88220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0" y="6350"/>
            <a:ext cx="9142413" cy="6851650"/>
            <a:chOff x="0" y="4"/>
            <a:chExt cx="5758" cy="4316"/>
          </a:xfrm>
        </p:grpSpPr>
        <p:grpSp>
          <p:nvGrpSpPr>
            <p:cNvPr id="4915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4915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5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9158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159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160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9161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49162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3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4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5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6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7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916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916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9170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9171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9172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1CC9E2C-CE7D-494A-985A-F51AE1041F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8" grpId="0"/>
      <p:bldP spid="4916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1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916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7CD59-A732-48E1-A9B9-150E4B1032E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840505"/>
      </p:ext>
    </p:extLst>
  </p:cSld>
  <p:clrMapOvr>
    <a:masterClrMapping/>
  </p:clrMapOvr>
  <p:transition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0C76D-0A88-424E-816A-F07B29C3666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883630"/>
      </p:ext>
    </p:extLst>
  </p:cSld>
  <p:clrMapOvr>
    <a:masterClrMapping/>
  </p:clrMapOvr>
  <p:transition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4ECA0-51B3-4B30-831A-E63108B264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822091"/>
      </p:ext>
    </p:extLst>
  </p:cSld>
  <p:clrMapOvr>
    <a:masterClrMapping/>
  </p:clrMapOvr>
  <p:transition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643AF-9CFB-4608-A3D8-9A41DEC54B9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354049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08FE1F-C5B0-475A-A02B-E490FAD81756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6E5C6-D457-4BDC-BBE3-D56A4B3EC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70498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C5058-4805-4CFC-B16D-3A3BD49B40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937663"/>
      </p:ext>
    </p:extLst>
  </p:cSld>
  <p:clrMapOvr>
    <a:masterClrMapping/>
  </p:clrMapOvr>
  <p:transition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8F9C7-7F18-480F-BF1F-5BAE8EDF692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087313"/>
      </p:ext>
    </p:extLst>
  </p:cSld>
  <p:clrMapOvr>
    <a:masterClrMapping/>
  </p:clrMapOvr>
  <p:transition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623FF-41E8-4042-8D0C-CDE09CA198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589392"/>
      </p:ext>
    </p:extLst>
  </p:cSld>
  <p:clrMapOvr>
    <a:masterClrMapping/>
  </p:clrMapOvr>
  <p:transition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50BF6-9A15-4551-A1AC-C83B2AA777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855513"/>
      </p:ext>
    </p:extLst>
  </p:cSld>
  <p:clrMapOvr>
    <a:masterClrMapping/>
  </p:clrMapOvr>
  <p:transition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F3DA0-9A82-4A02-BE1D-06003AA3685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361258"/>
      </p:ext>
    </p:extLst>
  </p:cSld>
  <p:clrMapOvr>
    <a:masterClrMapping/>
  </p:clrMapOvr>
  <p:transition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75E5D-C0ED-46B6-A8C0-309987EEE2C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072536"/>
      </p:ext>
    </p:extLst>
  </p:cSld>
  <p:clrMapOvr>
    <a:masterClrMapping/>
  </p:clrMapOvr>
  <p:transition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73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5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5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5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5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5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5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6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6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6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7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7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738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73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3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738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738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7388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738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7390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FBBCC48-8A02-4A95-9044-BCC742A737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86" grpId="0"/>
      <p:bldP spid="57387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738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FAEDB-A715-49DD-BCE5-4F0CB56AEE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2495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C6581-9FB4-4129-8006-6E12586BD3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18203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AA328-96FC-41CF-83FA-2F8F349A2F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8048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08FE1F-C5B0-475A-A02B-E490FAD81756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6E5C6-D457-4BDC-BBE3-D56A4B3EC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19450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9D14A-13C1-4BB8-A7E9-CC139754217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95219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2A366-C7DF-437A-B11A-56C0B34CFA0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02112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4FD69-DACA-48DF-AC9A-CC6FD62FC57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37055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6B15A-E0CD-44BC-B732-D09ADB735DD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13285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D5E5C-171B-44E9-BCE2-AE1CA87BF14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11564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BEF2D-F008-4E51-BE6C-2B6E54CA56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05695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3947D-F36A-4C36-8891-C187F443DBD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89760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0" y="3902075"/>
            <a:ext cx="3402013" cy="2949575"/>
            <a:chOff x="0" y="2458"/>
            <a:chExt cx="2142" cy="1858"/>
          </a:xfrm>
        </p:grpSpPr>
        <p:sp>
          <p:nvSpPr>
            <p:cNvPr id="6041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2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2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2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2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2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2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042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042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0428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0429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0430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8DD6CFD-E440-4256-95B8-285F9258B2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6" grpId="0"/>
      <p:bldP spid="60427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042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04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04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F4933-BAC8-473E-8FFA-E9BF528C1C3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57007"/>
      </p:ext>
    </p:extLst>
  </p:cSld>
  <p:clrMapOvr>
    <a:masterClrMapping/>
  </p:clrMapOvr>
  <p:transition>
    <p:push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75A01-77AF-48B8-A259-E5656A89FBF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692285"/>
      </p:ext>
    </p:extLst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5113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33838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08FE1F-C5B0-475A-A02B-E490FAD81756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6E5C6-D457-4BDC-BBE3-D56A4B3EC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43936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B390B-346E-426D-BDA0-1B563B34BDD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389110"/>
      </p:ext>
    </p:extLst>
  </p:cSld>
  <p:clrMapOvr>
    <a:masterClrMapping/>
  </p:clrMapOvr>
  <p:transition>
    <p:push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21552-2308-49F3-A828-372CAA93AD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730696"/>
      </p:ext>
    </p:extLst>
  </p:cSld>
  <p:clrMapOvr>
    <a:masterClrMapping/>
  </p:clrMapOvr>
  <p:transition>
    <p:push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A7914-4E4A-4608-9E67-EE449970716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253466"/>
      </p:ext>
    </p:extLst>
  </p:cSld>
  <p:clrMapOvr>
    <a:masterClrMapping/>
  </p:clrMapOvr>
  <p:transition>
    <p:push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6106B-A02F-41DB-9082-94D843E3031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459469"/>
      </p:ext>
    </p:extLst>
  </p:cSld>
  <p:clrMapOvr>
    <a:masterClrMapping/>
  </p:clrMapOvr>
  <p:transition>
    <p:push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531E9-0C9C-4DCC-8577-F35BB080B5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888936"/>
      </p:ext>
    </p:extLst>
  </p:cSld>
  <p:clrMapOvr>
    <a:masterClrMapping/>
  </p:clrMapOvr>
  <p:transition>
    <p:push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3A4E2-84ED-4819-A51A-B2A3EC245D6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561337"/>
      </p:ext>
    </p:extLst>
  </p:cSld>
  <p:clrMapOvr>
    <a:masterClrMapping/>
  </p:clrMapOvr>
  <p:transition>
    <p:push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B45C2-18E4-413B-925E-5D9B5194133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670041"/>
      </p:ext>
    </p:extLst>
  </p:cSld>
  <p:clrMapOvr>
    <a:masterClrMapping/>
  </p:clrMapOvr>
  <p:transition>
    <p:push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DC079-07B4-4D17-9A34-8BB2DA8E606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871208"/>
      </p:ext>
    </p:extLst>
  </p:cSld>
  <p:clrMapOvr>
    <a:masterClrMapping/>
  </p:clrMapOvr>
  <p:transition>
    <p:push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C73BE9B-F48C-4206-A598-9AE9BCE3E9D9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81927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81928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29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30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19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19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819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819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F4211-1E4E-4220-8E8F-00767AECC2F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3349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08FE1F-C5B0-475A-A02B-E490FAD81756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6E5C6-D457-4BDC-BBE3-D56A4B3EC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90747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D9276-1AB8-4EDF-B11F-9B8DF0C355F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41463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29D4F-947A-4B82-9F2B-46C90FC5515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28241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857D5-361C-4348-AD72-9FDAAC2994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55242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0BBDC-3AA0-4BB7-BC42-542D8A172F8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67471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2F52C-7A00-431A-B27B-E782328CCDB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19050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97296-F0DC-49FA-A8B0-C9A261106C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74748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77C5C-B105-4541-8AF6-EB83F9BE5FF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79459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EC164-967D-49B7-B51B-20970459F4F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9079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C6082-8E83-4A8F-B02C-C527E2A3EF5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17628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94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3894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94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94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95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95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95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95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95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95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95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95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95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95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96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96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96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96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96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96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96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96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896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3896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38970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38971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38972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8BD9D94-7F73-42CF-B7C6-2A49D6A93B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8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8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338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38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68" grpId="0"/>
      <p:bldP spid="338969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89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896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89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389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389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08FE1F-C5B0-475A-A02B-E490FAD81756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6E5C6-D457-4BDC-BBE3-D56A4B3EC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81983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049593-AFAA-438B-97B7-372A7F4B6BE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4787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A8C5E1-7303-4E4C-8280-7CC21E01010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9740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82AA0E-32A0-4C2B-9246-B04F425F484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3015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2D04F8-E7D7-486E-BF32-B0A61B1F6F6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9016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C21C83-5763-4DE4-A6FF-414A59BD5EB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454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A6254A-61CE-40D9-B2D0-A0BE701A4D5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9755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B3413B-9481-4B54-909E-41DC8D21D99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9790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B14471-4B09-4623-B1AB-D362B8C141F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950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4DE6F4-D0FA-4AE8-BA09-27D8E5C7F7C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608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DCE20E-89F2-4255-80F3-D90BBA8C6DD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33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08FE1F-C5B0-475A-A02B-E490FAD81756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6E5C6-D457-4BDC-BBE3-D56A4B3EC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547656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FE1F-C5B0-475A-A02B-E490FAD81756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E5C6-D457-4BDC-BBE3-D56A4B3EC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FE1F-C5B0-475A-A02B-E490FAD81756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E5C6-D457-4BDC-BBE3-D56A4B3EC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FE1F-C5B0-475A-A02B-E490FAD81756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E5C6-D457-4BDC-BBE3-D56A4B3EC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FE1F-C5B0-475A-A02B-E490FAD81756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E5C6-D457-4BDC-BBE3-D56A4B3EC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FE1F-C5B0-475A-A02B-E490FAD81756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E5C6-D457-4BDC-BBE3-D56A4B3EC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FE1F-C5B0-475A-A02B-E490FAD81756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E5C6-D457-4BDC-BBE3-D56A4B3EC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FE1F-C5B0-475A-A02B-E490FAD81756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E5C6-D457-4BDC-BBE3-D56A4B3EC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FE1F-C5B0-475A-A02B-E490FAD81756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E5C6-D457-4BDC-BBE3-D56A4B3EC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FE1F-C5B0-475A-A02B-E490FAD81756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E5C6-D457-4BDC-BBE3-D56A4B3EC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FE1F-C5B0-475A-A02B-E490FAD81756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E5C6-D457-4BDC-BBE3-D56A4B3EC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08FE1F-C5B0-475A-A02B-E490FAD81756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6E5C6-D457-4BDC-BBE3-D56A4B3EC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500064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FE1F-C5B0-475A-A02B-E490FAD81756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E5C6-D457-4BDC-BBE3-D56A4B3EC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08FE1F-C5B0-475A-A02B-E490FAD81756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6E5C6-D457-4BDC-BBE3-D56A4B3EC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858304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06" name="Group 2"/>
          <p:cNvGrpSpPr>
            <a:grpSpLocks/>
          </p:cNvGrpSpPr>
          <p:nvPr/>
        </p:nvGrpSpPr>
        <p:grpSpPr bwMode="auto">
          <a:xfrm>
            <a:off x="0" y="0"/>
            <a:ext cx="9161463" cy="6870700"/>
            <a:chOff x="0" y="0"/>
            <a:chExt cx="5770" cy="4328"/>
          </a:xfrm>
        </p:grpSpPr>
        <p:sp>
          <p:nvSpPr>
            <p:cNvPr id="149507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149508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14950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grpSp>
          <p:nvGrpSpPr>
            <p:cNvPr id="149510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49511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49512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49513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4951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951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4951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9517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9518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9519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9520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9521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14952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952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952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952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952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952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952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952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49530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49531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9532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9533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9534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9535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9536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9537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9538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9539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9540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9541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9542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9543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9544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9545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9546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9547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9548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9549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149550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5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5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53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7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54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7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55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56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5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58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14955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60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</p:grpSp>
      <p:sp>
        <p:nvSpPr>
          <p:cNvPr id="149561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20663" y="227013"/>
            <a:ext cx="74755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9562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5113" y="1598613"/>
            <a:ext cx="7385050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9563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3213" y="6242050"/>
            <a:ext cx="178117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fld id="{3308FE1F-C5B0-475A-A02B-E490FAD81756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149564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9013" y="6248400"/>
            <a:ext cx="34544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49565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73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D476E5C6-D457-4BDC-BBE3-D56A4B3EC3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61" grpId="0"/>
      <p:bldP spid="14956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5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4956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5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4956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5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4956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5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4956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5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4956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9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20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0" y="6350"/>
            <a:ext cx="9142413" cy="6851650"/>
            <a:chOff x="0" y="4"/>
            <a:chExt cx="5758" cy="4316"/>
          </a:xfrm>
        </p:grpSpPr>
        <p:sp>
          <p:nvSpPr>
            <p:cNvPr id="4813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13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8133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813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3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3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3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3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3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4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4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4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814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4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4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814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814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F244A312-815B-4167-B8AD-CAE608DFEC1D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3" grpId="0"/>
      <p:bldP spid="4814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814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814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814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814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81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632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2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2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2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2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2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2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3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3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3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3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3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3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3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3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3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3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4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4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4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4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4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4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4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4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4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4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5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5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5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5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5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5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5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5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5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6359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636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6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636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3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6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636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636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8F5AF0A8-049E-4B6A-AA4F-D9A691A72A81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6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6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6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6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62" grpId="0"/>
      <p:bldP spid="56363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636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636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636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636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63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0" y="3902075"/>
            <a:ext cx="3402013" cy="2949575"/>
            <a:chOff x="0" y="2458"/>
            <a:chExt cx="2142" cy="1858"/>
          </a:xfrm>
        </p:grpSpPr>
        <p:sp>
          <p:nvSpPr>
            <p:cNvPr id="5939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39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39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0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0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940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940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940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940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940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fld id="{1A80271A-E0F5-4C45-87C0-9B6740548C1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2" grpId="0"/>
      <p:bldP spid="59403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4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940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94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94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4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940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94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94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4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940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94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94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4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940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94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94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4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940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94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94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DDF1FE69-38B5-4EA0-B417-C4C1BD0F3F7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8" decel="1000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08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08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80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80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08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08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80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80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08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08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80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80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08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08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80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80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08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08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80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80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2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3792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92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92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92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92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92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92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93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93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93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93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93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93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93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93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93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93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94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94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94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794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794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3794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794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3794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C0240FA-C8A0-4DBC-B6DF-FBC81E6F73C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3794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7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337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37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7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8" decel="100000" fill="hold"/>
                                        <p:tgtEl>
                                          <p:spTgt spid="337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37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7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337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37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79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79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3379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379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7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337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37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4" grpId="0"/>
      <p:bldP spid="337945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794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79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379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379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794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79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379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379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794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79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379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379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794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79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379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379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794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79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379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379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8FE1F-C5B0-475A-A02B-E490FAD81756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6E5C6-D457-4BDC-BBE3-D56A4B3EC3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8208912" cy="5976664"/>
          </a:xfrm>
        </p:spPr>
        <p:txBody>
          <a:bodyPr>
            <a:normAutofit fontScale="77500" lnSpcReduction="20000"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3.6 Меліорація заболочених заплав. Захист земель від підтоплення і </a:t>
            </a:r>
            <a:r>
              <a:rPr lang="uk-UA" b="1" i="1" dirty="0" smtClean="0">
                <a:solidFill>
                  <a:srgbClr val="FF0000"/>
                </a:solidFill>
              </a:rPr>
              <a:t>затоплення</a:t>
            </a:r>
            <a:r>
              <a:rPr lang="uk-UA" b="1" i="1" dirty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  <a:p>
            <a:pPr algn="l"/>
            <a:r>
              <a:rPr lang="uk-UA" b="1" dirty="0">
                <a:solidFill>
                  <a:schemeClr val="tx1"/>
                </a:solidFill>
              </a:rPr>
              <a:t>Значна територія України, особливо гірська її частина (Карпати, Крим), характеризуються інтенсивним сніготаненням та значними зливовими опадами, які формують часті, а іноді катастрофічні паводки і повені на річках. </a:t>
            </a:r>
            <a:r>
              <a:rPr lang="uk-UA" b="1" i="1" dirty="0">
                <a:solidFill>
                  <a:srgbClr val="FF0000"/>
                </a:solidFill>
              </a:rPr>
              <a:t>Повені і паводки </a:t>
            </a:r>
            <a:r>
              <a:rPr lang="uk-UA" b="1" dirty="0">
                <a:solidFill>
                  <a:schemeClr val="tx1"/>
                </a:solidFill>
              </a:rPr>
              <a:t>періодично трапляються на площі 165 тис. км</a:t>
            </a:r>
            <a:r>
              <a:rPr lang="uk-UA" b="1" baseline="30000" dirty="0">
                <a:solidFill>
                  <a:schemeClr val="tx1"/>
                </a:solidFill>
              </a:rPr>
              <a:t>2</a:t>
            </a:r>
            <a:r>
              <a:rPr lang="uk-UA" b="1" dirty="0">
                <a:solidFill>
                  <a:schemeClr val="tx1"/>
                </a:solidFill>
              </a:rPr>
              <a:t>, що становить понад 27% території України. Це райони Карпат і Прикарпаття, Полісся, Донбасу, української дільниці р Дунаю.</a:t>
            </a:r>
            <a:endParaRPr lang="ru-RU" b="1" dirty="0">
              <a:solidFill>
                <a:schemeClr val="tx1"/>
              </a:solidFill>
            </a:endParaRPr>
          </a:p>
          <a:p>
            <a:pPr algn="l"/>
            <a:r>
              <a:rPr lang="uk-UA" b="1" i="1" dirty="0">
                <a:solidFill>
                  <a:srgbClr val="FF0000"/>
                </a:solidFill>
              </a:rPr>
              <a:t>Повені </a:t>
            </a:r>
            <a:r>
              <a:rPr lang="uk-UA" b="1" dirty="0">
                <a:solidFill>
                  <a:schemeClr val="tx1"/>
                </a:solidFill>
              </a:rPr>
              <a:t>щорічно повторюються в один і той самий сезон - навесні</a:t>
            </a:r>
            <a:r>
              <a:rPr lang="uk-UA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uk-UA" b="1" dirty="0" smtClean="0">
                <a:solidFill>
                  <a:schemeClr val="tx1"/>
                </a:solidFill>
              </a:rPr>
              <a:t>  </a:t>
            </a:r>
            <a:r>
              <a:rPr lang="uk-UA" b="1" i="1" dirty="0">
                <a:solidFill>
                  <a:srgbClr val="FF0000"/>
                </a:solidFill>
              </a:rPr>
              <a:t>Причина їх </a:t>
            </a:r>
            <a:r>
              <a:rPr lang="uk-UA" b="1" dirty="0">
                <a:solidFill>
                  <a:schemeClr val="tx1"/>
                </a:solidFill>
              </a:rPr>
              <a:t>- збільшення притоку води у річках за рахунок танення снігу. На малих рівнинних річках весняна повінь триває 15-20 днів, на великих - 2-3 місяці.</a:t>
            </a:r>
            <a:endParaRPr lang="ru-RU" b="1" dirty="0">
              <a:solidFill>
                <a:schemeClr val="tx1"/>
              </a:solidFill>
            </a:endParaRPr>
          </a:p>
          <a:p>
            <a:pPr algn="l"/>
            <a:r>
              <a:rPr lang="uk-UA" b="1" i="1" dirty="0">
                <a:solidFill>
                  <a:srgbClr val="FF0000"/>
                </a:solidFill>
              </a:rPr>
              <a:t>Паводки -</a:t>
            </a:r>
            <a:r>
              <a:rPr lang="uk-UA" b="1" dirty="0">
                <a:solidFill>
                  <a:schemeClr val="tx1"/>
                </a:solidFill>
              </a:rPr>
              <a:t> це також щорічні, але короткочасні підйоми води в річках зумовлені дощами.</a:t>
            </a:r>
            <a:endParaRPr lang="ru-RU" b="1" dirty="0">
              <a:solidFill>
                <a:schemeClr val="tx1"/>
              </a:solidFill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71887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301608" cy="6048672"/>
          </a:xfrm>
        </p:spPr>
        <p:txBody>
          <a:bodyPr>
            <a:normAutofit lnSpcReduction="10000"/>
          </a:bodyPr>
          <a:lstStyle/>
          <a:p>
            <a:r>
              <a:rPr lang="uk-UA" b="1" dirty="0"/>
              <a:t> </a:t>
            </a:r>
            <a:r>
              <a:rPr lang="uk-UA" sz="3600" b="1" i="1" dirty="0">
                <a:solidFill>
                  <a:srgbClr val="FF0000"/>
                </a:solidFill>
              </a:rPr>
              <a:t>відкрита і закрита осушувально-зволожувальна мережа</a:t>
            </a:r>
            <a:r>
              <a:rPr lang="uk-UA" sz="3600" b="1" dirty="0"/>
              <a:t> на обвалованій території, насосні станції, що забезпечують відведення води з осушуваної території у періоди паводків. </a:t>
            </a:r>
            <a:endParaRPr lang="ru-RU" sz="3600" b="1" dirty="0"/>
          </a:p>
          <a:p>
            <a:r>
              <a:rPr lang="uk-UA" sz="3600" b="1" dirty="0"/>
              <a:t>Такі комплексні меліорації запроектовані у заплавах річок Ірпінь і Трубіж на Україні, </a:t>
            </a:r>
            <a:r>
              <a:rPr lang="uk-UA" sz="3600" b="1" dirty="0" err="1"/>
              <a:t>Прип</a:t>
            </a:r>
            <a:r>
              <a:rPr lang="uk-UA" sz="3600" b="1" dirty="0"/>
              <a:t>"ять з її численними притоками у Поліській низині Білорусії і </a:t>
            </a:r>
            <a:r>
              <a:rPr lang="uk-UA" sz="3600" b="1" dirty="0" smtClean="0"/>
              <a:t>України</a:t>
            </a:r>
            <a:r>
              <a:rPr lang="uk-UA" b="1" dirty="0" smtClean="0"/>
              <a:t>.</a:t>
            </a:r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56307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352928" cy="6192688"/>
          </a:xfrm>
        </p:spPr>
        <p:txBody>
          <a:bodyPr>
            <a:normAutofit lnSpcReduction="10000"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Обвалування земель.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uk-UA" b="1" i="1" dirty="0"/>
              <a:t> </a:t>
            </a:r>
            <a:endParaRPr lang="ru-RU" dirty="0"/>
          </a:p>
          <a:p>
            <a:r>
              <a:rPr lang="uk-UA" b="1" i="1" dirty="0">
                <a:solidFill>
                  <a:srgbClr val="FF0000"/>
                </a:solidFill>
              </a:rPr>
              <a:t>Обвалування - </a:t>
            </a:r>
            <a:r>
              <a:rPr lang="uk-UA" b="1" dirty="0"/>
              <a:t>це влаштування дамб для огородження територій з цінними сільськогосподарськими угіддями, населеними пунктами, різними комунікаціями,  від затоплення</a:t>
            </a:r>
            <a:r>
              <a:rPr lang="uk-UA" b="1" dirty="0" smtClean="0"/>
              <a:t>.</a:t>
            </a:r>
          </a:p>
          <a:p>
            <a:r>
              <a:rPr lang="uk-UA" b="1" i="1" dirty="0" smtClean="0">
                <a:solidFill>
                  <a:srgbClr val="FF0000"/>
                </a:solidFill>
              </a:rPr>
              <a:t> </a:t>
            </a:r>
            <a:r>
              <a:rPr lang="uk-UA" b="1" i="1" dirty="0">
                <a:solidFill>
                  <a:srgbClr val="FF0000"/>
                </a:solidFill>
              </a:rPr>
              <a:t>Обвалування </a:t>
            </a:r>
            <a:r>
              <a:rPr lang="uk-UA" b="1" dirty="0"/>
              <a:t>доцільно робити на широких заплавах і лише у тих випадках, коли витрати на будівництво дамб, осушувальних систем, гідротехнічних споруд будуть економічно </a:t>
            </a:r>
            <a:r>
              <a:rPr lang="uk-UA" b="1" dirty="0" err="1"/>
              <a:t>обгрунтованими</a:t>
            </a:r>
            <a:r>
              <a:rPr lang="uk-UA" b="1" dirty="0"/>
              <a:t>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65177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6264696"/>
          </a:xfrm>
        </p:spPr>
        <p:txBody>
          <a:bodyPr/>
          <a:lstStyle/>
          <a:p>
            <a:r>
              <a:rPr lang="uk-UA" sz="4000" b="1" dirty="0"/>
              <a:t>Необхідно враховувати, що </a:t>
            </a:r>
            <a:r>
              <a:rPr lang="uk-UA" sz="4000" b="1" i="1" dirty="0">
                <a:solidFill>
                  <a:srgbClr val="FF0000"/>
                </a:solidFill>
              </a:rPr>
              <a:t>обвалування </a:t>
            </a:r>
            <a:r>
              <a:rPr lang="uk-UA" sz="4000" b="1" dirty="0"/>
              <a:t>зменшує регулювальну ємкість долини, внаслідок чого збільшуються швидкості руху води, розмивна активність русла річки,  рівні води під час повені і паводків; погіршуються умови відведення води з обвалованої території.</a:t>
            </a:r>
            <a:endParaRPr lang="ru-RU" sz="4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42319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721499"/>
          </a:xfrm>
        </p:spPr>
        <p:txBody>
          <a:bodyPr>
            <a:normAutofit fontScale="85000" lnSpcReduction="20000"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Захисні дамби можуть бути незатоплюваними і затоплюваними. </a:t>
            </a:r>
            <a:endParaRPr lang="uk-UA" b="1" i="1" dirty="0" smtClean="0">
              <a:solidFill>
                <a:srgbClr val="FF0000"/>
              </a:solidFill>
            </a:endParaRPr>
          </a:p>
          <a:p>
            <a:r>
              <a:rPr lang="uk-UA" b="1" dirty="0" smtClean="0"/>
              <a:t>Необхідність </a:t>
            </a:r>
            <a:r>
              <a:rPr lang="uk-UA" b="1" dirty="0"/>
              <a:t>влаштування тих чи інших дамб  у кожному окремому випадку слід </a:t>
            </a:r>
            <a:r>
              <a:rPr lang="uk-UA" b="1" dirty="0" err="1"/>
              <a:t>обгрунтовувати</a:t>
            </a:r>
            <a:r>
              <a:rPr lang="uk-UA" b="1" dirty="0"/>
              <a:t> техніко-економічним розрахунком. </a:t>
            </a:r>
            <a:endParaRPr lang="ru-RU" b="1" dirty="0"/>
          </a:p>
          <a:p>
            <a:r>
              <a:rPr lang="uk-UA" b="1" i="1" dirty="0">
                <a:solidFill>
                  <a:srgbClr val="FF0000"/>
                </a:solidFill>
              </a:rPr>
              <a:t>Незатоплювані дамби</a:t>
            </a:r>
            <a:r>
              <a:rPr lang="uk-UA" b="1" i="1" dirty="0"/>
              <a:t> </a:t>
            </a:r>
            <a:r>
              <a:rPr lang="uk-UA" b="1" dirty="0"/>
              <a:t> влаштовують для постійного огородження територій,  на яких розміщені населені пункти, промислові підприємства та інші об"</a:t>
            </a:r>
            <a:r>
              <a:rPr lang="uk-UA" b="1" dirty="0" err="1"/>
              <a:t>єкти</a:t>
            </a:r>
            <a:r>
              <a:rPr lang="uk-UA" b="1" dirty="0"/>
              <a:t>, затоплення яких не допускається. </a:t>
            </a:r>
            <a:endParaRPr lang="uk-UA" b="1" dirty="0" smtClean="0"/>
          </a:p>
          <a:p>
            <a:r>
              <a:rPr lang="uk-UA" b="1" i="1" dirty="0" smtClean="0">
                <a:solidFill>
                  <a:srgbClr val="FF0000"/>
                </a:solidFill>
              </a:rPr>
              <a:t>Незатоплювані </a:t>
            </a:r>
            <a:r>
              <a:rPr lang="uk-UA" b="1" i="1" dirty="0">
                <a:solidFill>
                  <a:srgbClr val="FF0000"/>
                </a:solidFill>
              </a:rPr>
              <a:t>дамби </a:t>
            </a:r>
            <a:r>
              <a:rPr lang="uk-UA" b="1" dirty="0"/>
              <a:t>застосовуються також для захисту сільськогосподарських угідь у заплавах річок, у яких максимум високих вод припадає на літо або осінь, коли затоплення цих угідь не допускається.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49287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8712968" cy="6192688"/>
          </a:xfrm>
        </p:spPr>
        <p:txBody>
          <a:bodyPr/>
          <a:lstStyle/>
          <a:p>
            <a:r>
              <a:rPr lang="uk-UA" sz="3600" b="1" i="1" dirty="0">
                <a:solidFill>
                  <a:srgbClr val="FF0000"/>
                </a:solidFill>
              </a:rPr>
              <a:t>Ширина гребеня </a:t>
            </a:r>
            <a:r>
              <a:rPr lang="uk-UA" sz="3600" b="1" dirty="0"/>
              <a:t>незатоплюваних дамб - не менше 3…6 м, по яких можна влаштовувати проїзд. </a:t>
            </a:r>
            <a:endParaRPr lang="uk-UA" sz="3600" b="1" dirty="0" smtClean="0"/>
          </a:p>
          <a:p>
            <a:r>
              <a:rPr lang="uk-UA" sz="3600" b="1" dirty="0" smtClean="0"/>
              <a:t>Перевищення </a:t>
            </a:r>
            <a:r>
              <a:rPr lang="uk-UA" sz="3600" b="1" dirty="0"/>
              <a:t>гребеня дамб над рівнем найвищих вод повинно бути не менше 0,6 м. За дамбами влаштовують фільтраційні канали, для зниження рівнів </a:t>
            </a:r>
            <a:r>
              <a:rPr lang="uk-UA" sz="3600" b="1" dirty="0" err="1"/>
              <a:t>грунтових</a:t>
            </a:r>
            <a:r>
              <a:rPr lang="uk-UA" sz="3600" b="1" dirty="0"/>
              <a:t> вод з внутрішніх боків дамб.</a:t>
            </a:r>
            <a:endParaRPr lang="ru-RU" sz="3600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6872057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496944" cy="6048672"/>
          </a:xfrm>
        </p:spPr>
        <p:txBody>
          <a:bodyPr>
            <a:normAutofit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Затоплювані дамби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/>
              <a:t>застосовують для захисту заплавних земель від затоплення у періоди </a:t>
            </a:r>
            <a:r>
              <a:rPr lang="uk-UA" b="1" dirty="0" err="1"/>
              <a:t>літньо-осінніх</a:t>
            </a:r>
            <a:r>
              <a:rPr lang="uk-UA" b="1" dirty="0"/>
              <a:t> паводків при менш високих рівнях води у річці</a:t>
            </a:r>
            <a:r>
              <a:rPr lang="uk-UA" b="1" dirty="0" smtClean="0"/>
              <a:t>.</a:t>
            </a:r>
          </a:p>
          <a:p>
            <a:r>
              <a:rPr lang="uk-UA" b="1" dirty="0" smtClean="0"/>
              <a:t> </a:t>
            </a:r>
            <a:r>
              <a:rPr lang="uk-UA" b="1" dirty="0"/>
              <a:t>У період  весняних паводків допускається </a:t>
            </a:r>
            <a:r>
              <a:rPr lang="uk-UA" b="1" i="1" dirty="0">
                <a:solidFill>
                  <a:srgbClr val="FF0000"/>
                </a:solidFill>
              </a:rPr>
              <a:t>тимчасове затоплення </a:t>
            </a:r>
            <a:r>
              <a:rPr lang="uk-UA" b="1" dirty="0"/>
              <a:t>території з посівом багаторічних трав і більш пізніх просапних культур. Укоси дамби повинні бути закріплені посіяними травами або висадженими кущами і деревами. </a:t>
            </a:r>
            <a:r>
              <a:rPr lang="uk-UA" b="1" i="1" dirty="0">
                <a:solidFill>
                  <a:srgbClr val="FF0000"/>
                </a:solidFill>
              </a:rPr>
              <a:t>Затоплювані дамби </a:t>
            </a:r>
            <a:r>
              <a:rPr lang="uk-UA" b="1" dirty="0"/>
              <a:t>не мають проїзду по гребеню, ширина їх по верху 2…4 м.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69326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496944" cy="6192688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>Розміри </a:t>
            </a:r>
            <a:r>
              <a:rPr lang="uk-UA" sz="2800" b="1" i="1" dirty="0">
                <a:solidFill>
                  <a:srgbClr val="FF0000"/>
                </a:solidFill>
              </a:rPr>
              <a:t>затоплюваних і незатоплюваних дамб </a:t>
            </a:r>
            <a:r>
              <a:rPr lang="uk-UA" sz="2800" b="1" dirty="0"/>
              <a:t>при напорах води до 3 м приймаються конструктивно</a:t>
            </a:r>
            <a:r>
              <a:rPr lang="uk-UA" sz="2800" b="1" dirty="0" smtClean="0"/>
              <a:t>;</a:t>
            </a:r>
          </a:p>
          <a:p>
            <a:r>
              <a:rPr lang="uk-UA" sz="2800" b="1" dirty="0" smtClean="0"/>
              <a:t> </a:t>
            </a:r>
            <a:r>
              <a:rPr lang="uk-UA" sz="2800" b="1" dirty="0"/>
              <a:t>при напорах понад 3 м повинні розраховуватись як греблі 1У класу висотою до 15 м із змінним напором</a:t>
            </a:r>
            <a:r>
              <a:rPr lang="uk-UA" sz="2800" b="1" dirty="0" smtClean="0"/>
              <a:t>.</a:t>
            </a:r>
          </a:p>
          <a:p>
            <a:r>
              <a:rPr lang="uk-UA" sz="2800" b="1" dirty="0" smtClean="0"/>
              <a:t> </a:t>
            </a:r>
            <a:r>
              <a:rPr lang="uk-UA" sz="2800" b="1" dirty="0"/>
              <a:t>Між дамбою і берегом залишають смугу шириною не менше 10 м; з неї беруть резерви землі при насипанні дамб. Резерви роблять глибиною від 0,6…0,8 м поблизу дамби і до 2,5 м у віддаленні від неї. Дно резерву повинно мати похил 0,02 за напрямком до русла.  Відстань між дамбою і резервом повинна бути в межах 2Н…4Н, в залежності від механічного складу </a:t>
            </a:r>
            <a:r>
              <a:rPr lang="uk-UA" sz="2800" b="1" dirty="0" err="1"/>
              <a:t>грунтів</a:t>
            </a:r>
            <a:r>
              <a:rPr lang="uk-UA" sz="2800" b="1" dirty="0"/>
              <a:t>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2927650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147248" cy="5649491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/>
              <a:t>Для запобігання різкому переливу через гребінь затоплюваних дамб весняних паводкових вод у дамбах влаштовують </a:t>
            </a:r>
            <a:r>
              <a:rPr lang="uk-UA" b="1" i="1" dirty="0">
                <a:solidFill>
                  <a:srgbClr val="FF0000"/>
                </a:solidFill>
              </a:rPr>
              <a:t>водопропускні отвори</a:t>
            </a:r>
            <a:r>
              <a:rPr lang="uk-UA" b="1" dirty="0"/>
              <a:t>, що мають </a:t>
            </a:r>
            <a:r>
              <a:rPr lang="uk-UA" b="1" dirty="0" smtClean="0"/>
              <a:t>поріг </a:t>
            </a:r>
            <a:r>
              <a:rPr lang="uk-UA" b="1" dirty="0"/>
              <a:t>на відмітці максимального  розрахункового рівня літніх і осінніх паводків. Крім отворів, які призначені для впуску води на обваловану територію, у затоплюваних і незатоплюваних дамбах влаштовують </a:t>
            </a:r>
            <a:r>
              <a:rPr lang="uk-UA" b="1" i="1" dirty="0">
                <a:solidFill>
                  <a:srgbClr val="FF0000"/>
                </a:solidFill>
              </a:rPr>
              <a:t>шлюзи </a:t>
            </a:r>
            <a:r>
              <a:rPr lang="uk-UA" b="1" dirty="0"/>
              <a:t>для скиду паводкових і поверхневих вод з обвалованої території у періоди низького стояння рівня води у річці-водоприймачі</a:t>
            </a:r>
            <a:r>
              <a:rPr lang="uk-UA" b="1" dirty="0" smtClean="0"/>
              <a:t>.</a:t>
            </a:r>
          </a:p>
          <a:p>
            <a:r>
              <a:rPr lang="uk-UA" b="1" dirty="0" smtClean="0"/>
              <a:t> </a:t>
            </a:r>
            <a:r>
              <a:rPr lang="uk-UA" b="1" i="1" dirty="0" err="1">
                <a:solidFill>
                  <a:srgbClr val="FF0000"/>
                </a:solidFill>
              </a:rPr>
              <a:t>Водовпускні</a:t>
            </a:r>
            <a:r>
              <a:rPr lang="uk-UA" b="1" i="1" dirty="0">
                <a:solidFill>
                  <a:srgbClr val="FF0000"/>
                </a:solidFill>
              </a:rPr>
              <a:t> </a:t>
            </a:r>
            <a:r>
              <a:rPr lang="uk-UA" b="1" dirty="0"/>
              <a:t>шлюзи влаштовують на підвищених ділянках рельєфу, а </a:t>
            </a:r>
            <a:r>
              <a:rPr lang="uk-UA" b="1" i="1" dirty="0">
                <a:solidFill>
                  <a:srgbClr val="FF0000"/>
                </a:solidFill>
              </a:rPr>
              <a:t>водоскидні</a:t>
            </a:r>
            <a:r>
              <a:rPr lang="uk-UA" b="1" dirty="0"/>
              <a:t> - у найнижчих точках обвалованої території. 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30976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6048672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/>
              <a:t>Основні </a:t>
            </a:r>
            <a:r>
              <a:rPr lang="uk-UA" b="1" i="1" dirty="0">
                <a:solidFill>
                  <a:srgbClr val="FF0000"/>
                </a:solidFill>
              </a:rPr>
              <a:t>захисні дамби </a:t>
            </a:r>
            <a:r>
              <a:rPr lang="uk-UA" b="1" dirty="0"/>
              <a:t>споруджують вздовж русла річки на однаковій відстані від нього (при двосторонньому обвалуванні</a:t>
            </a:r>
            <a:r>
              <a:rPr lang="uk-UA" b="1" dirty="0" smtClean="0"/>
              <a:t>).</a:t>
            </a:r>
          </a:p>
          <a:p>
            <a:r>
              <a:rPr lang="uk-UA" b="1" dirty="0" smtClean="0"/>
              <a:t> </a:t>
            </a:r>
            <a:r>
              <a:rPr lang="uk-UA" b="1" dirty="0"/>
              <a:t>При огородженні від затоплення великих площ крім </a:t>
            </a:r>
            <a:r>
              <a:rPr lang="uk-UA" b="1" i="1" dirty="0">
                <a:solidFill>
                  <a:srgbClr val="FF0000"/>
                </a:solidFill>
              </a:rPr>
              <a:t>поздовжніх дамб </a:t>
            </a:r>
            <a:r>
              <a:rPr lang="uk-UA" b="1" dirty="0"/>
              <a:t>вздовж русла річки влаштовують </a:t>
            </a:r>
            <a:r>
              <a:rPr lang="uk-UA" b="1" i="1" dirty="0">
                <a:solidFill>
                  <a:srgbClr val="FF0000"/>
                </a:solidFill>
              </a:rPr>
              <a:t>поперечні дамби,</a:t>
            </a:r>
            <a:r>
              <a:rPr lang="uk-UA" b="1" dirty="0"/>
              <a:t> які проходять від поздовжньої дамби до корінного берега заплави</a:t>
            </a:r>
            <a:r>
              <a:rPr lang="uk-UA" b="1" dirty="0" smtClean="0"/>
              <a:t>.</a:t>
            </a:r>
          </a:p>
          <a:p>
            <a:r>
              <a:rPr lang="uk-UA" b="1" dirty="0" smtClean="0"/>
              <a:t> </a:t>
            </a:r>
            <a:r>
              <a:rPr lang="uk-UA" b="1" dirty="0"/>
              <a:t>Такими дамбами огороджують найцінніші  ділянки сільськогосподарських угідь, культурних пасовищ, комплекси  літніх тваринницьких ферм, щоб вони не затоплювались у випадках можливих проривів поздовжніх дамб</a:t>
            </a:r>
            <a:r>
              <a:rPr lang="uk-UA" b="1" dirty="0" smtClean="0"/>
              <a:t>.</a:t>
            </a:r>
          </a:p>
          <a:p>
            <a:r>
              <a:rPr lang="uk-UA" b="1" dirty="0" smtClean="0"/>
              <a:t> </a:t>
            </a:r>
            <a:r>
              <a:rPr lang="uk-UA" b="1" dirty="0"/>
              <a:t>На Поліссі (Волинська і Рівненська області) збудовано дамби обвалування загальною довжиною 220 км, берегоукріплення - 15, 3 км. </a:t>
            </a:r>
            <a:r>
              <a:rPr lang="uk-UA" b="1" dirty="0" err="1"/>
              <a:t>Дамбообвалування</a:t>
            </a:r>
            <a:r>
              <a:rPr lang="uk-UA" b="1" dirty="0"/>
              <a:t> є основним засобом захисту від повеней на заплавних землях р. Дунаю.</a:t>
            </a:r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61476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507288" cy="5760640"/>
          </a:xfrm>
        </p:spPr>
        <p:txBody>
          <a:bodyPr>
            <a:normAutofit fontScale="85000" lnSpcReduction="10000"/>
          </a:bodyPr>
          <a:lstStyle/>
          <a:p>
            <a:r>
              <a:rPr lang="uk-UA" sz="3600" b="1" i="1" dirty="0">
                <a:solidFill>
                  <a:srgbClr val="FF0000"/>
                </a:solidFill>
              </a:rPr>
              <a:t>Заходи по боротьбі з підтопленням земель</a:t>
            </a:r>
            <a:r>
              <a:rPr lang="uk-UA" b="1" i="1" dirty="0"/>
              <a:t>. </a:t>
            </a:r>
            <a:endParaRPr lang="uk-UA" b="1" i="1" dirty="0" smtClean="0"/>
          </a:p>
          <a:p>
            <a:r>
              <a:rPr lang="uk-UA" b="1" i="1" dirty="0" smtClean="0">
                <a:solidFill>
                  <a:srgbClr val="FF0000"/>
                </a:solidFill>
              </a:rPr>
              <a:t>Підтоплення </a:t>
            </a:r>
            <a:r>
              <a:rPr lang="uk-UA" b="1" dirty="0"/>
              <a:t>- підйом рівня </a:t>
            </a:r>
            <a:r>
              <a:rPr lang="uk-UA" b="1" dirty="0" err="1"/>
              <a:t>грунтових</a:t>
            </a:r>
            <a:r>
              <a:rPr lang="uk-UA" b="1" dirty="0"/>
              <a:t> вод, </a:t>
            </a:r>
            <a:r>
              <a:rPr lang="uk-UA" b="1" dirty="0" err="1"/>
              <a:t>пов</a:t>
            </a:r>
            <a:r>
              <a:rPr lang="uk-UA" b="1" dirty="0"/>
              <a:t>"</a:t>
            </a:r>
            <a:r>
              <a:rPr lang="uk-UA" b="1" dirty="0" err="1"/>
              <a:t>язаний</a:t>
            </a:r>
            <a:r>
              <a:rPr lang="uk-UA" b="1" dirty="0"/>
              <a:t> з господарською діяльністю людини. На річках України побудовано і будується багато водосховищ, за допомогою яких регулюється місцевий стік і найдоцільніше використовуються водні ресурси для </a:t>
            </a:r>
            <a:r>
              <a:rPr lang="uk-UA" b="1" dirty="0" err="1"/>
              <a:t>гідроєнергетики</a:t>
            </a:r>
            <a:r>
              <a:rPr lang="uk-UA" b="1" dirty="0"/>
              <a:t>, судноплавства, меліорації земель, риборозведення та ін</a:t>
            </a:r>
            <a:r>
              <a:rPr lang="uk-UA" b="1" dirty="0" smtClean="0"/>
              <a:t>.</a:t>
            </a:r>
          </a:p>
          <a:p>
            <a:r>
              <a:rPr lang="uk-UA" b="1" dirty="0" smtClean="0"/>
              <a:t>Внаслідок </a:t>
            </a:r>
            <a:r>
              <a:rPr lang="uk-UA" b="1" dirty="0"/>
              <a:t>значного підйому рівня води у водосховищах у їх </a:t>
            </a:r>
            <a:r>
              <a:rPr lang="uk-UA" b="1" dirty="0" err="1"/>
              <a:t>прибрежній</a:t>
            </a:r>
            <a:r>
              <a:rPr lang="uk-UA" b="1" dirty="0"/>
              <a:t> зоні піднімається рівень </a:t>
            </a:r>
            <a:r>
              <a:rPr lang="uk-UA" b="1" dirty="0" err="1"/>
              <a:t>грунтових</a:t>
            </a:r>
            <a:r>
              <a:rPr lang="uk-UA" b="1" dirty="0"/>
              <a:t> вод, який у багатьох випадках </a:t>
            </a:r>
            <a:r>
              <a:rPr lang="uk-UA" b="1" dirty="0" smtClean="0"/>
              <a:t> </a:t>
            </a:r>
          </a:p>
          <a:p>
            <a:r>
              <a:rPr lang="uk-UA" b="1" dirty="0"/>
              <a:t> </a:t>
            </a:r>
            <a:r>
              <a:rPr lang="uk-UA" b="1" dirty="0" smtClean="0"/>
              <a:t>                </a:t>
            </a:r>
            <a:r>
              <a:rPr lang="uk-UA" b="1" dirty="0" smtClean="0"/>
              <a:t>підходить </a:t>
            </a:r>
            <a:r>
              <a:rPr lang="uk-UA" b="1" dirty="0"/>
              <a:t>до денної поверхні  </a:t>
            </a:r>
            <a:r>
              <a:rPr lang="uk-UA" b="1" dirty="0" err="1"/>
              <a:t>грунту</a:t>
            </a:r>
            <a:r>
              <a:rPr lang="uk-UA" b="1" dirty="0"/>
              <a:t>, а в </a:t>
            </a:r>
            <a:endParaRPr lang="uk-UA" b="1" dirty="0" smtClean="0"/>
          </a:p>
          <a:p>
            <a:r>
              <a:rPr lang="uk-UA" b="1" dirty="0"/>
              <a:t> </a:t>
            </a:r>
            <a:r>
              <a:rPr lang="uk-UA" b="1" dirty="0" smtClean="0"/>
              <a:t>                 </a:t>
            </a:r>
            <a:r>
              <a:rPr lang="uk-UA" b="1" dirty="0" smtClean="0"/>
              <a:t>понижених </a:t>
            </a:r>
            <a:r>
              <a:rPr lang="uk-UA" b="1" dirty="0"/>
              <a:t>місцях виходить на поверхню </a:t>
            </a:r>
            <a:r>
              <a:rPr lang="uk-UA" b="1" dirty="0" smtClean="0"/>
              <a:t>– </a:t>
            </a:r>
          </a:p>
          <a:p>
            <a:r>
              <a:rPr lang="uk-UA" b="1" dirty="0"/>
              <a:t> </a:t>
            </a:r>
            <a:r>
              <a:rPr lang="uk-UA" b="1" dirty="0" smtClean="0"/>
              <a:t>                  </a:t>
            </a:r>
            <a:r>
              <a:rPr lang="uk-UA" b="1" dirty="0" smtClean="0"/>
              <a:t>відбувається </a:t>
            </a:r>
            <a:r>
              <a:rPr lang="uk-UA" b="1" dirty="0"/>
              <a:t>підтоплення території.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8912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/>
          <a:lstStyle/>
          <a:p>
            <a:r>
              <a:rPr lang="uk-UA" b="1" dirty="0"/>
              <a:t>Понижена частина річної долини або низини, яка періодично затоплюється весняними паводками або літніми зливовими дощами називається </a:t>
            </a:r>
            <a:r>
              <a:rPr lang="uk-UA" b="1" i="1" dirty="0">
                <a:solidFill>
                  <a:srgbClr val="FF0000"/>
                </a:solidFill>
              </a:rPr>
              <a:t>заплавою.</a:t>
            </a:r>
            <a:r>
              <a:rPr lang="uk-UA" b="1" i="1" dirty="0"/>
              <a:t> </a:t>
            </a:r>
            <a:r>
              <a:rPr lang="uk-UA" b="1" dirty="0"/>
              <a:t>Заплавні землі дуже різноманітні</a:t>
            </a:r>
            <a:r>
              <a:rPr lang="uk-UA" b="1" dirty="0" smtClean="0"/>
              <a:t>.</a:t>
            </a:r>
          </a:p>
          <a:p>
            <a:r>
              <a:rPr lang="uk-UA" b="1" dirty="0" smtClean="0"/>
              <a:t> </a:t>
            </a:r>
            <a:r>
              <a:rPr lang="uk-UA" b="1" i="1" dirty="0">
                <a:solidFill>
                  <a:srgbClr val="FF0000"/>
                </a:solidFill>
              </a:rPr>
              <a:t>Заплава</a:t>
            </a:r>
            <a:r>
              <a:rPr lang="uk-UA" b="1" dirty="0"/>
              <a:t> на окремих ділянках річки може повністю бути відсутньою, бути односторонньою, двосторонньою, мати ділянки з розширенням в декілька кілометрів. 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73798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904656"/>
          </a:xfrm>
        </p:spPr>
        <p:txBody>
          <a:bodyPr>
            <a:normAutofit lnSpcReduction="10000"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Методи ліквідації підтоплень </a:t>
            </a:r>
            <a:r>
              <a:rPr lang="uk-UA" b="1" dirty="0"/>
              <a:t>залежать від площі підтоплення, гідрологічних умов, горизонтів води у водосховищі і вимог до зниження рівня </a:t>
            </a:r>
            <a:r>
              <a:rPr lang="uk-UA" b="1" dirty="0" err="1"/>
              <a:t>грунтових</a:t>
            </a:r>
            <a:r>
              <a:rPr lang="uk-UA" b="1" dirty="0"/>
              <a:t> вод. </a:t>
            </a:r>
            <a:endParaRPr lang="uk-UA" b="1" dirty="0" smtClean="0"/>
          </a:p>
          <a:p>
            <a:r>
              <a:rPr lang="uk-UA" b="1" dirty="0" smtClean="0"/>
              <a:t>Для </a:t>
            </a:r>
            <a:r>
              <a:rPr lang="uk-UA" b="1" dirty="0"/>
              <a:t>захисту території від підтоплення застосовують </a:t>
            </a:r>
            <a:r>
              <a:rPr lang="uk-UA" b="1" i="1" dirty="0">
                <a:solidFill>
                  <a:srgbClr val="FF0000"/>
                </a:solidFill>
              </a:rPr>
              <a:t>горизонтальний, вертикальний і комбінований дренаж</a:t>
            </a:r>
            <a:r>
              <a:rPr lang="uk-UA" b="1" dirty="0"/>
              <a:t>, вздовж берегів водосховища влаштовують </a:t>
            </a:r>
            <a:r>
              <a:rPr lang="uk-UA" b="1" i="1" dirty="0">
                <a:solidFill>
                  <a:srgbClr val="FF0000"/>
                </a:solidFill>
              </a:rPr>
              <a:t>берегові ловильні дрени</a:t>
            </a:r>
            <a:r>
              <a:rPr lang="uk-UA" b="1" dirty="0"/>
              <a:t>, води </a:t>
            </a:r>
            <a:r>
              <a:rPr lang="uk-UA" b="1" dirty="0" err="1"/>
              <a:t>притоків</a:t>
            </a:r>
            <a:r>
              <a:rPr lang="uk-UA" b="1" dirty="0"/>
              <a:t> і тальвегів з прилеглих схилів </a:t>
            </a:r>
            <a:r>
              <a:rPr lang="uk-UA" b="1" dirty="0" smtClean="0"/>
              <a:t> </a:t>
            </a:r>
          </a:p>
          <a:p>
            <a:r>
              <a:rPr lang="uk-UA" b="1" dirty="0"/>
              <a:t> </a:t>
            </a:r>
            <a:r>
              <a:rPr lang="uk-UA" b="1" dirty="0" smtClean="0"/>
              <a:t>           </a:t>
            </a:r>
            <a:r>
              <a:rPr lang="uk-UA" b="1" dirty="0" smtClean="0"/>
              <a:t>перехоплюють </a:t>
            </a:r>
            <a:r>
              <a:rPr lang="uk-UA" b="1" i="1" dirty="0">
                <a:solidFill>
                  <a:srgbClr val="FF0000"/>
                </a:solidFill>
              </a:rPr>
              <a:t>нагірними каналами </a:t>
            </a:r>
            <a:endParaRPr lang="uk-UA" b="1" i="1" dirty="0" smtClean="0">
              <a:solidFill>
                <a:srgbClr val="FF0000"/>
              </a:solidFill>
            </a:endParaRPr>
          </a:p>
          <a:p>
            <a:r>
              <a:rPr lang="uk-UA" b="1" i="1" dirty="0">
                <a:solidFill>
                  <a:srgbClr val="FF0000"/>
                </a:solidFill>
              </a:rPr>
              <a:t> </a:t>
            </a:r>
            <a:r>
              <a:rPr lang="uk-UA" b="1" i="1" dirty="0" smtClean="0">
                <a:solidFill>
                  <a:srgbClr val="FF0000"/>
                </a:solidFill>
              </a:rPr>
              <a:t>              </a:t>
            </a:r>
            <a:r>
              <a:rPr lang="uk-UA" b="1" i="1" dirty="0" smtClean="0">
                <a:solidFill>
                  <a:srgbClr val="FF0000"/>
                </a:solidFill>
              </a:rPr>
              <a:t>або </a:t>
            </a:r>
            <a:r>
              <a:rPr lang="uk-UA" b="1" i="1" dirty="0">
                <a:solidFill>
                  <a:srgbClr val="FF0000"/>
                </a:solidFill>
              </a:rPr>
              <a:t>ловильними дренами.</a:t>
            </a:r>
            <a:endParaRPr lang="ru-RU" b="1" i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43220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476672"/>
            <a:ext cx="7848872" cy="6381328"/>
          </a:xfrm>
        </p:spPr>
        <p:txBody>
          <a:bodyPr>
            <a:normAutofit fontScale="40000" lnSpcReduction="20000"/>
          </a:bodyPr>
          <a:lstStyle/>
          <a:p>
            <a:r>
              <a:rPr lang="uk-UA" sz="11200" b="1" dirty="0">
                <a:solidFill>
                  <a:srgbClr val="FF0000"/>
                </a:solidFill>
              </a:rPr>
              <a:t>Боротьба з мілководним затопленням</a:t>
            </a:r>
            <a:r>
              <a:rPr lang="uk-UA" sz="11200" b="1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uk-UA" sz="9600" b="1" i="1" dirty="0" smtClean="0">
                <a:solidFill>
                  <a:srgbClr val="FF0000"/>
                </a:solidFill>
              </a:rPr>
              <a:t> </a:t>
            </a:r>
            <a:r>
              <a:rPr lang="uk-UA" sz="9600" b="1" dirty="0" smtClean="0">
                <a:solidFill>
                  <a:srgbClr val="FF0000"/>
                </a:solidFill>
              </a:rPr>
              <a:t> </a:t>
            </a:r>
            <a:r>
              <a:rPr lang="uk-UA" sz="9600" b="1" dirty="0"/>
              <a:t>Для охорони території від </a:t>
            </a:r>
            <a:r>
              <a:rPr lang="uk-UA" sz="9600" b="1" i="1" dirty="0">
                <a:solidFill>
                  <a:srgbClr val="FF0000"/>
                </a:solidFill>
              </a:rPr>
              <a:t>мілководного затоплення </a:t>
            </a:r>
            <a:r>
              <a:rPr lang="uk-UA" sz="9600" b="1" dirty="0"/>
              <a:t>на всіх ділянках, де таке затоплення за умовами рельєфу можливе, водосховище огороджують </a:t>
            </a:r>
            <a:r>
              <a:rPr lang="uk-UA" sz="9600" b="1" i="1" dirty="0">
                <a:solidFill>
                  <a:srgbClr val="FF0000"/>
                </a:solidFill>
              </a:rPr>
              <a:t>незатоплюваними дамбами</a:t>
            </a:r>
            <a:r>
              <a:rPr lang="uk-UA" sz="9600" b="1" dirty="0" smtClean="0"/>
              <a:t>.</a:t>
            </a:r>
          </a:p>
          <a:p>
            <a:r>
              <a:rPr lang="uk-UA" sz="9600" b="1" dirty="0" smtClean="0"/>
              <a:t> </a:t>
            </a:r>
            <a:r>
              <a:rPr lang="uk-UA" sz="9600" b="1" dirty="0"/>
              <a:t>Їх розміщують по лінії, де глибина затоплення при нормальному підпертому горизонті води у водосховищі не перевищує 1 м. </a:t>
            </a:r>
            <a:endParaRPr lang="uk-UA" sz="9600" b="1" dirty="0" smtClean="0"/>
          </a:p>
          <a:p>
            <a:endParaRPr lang="ru-RU" sz="7400" dirty="0"/>
          </a:p>
        </p:txBody>
      </p:sp>
    </p:spTree>
    <p:extLst>
      <p:ext uri="{BB962C8B-B14F-4D97-AF65-F5344CB8AC3E}">
        <p14:creationId xmlns:p14="http://schemas.microsoft.com/office/powerpoint/2010/main" val="281422701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920880" cy="6192688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/>
              <a:t>Висоту таких дамб приймають не більше 1,5…2 м. Одночасно з будівництвом огороджувальних дамб необхідно вжити заходів для боротьби </a:t>
            </a:r>
            <a:r>
              <a:rPr lang="uk-UA" b="1" i="1" dirty="0">
                <a:solidFill>
                  <a:srgbClr val="FF0000"/>
                </a:solidFill>
              </a:rPr>
              <a:t>з підтопленням </a:t>
            </a:r>
            <a:r>
              <a:rPr lang="uk-UA" b="1" dirty="0"/>
              <a:t>огородженої території. Для цього вздовж огороджувальних дамб на відстані 50…100 м влаштовують </a:t>
            </a:r>
            <a:r>
              <a:rPr lang="uk-UA" b="1" i="1" dirty="0">
                <a:solidFill>
                  <a:srgbClr val="FF0000"/>
                </a:solidFill>
              </a:rPr>
              <a:t>ловильний канал </a:t>
            </a:r>
            <a:r>
              <a:rPr lang="uk-UA" b="1" dirty="0"/>
              <a:t>глибиною на 0.5 м більше допустимої глибини стояння рівня </a:t>
            </a:r>
            <a:r>
              <a:rPr lang="uk-UA" b="1" dirty="0" err="1"/>
              <a:t>грунтових</a:t>
            </a:r>
            <a:r>
              <a:rPr lang="uk-UA" b="1" dirty="0"/>
              <a:t> вод. Цей канал, як правило, виконує функції водоприймача осушувальної мережі, яка необхідна на </a:t>
            </a:r>
            <a:r>
              <a:rPr lang="uk-UA" b="1" dirty="0" smtClean="0"/>
              <a:t> </a:t>
            </a:r>
          </a:p>
          <a:p>
            <a:r>
              <a:rPr lang="uk-UA" b="1" dirty="0"/>
              <a:t> </a:t>
            </a:r>
            <a:r>
              <a:rPr lang="uk-UA" b="1" dirty="0" smtClean="0"/>
              <a:t>      </a:t>
            </a:r>
            <a:r>
              <a:rPr lang="uk-UA" b="1" dirty="0" smtClean="0"/>
              <a:t>огороджених </a:t>
            </a:r>
            <a:r>
              <a:rPr lang="uk-UA" b="1" dirty="0"/>
              <a:t>територіях мілководдя.</a:t>
            </a:r>
          </a:p>
          <a:p>
            <a:r>
              <a:rPr lang="uk-UA" b="1" dirty="0"/>
              <a:t>  У такому випадку осушення часто </a:t>
            </a:r>
            <a:r>
              <a:rPr lang="uk-UA" b="1" dirty="0" smtClean="0"/>
              <a:t> </a:t>
            </a:r>
          </a:p>
          <a:p>
            <a:r>
              <a:rPr lang="uk-UA" b="1" dirty="0"/>
              <a:t> </a:t>
            </a:r>
            <a:r>
              <a:rPr lang="uk-UA" b="1" dirty="0" smtClean="0"/>
              <a:t> </a:t>
            </a:r>
            <a:r>
              <a:rPr lang="uk-UA" b="1" dirty="0" smtClean="0"/>
              <a:t>здійснюється </a:t>
            </a:r>
            <a:r>
              <a:rPr lang="uk-UA" b="1" dirty="0"/>
              <a:t>з механічним </a:t>
            </a:r>
            <a:r>
              <a:rPr lang="uk-UA" b="1" dirty="0" err="1"/>
              <a:t>водопідйомом</a:t>
            </a:r>
            <a:r>
              <a:rPr lang="uk-UA" b="1" dirty="0"/>
              <a:t>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6994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04664"/>
            <a:ext cx="7787208" cy="6048672"/>
          </a:xfrm>
        </p:spPr>
        <p:txBody>
          <a:bodyPr>
            <a:normAutofit fontScale="85000" lnSpcReduction="20000"/>
          </a:bodyPr>
          <a:lstStyle/>
          <a:p>
            <a:r>
              <a:rPr lang="uk-UA" sz="3300" b="1" i="1" dirty="0">
                <a:solidFill>
                  <a:srgbClr val="FF0000"/>
                </a:solidFill>
              </a:rPr>
              <a:t>Осушення з механічним </a:t>
            </a:r>
            <a:r>
              <a:rPr lang="uk-UA" sz="3300" b="1" i="1" dirty="0" err="1">
                <a:solidFill>
                  <a:srgbClr val="FF0000"/>
                </a:solidFill>
              </a:rPr>
              <a:t>водопідйомом</a:t>
            </a:r>
            <a:r>
              <a:rPr lang="uk-UA" sz="3300" b="1" i="1" dirty="0">
                <a:solidFill>
                  <a:srgbClr val="FF0000"/>
                </a:solidFill>
              </a:rPr>
              <a:t>.</a:t>
            </a:r>
            <a:endParaRPr lang="ru-RU" sz="3300" dirty="0">
              <a:solidFill>
                <a:srgbClr val="FF0000"/>
              </a:solidFill>
            </a:endParaRPr>
          </a:p>
          <a:p>
            <a:r>
              <a:rPr lang="uk-UA" b="1" dirty="0" smtClean="0"/>
              <a:t>У </a:t>
            </a:r>
            <a:r>
              <a:rPr lang="uk-UA" b="1" dirty="0"/>
              <a:t>тих випадках,  коли поверхня осушуваної площі розміщується нижче рівня води у водоприймачі або терпить від тривалого затоплення, застосовують </a:t>
            </a:r>
            <a:r>
              <a:rPr lang="uk-UA" b="1" i="1" dirty="0">
                <a:solidFill>
                  <a:srgbClr val="FF0000"/>
                </a:solidFill>
              </a:rPr>
              <a:t>машинний підйом води</a:t>
            </a:r>
            <a:r>
              <a:rPr lang="uk-UA" b="1" i="1" dirty="0"/>
              <a:t> </a:t>
            </a:r>
            <a:r>
              <a:rPr lang="uk-UA" b="1" dirty="0"/>
              <a:t>з осушуваної мережі.</a:t>
            </a:r>
            <a:endParaRPr lang="ru-RU" b="1" dirty="0"/>
          </a:p>
          <a:p>
            <a:r>
              <a:rPr lang="uk-UA" b="1" dirty="0"/>
              <a:t>Осушення з </a:t>
            </a:r>
            <a:r>
              <a:rPr lang="uk-UA" b="1" i="1" dirty="0">
                <a:solidFill>
                  <a:srgbClr val="FF0000"/>
                </a:solidFill>
              </a:rPr>
              <a:t>механічним </a:t>
            </a:r>
            <a:r>
              <a:rPr lang="uk-UA" b="1" i="1" dirty="0" err="1">
                <a:solidFill>
                  <a:srgbClr val="FF0000"/>
                </a:solidFill>
              </a:rPr>
              <a:t>водопідйомом</a:t>
            </a:r>
            <a:r>
              <a:rPr lang="uk-UA" b="1" i="1" dirty="0">
                <a:solidFill>
                  <a:srgbClr val="FF0000"/>
                </a:solidFill>
              </a:rPr>
              <a:t> </a:t>
            </a:r>
            <a:r>
              <a:rPr lang="uk-UA" b="1" dirty="0"/>
              <a:t>поширене у всіх прибережних державах - Голландії Данії, ФРН, Великобританії, Польщі, Італії, </a:t>
            </a:r>
            <a:r>
              <a:rPr lang="uk-UA" b="1" dirty="0" smtClean="0"/>
              <a:t>США, </a:t>
            </a:r>
            <a:r>
              <a:rPr lang="uk-UA" b="1" dirty="0"/>
              <a:t>Прибалтиці, на заплавних землях Поліської низини України і Білорусії.</a:t>
            </a:r>
            <a:endParaRPr lang="ru-RU" b="1" dirty="0"/>
          </a:p>
          <a:p>
            <a:endParaRPr lang="uk-UA" b="1" dirty="0" smtClean="0"/>
          </a:p>
          <a:p>
            <a:r>
              <a:rPr lang="uk-UA" b="1" dirty="0"/>
              <a:t> </a:t>
            </a:r>
            <a:r>
              <a:rPr lang="uk-UA" b="1" dirty="0" smtClean="0"/>
              <a:t>       </a:t>
            </a:r>
            <a:r>
              <a:rPr lang="uk-UA" b="1" dirty="0" smtClean="0"/>
              <a:t>Прикладом </a:t>
            </a:r>
            <a:r>
              <a:rPr lang="uk-UA" b="1" dirty="0"/>
              <a:t>машинного </a:t>
            </a:r>
            <a:r>
              <a:rPr lang="uk-UA" b="1" dirty="0" err="1"/>
              <a:t>водопідйому</a:t>
            </a:r>
            <a:r>
              <a:rPr lang="uk-UA" b="1" dirty="0"/>
              <a:t> на </a:t>
            </a:r>
            <a:r>
              <a:rPr lang="uk-UA" b="1" dirty="0" smtClean="0"/>
              <a:t> </a:t>
            </a:r>
          </a:p>
          <a:p>
            <a:r>
              <a:rPr lang="uk-UA" b="1" dirty="0"/>
              <a:t> </a:t>
            </a:r>
            <a:r>
              <a:rPr lang="uk-UA" b="1" dirty="0" smtClean="0"/>
              <a:t>       </a:t>
            </a:r>
            <a:r>
              <a:rPr lang="uk-UA" b="1" dirty="0" smtClean="0"/>
              <a:t>Україні </a:t>
            </a:r>
            <a:r>
              <a:rPr lang="uk-UA" b="1" dirty="0"/>
              <a:t>може бути </a:t>
            </a:r>
            <a:r>
              <a:rPr lang="uk-UA" b="1" dirty="0" err="1"/>
              <a:t>Ірпінська</a:t>
            </a:r>
            <a:r>
              <a:rPr lang="uk-UA" b="1" dirty="0"/>
              <a:t> </a:t>
            </a:r>
            <a:r>
              <a:rPr lang="uk-UA" b="1" dirty="0" err="1" smtClean="0"/>
              <a:t>осушувально-</a:t>
            </a:r>
            <a:r>
              <a:rPr lang="uk-UA" b="1" dirty="0" smtClean="0"/>
              <a:t> </a:t>
            </a:r>
          </a:p>
          <a:p>
            <a:r>
              <a:rPr lang="uk-UA" b="1" dirty="0"/>
              <a:t> </a:t>
            </a:r>
            <a:r>
              <a:rPr lang="uk-UA" b="1" dirty="0" smtClean="0"/>
              <a:t>       </a:t>
            </a:r>
            <a:r>
              <a:rPr lang="uk-UA" b="1" dirty="0" smtClean="0"/>
              <a:t>зволожувальна </a:t>
            </a:r>
            <a:r>
              <a:rPr lang="uk-UA" b="1" dirty="0"/>
              <a:t>система.</a:t>
            </a:r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0262284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404664"/>
            <a:ext cx="7355160" cy="6264696"/>
          </a:xfrm>
        </p:spPr>
        <p:txBody>
          <a:bodyPr>
            <a:normAutofit fontScale="85000" lnSpcReduction="20000"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Переваги осушення з механічним </a:t>
            </a:r>
            <a:r>
              <a:rPr lang="uk-UA" b="1" i="1" dirty="0" err="1">
                <a:solidFill>
                  <a:srgbClr val="FF0000"/>
                </a:solidFill>
              </a:rPr>
              <a:t>водопідйомом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/>
              <a:t>порівняно з самопливним осушенням </a:t>
            </a:r>
            <a:r>
              <a:rPr lang="uk-UA" b="1" dirty="0" smtClean="0"/>
              <a:t>наступні</a:t>
            </a:r>
            <a:r>
              <a:rPr lang="uk-UA" b="1" dirty="0"/>
              <a:t>:</a:t>
            </a:r>
            <a:endParaRPr lang="ru-RU" b="1" dirty="0"/>
          </a:p>
          <a:p>
            <a:pPr lvl="0"/>
            <a:r>
              <a:rPr lang="uk-UA" b="1" dirty="0"/>
              <a:t>механічний </a:t>
            </a:r>
            <a:r>
              <a:rPr lang="uk-UA" b="1" dirty="0" err="1"/>
              <a:t>водопідйом</a:t>
            </a:r>
            <a:r>
              <a:rPr lang="uk-UA" b="1" dirty="0"/>
              <a:t> дає можливість </a:t>
            </a:r>
            <a:r>
              <a:rPr lang="uk-UA" b="1" i="1" dirty="0">
                <a:solidFill>
                  <a:srgbClr val="FF0000"/>
                </a:solidFill>
              </a:rPr>
              <a:t>керувати процесами стоку</a:t>
            </a:r>
            <a:r>
              <a:rPr lang="uk-UA" b="1" dirty="0"/>
              <a:t> з осушуваної території, тобто прискорювати відведення води у вологі періоди року і уповільнювати його у посушливі періоди;</a:t>
            </a:r>
            <a:endParaRPr lang="ru-RU" b="1" dirty="0"/>
          </a:p>
          <a:p>
            <a:pPr lvl="0"/>
            <a:r>
              <a:rPr lang="uk-UA" b="1" dirty="0"/>
              <a:t>на заплавах і низинах можна </a:t>
            </a:r>
            <a:r>
              <a:rPr lang="uk-UA" b="1" i="1" dirty="0">
                <a:solidFill>
                  <a:srgbClr val="FF0000"/>
                </a:solidFill>
              </a:rPr>
              <a:t>знижувати</a:t>
            </a:r>
            <a:r>
              <a:rPr lang="uk-UA" b="1" dirty="0"/>
              <a:t> (або підвищувати) рівень </a:t>
            </a:r>
            <a:r>
              <a:rPr lang="uk-UA" b="1" dirty="0" err="1"/>
              <a:t>грунтових</a:t>
            </a:r>
            <a:r>
              <a:rPr lang="uk-UA" b="1" dirty="0"/>
              <a:t> вод залежно від вимог сільськогосподарських культур;</a:t>
            </a:r>
            <a:endParaRPr lang="ru-RU" b="1" dirty="0"/>
          </a:p>
          <a:p>
            <a:pPr lvl="0"/>
            <a:r>
              <a:rPr lang="uk-UA" b="1" dirty="0"/>
              <a:t>шляхом відкачування можна знижувати </a:t>
            </a:r>
            <a:r>
              <a:rPr lang="uk-UA" b="1" i="1" dirty="0">
                <a:solidFill>
                  <a:srgbClr val="FF0000"/>
                </a:solidFill>
              </a:rPr>
              <a:t>рівні </a:t>
            </a:r>
            <a:r>
              <a:rPr lang="uk-UA" b="1" i="1" dirty="0" err="1">
                <a:solidFill>
                  <a:srgbClr val="FF0000"/>
                </a:solidFill>
              </a:rPr>
              <a:t>грунтових</a:t>
            </a:r>
            <a:r>
              <a:rPr lang="uk-UA" b="1" i="1" dirty="0">
                <a:solidFill>
                  <a:srgbClr val="FF0000"/>
                </a:solidFill>
              </a:rPr>
              <a:t> вод </a:t>
            </a:r>
            <a:r>
              <a:rPr lang="uk-UA" b="1" dirty="0"/>
              <a:t>взимку, що сприяє підтриманню у </a:t>
            </a:r>
            <a:r>
              <a:rPr lang="uk-UA" b="1" dirty="0" err="1"/>
              <a:t>грунті</a:t>
            </a:r>
            <a:r>
              <a:rPr lang="uk-UA" b="1" dirty="0"/>
              <a:t> нормального водно-повітряного режиму і знижує весняні витрати відкачування.</a:t>
            </a:r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8824912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6192688"/>
          </a:xfrm>
        </p:spPr>
        <p:txBody>
          <a:bodyPr>
            <a:normAutofit fontScale="85000" lnSpcReduction="20000"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Недоліки механічного осушення:</a:t>
            </a:r>
            <a:endParaRPr lang="ru-RU" b="1" dirty="0">
              <a:solidFill>
                <a:srgbClr val="FF0000"/>
              </a:solidFill>
            </a:endParaRPr>
          </a:p>
          <a:p>
            <a:pPr lvl="0"/>
            <a:r>
              <a:rPr lang="uk-UA" b="1" dirty="0"/>
              <a:t>відносно великі витрати на будівництво дамб обвалування і насосних станцій;</a:t>
            </a:r>
            <a:endParaRPr lang="ru-RU" b="1" dirty="0"/>
          </a:p>
          <a:p>
            <a:pPr lvl="0"/>
            <a:r>
              <a:rPr lang="uk-UA" b="1" dirty="0"/>
              <a:t>високі експлуатаційні витрати. Осушення земель з механічним </a:t>
            </a:r>
            <a:r>
              <a:rPr lang="uk-UA" b="1" dirty="0" err="1"/>
              <a:t>водопідйомом</a:t>
            </a:r>
            <a:r>
              <a:rPr lang="uk-UA" b="1" dirty="0"/>
              <a:t> є перспективним, оскільки дає змогу мобільно і гнучко керувати водним режимом на великих площах, зайнятих під сільськогосподарські угіддя, не торкаючись проблем регулювання великих </a:t>
            </a:r>
            <a:r>
              <a:rPr lang="uk-UA" b="1" dirty="0" smtClean="0"/>
              <a:t>водоприймачів</a:t>
            </a:r>
          </a:p>
          <a:p>
            <a:pPr lvl="0"/>
            <a:r>
              <a:rPr lang="uk-UA" b="1" dirty="0" smtClean="0"/>
              <a:t> </a:t>
            </a:r>
            <a:r>
              <a:rPr lang="uk-UA" b="1" dirty="0"/>
              <a:t>Ділянка, огороджена дамбами,  нагірними і ловильними каналами, що осушується за допомогою механічного </a:t>
            </a:r>
            <a:r>
              <a:rPr lang="uk-UA" b="1" dirty="0" err="1"/>
              <a:t>водопідйому</a:t>
            </a:r>
            <a:r>
              <a:rPr lang="uk-UA" b="1" dirty="0"/>
              <a:t>, називається </a:t>
            </a:r>
            <a:r>
              <a:rPr lang="uk-UA" b="1" i="1" dirty="0" err="1">
                <a:solidFill>
                  <a:srgbClr val="FF0000"/>
                </a:solidFill>
              </a:rPr>
              <a:t>польдером</a:t>
            </a:r>
            <a:r>
              <a:rPr lang="uk-UA" b="1" i="1" dirty="0" smtClean="0"/>
              <a:t>.</a:t>
            </a:r>
          </a:p>
          <a:p>
            <a:pPr lvl="0"/>
            <a:r>
              <a:rPr lang="uk-UA" b="1" i="1" dirty="0" smtClean="0"/>
              <a:t> </a:t>
            </a:r>
            <a:r>
              <a:rPr lang="uk-UA" b="1" i="1" dirty="0" smtClean="0"/>
              <a:t>               </a:t>
            </a:r>
            <a:r>
              <a:rPr lang="uk-UA" b="1" dirty="0" smtClean="0"/>
              <a:t>Кожний </a:t>
            </a:r>
            <a:r>
              <a:rPr lang="uk-UA" b="1" dirty="0" err="1"/>
              <a:t>польдер</a:t>
            </a:r>
            <a:r>
              <a:rPr lang="uk-UA" b="1" dirty="0"/>
              <a:t> обслуговується однією </a:t>
            </a:r>
            <a:r>
              <a:rPr lang="uk-UA" b="1" dirty="0" smtClean="0"/>
              <a:t>   </a:t>
            </a:r>
          </a:p>
          <a:p>
            <a:pPr lvl="0"/>
            <a:r>
              <a:rPr lang="uk-UA" b="1" dirty="0"/>
              <a:t> </a:t>
            </a:r>
            <a:r>
              <a:rPr lang="uk-UA" b="1" dirty="0" smtClean="0"/>
              <a:t>              </a:t>
            </a:r>
            <a:r>
              <a:rPr lang="uk-UA" b="1" dirty="0" smtClean="0"/>
              <a:t>насосною </a:t>
            </a:r>
            <a:r>
              <a:rPr lang="uk-UA" b="1" dirty="0"/>
              <a:t>станцією, а на великих системах </a:t>
            </a:r>
            <a:r>
              <a:rPr lang="uk-UA" b="1" dirty="0" smtClean="0"/>
              <a:t> </a:t>
            </a:r>
          </a:p>
          <a:p>
            <a:pPr lvl="0"/>
            <a:r>
              <a:rPr lang="uk-UA" b="1" dirty="0"/>
              <a:t> </a:t>
            </a:r>
            <a:r>
              <a:rPr lang="uk-UA" b="1" dirty="0" smtClean="0"/>
              <a:t>                  </a:t>
            </a:r>
            <a:r>
              <a:rPr lang="uk-UA" b="1" dirty="0" smtClean="0"/>
              <a:t>двома </a:t>
            </a:r>
            <a:r>
              <a:rPr lang="uk-UA" b="1" dirty="0"/>
              <a:t>і </a:t>
            </a:r>
            <a:r>
              <a:rPr lang="uk-UA" b="1" dirty="0" smtClean="0"/>
              <a:t>трьома. </a:t>
            </a:r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75643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6120680"/>
          </a:xfrm>
        </p:spPr>
        <p:txBody>
          <a:bodyPr>
            <a:normAutofit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Осушувальні системи на </a:t>
            </a:r>
            <a:r>
              <a:rPr lang="uk-UA" b="1" i="1" dirty="0" err="1">
                <a:solidFill>
                  <a:srgbClr val="FF0000"/>
                </a:solidFill>
              </a:rPr>
              <a:t>польдерах</a:t>
            </a:r>
            <a:r>
              <a:rPr lang="uk-UA" b="1" i="1" dirty="0" smtClean="0">
                <a:solidFill>
                  <a:srgbClr val="FF0000"/>
                </a:solidFill>
              </a:rPr>
              <a:t>.</a:t>
            </a:r>
            <a:endParaRPr lang="uk-UA" i="1" dirty="0" smtClean="0">
              <a:solidFill>
                <a:srgbClr val="FF0000"/>
              </a:solidFill>
            </a:endParaRPr>
          </a:p>
          <a:p>
            <a:r>
              <a:rPr lang="uk-UA" b="1" dirty="0" smtClean="0"/>
              <a:t>З </a:t>
            </a:r>
            <a:r>
              <a:rPr lang="uk-UA" b="1" dirty="0"/>
              <a:t>метою зменшення висоти підйому води насосними станціями на </a:t>
            </a:r>
            <a:r>
              <a:rPr lang="uk-UA" b="1" dirty="0" err="1"/>
              <a:t>польдерах</a:t>
            </a:r>
            <a:r>
              <a:rPr lang="uk-UA" b="1" dirty="0"/>
              <a:t> будуються переважно мілкі за глибиною осушувані канали</a:t>
            </a:r>
            <a:r>
              <a:rPr lang="uk-UA" b="1" dirty="0" smtClean="0"/>
              <a:t>.</a:t>
            </a:r>
          </a:p>
          <a:p>
            <a:r>
              <a:rPr lang="uk-UA" b="1" dirty="0" smtClean="0"/>
              <a:t> </a:t>
            </a:r>
            <a:r>
              <a:rPr lang="uk-UA" b="1" dirty="0"/>
              <a:t>Закриті осушувальні системи, що потребують значного заглиблення осушувальної системи, влаштовують лише на </a:t>
            </a:r>
            <a:r>
              <a:rPr lang="uk-UA" b="1" dirty="0" err="1"/>
              <a:t>польдерах</a:t>
            </a:r>
            <a:r>
              <a:rPr lang="uk-UA" b="1" dirty="0"/>
              <a:t> середнього і високого рівня, </a:t>
            </a:r>
            <a:r>
              <a:rPr lang="uk-UA" b="1" dirty="0" smtClean="0"/>
              <a:t>     </a:t>
            </a:r>
          </a:p>
          <a:p>
            <a:r>
              <a:rPr lang="uk-UA" b="1" dirty="0"/>
              <a:t> </a:t>
            </a:r>
            <a:r>
              <a:rPr lang="uk-UA" b="1" dirty="0" smtClean="0"/>
              <a:t>           </a:t>
            </a:r>
            <a:r>
              <a:rPr lang="uk-UA" b="1" dirty="0" smtClean="0"/>
              <a:t>що </a:t>
            </a:r>
            <a:r>
              <a:rPr lang="uk-UA" b="1" dirty="0"/>
              <a:t>мають відмітки на 1…1,5 м вище </a:t>
            </a:r>
            <a:r>
              <a:rPr lang="uk-UA" b="1" dirty="0" smtClean="0"/>
              <a:t> </a:t>
            </a:r>
          </a:p>
          <a:p>
            <a:r>
              <a:rPr lang="uk-UA" b="1" dirty="0"/>
              <a:t> </a:t>
            </a:r>
            <a:r>
              <a:rPr lang="uk-UA" b="1" dirty="0" smtClean="0"/>
              <a:t>             </a:t>
            </a:r>
            <a:r>
              <a:rPr lang="uk-UA" b="1" dirty="0" smtClean="0"/>
              <a:t>рівня </a:t>
            </a:r>
            <a:r>
              <a:rPr lang="uk-UA" b="1" dirty="0"/>
              <a:t>води у </a:t>
            </a:r>
            <a:r>
              <a:rPr lang="uk-UA" b="1" dirty="0" smtClean="0"/>
              <a:t>водоприймачі.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8700431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>
            <a:normAutofit fontScale="92500"/>
          </a:bodyPr>
          <a:lstStyle/>
          <a:p>
            <a:r>
              <a:rPr lang="uk-UA" b="1" dirty="0"/>
              <a:t>Осушувальні канали на </a:t>
            </a:r>
            <a:r>
              <a:rPr lang="uk-UA" b="1" dirty="0" err="1"/>
              <a:t>польдерах</a:t>
            </a:r>
            <a:r>
              <a:rPr lang="uk-UA" b="1" dirty="0"/>
              <a:t> проектують з мінімальними похилами (0,0002…0,0005). </a:t>
            </a:r>
            <a:endParaRPr lang="uk-UA" b="1" dirty="0" smtClean="0"/>
          </a:p>
          <a:p>
            <a:r>
              <a:rPr lang="uk-UA" b="1" i="1" dirty="0" smtClean="0">
                <a:solidFill>
                  <a:srgbClr val="FF0000"/>
                </a:solidFill>
              </a:rPr>
              <a:t>Пропускна </a:t>
            </a:r>
            <a:r>
              <a:rPr lang="uk-UA" b="1" i="1" dirty="0">
                <a:solidFill>
                  <a:srgbClr val="FF0000"/>
                </a:solidFill>
              </a:rPr>
              <a:t>здатність </a:t>
            </a:r>
            <a:r>
              <a:rPr lang="uk-UA" b="1" dirty="0"/>
              <a:t>каналів збільшується завдяки збільшенню ширини по дну. Особливістю осушувальних систем на </a:t>
            </a:r>
            <a:r>
              <a:rPr lang="uk-UA" b="1" dirty="0" err="1"/>
              <a:t>польдерах</a:t>
            </a:r>
            <a:r>
              <a:rPr lang="uk-UA" b="1" dirty="0"/>
              <a:t> є влаштування перед насосною станцією </a:t>
            </a:r>
            <a:r>
              <a:rPr lang="uk-UA" b="1" i="1" dirty="0">
                <a:solidFill>
                  <a:srgbClr val="FF0000"/>
                </a:solidFill>
              </a:rPr>
              <a:t>регулювального басейна</a:t>
            </a:r>
            <a:r>
              <a:rPr lang="uk-UA" b="1" dirty="0"/>
              <a:t>, який  акумулює частину паводкових вод під час паводка. Це дає змогу підібрати тип насосної станції з найдоцільнішими </a:t>
            </a:r>
            <a:r>
              <a:rPr lang="uk-UA" b="1" dirty="0" err="1"/>
              <a:t>техніко-</a:t>
            </a:r>
            <a:r>
              <a:rPr lang="uk-UA" b="1" dirty="0"/>
              <a:t> </a:t>
            </a:r>
            <a:r>
              <a:rPr lang="uk-UA" b="1" dirty="0" err="1" smtClean="0"/>
              <a:t>ек</a:t>
            </a:r>
            <a:r>
              <a:rPr lang="uk-UA" b="1" dirty="0" err="1" smtClean="0"/>
              <a:t>ономіч-</a:t>
            </a:r>
            <a:r>
              <a:rPr lang="uk-UA" b="1" dirty="0" smtClean="0"/>
              <a:t>  </a:t>
            </a:r>
          </a:p>
          <a:p>
            <a:r>
              <a:rPr lang="uk-UA" b="1" dirty="0"/>
              <a:t> </a:t>
            </a:r>
            <a:r>
              <a:rPr lang="uk-UA" b="1" dirty="0" smtClean="0"/>
              <a:t>               </a:t>
            </a:r>
            <a:r>
              <a:rPr lang="uk-UA" b="1" dirty="0"/>
              <a:t> </a:t>
            </a:r>
            <a:r>
              <a:rPr lang="uk-UA" b="1" dirty="0" smtClean="0"/>
              <a:t>  </a:t>
            </a:r>
            <a:r>
              <a:rPr lang="uk-UA" b="1" dirty="0" smtClean="0"/>
              <a:t>ними </a:t>
            </a:r>
            <a:r>
              <a:rPr lang="uk-UA" b="1" dirty="0"/>
              <a:t>характеристиками насосів.</a:t>
            </a:r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7225487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760640"/>
          </a:xfrm>
        </p:spPr>
        <p:txBody>
          <a:bodyPr>
            <a:normAutofit lnSpcReduction="10000"/>
          </a:bodyPr>
          <a:lstStyle/>
          <a:p>
            <a:r>
              <a:rPr lang="uk-UA" b="1" dirty="0"/>
              <a:t>Необхідний </a:t>
            </a:r>
            <a:r>
              <a:rPr lang="uk-UA" b="1" i="1" dirty="0">
                <a:solidFill>
                  <a:srgbClr val="FF0000"/>
                </a:solidFill>
              </a:rPr>
              <a:t>об"</a:t>
            </a:r>
            <a:r>
              <a:rPr lang="uk-UA" b="1" i="1" dirty="0" err="1">
                <a:solidFill>
                  <a:srgbClr val="FF0000"/>
                </a:solidFill>
              </a:rPr>
              <a:t>єм</a:t>
            </a:r>
            <a:r>
              <a:rPr lang="uk-UA" b="1" i="1" dirty="0">
                <a:solidFill>
                  <a:srgbClr val="FF0000"/>
                </a:solidFill>
              </a:rPr>
              <a:t> регулювальних басейнів </a:t>
            </a:r>
            <a:r>
              <a:rPr lang="uk-UA" b="1" dirty="0"/>
              <a:t>визначають за формулою</a:t>
            </a:r>
            <a:endParaRPr lang="ru-RU" b="1" dirty="0"/>
          </a:p>
          <a:p>
            <a:r>
              <a:rPr lang="uk-UA" b="1" dirty="0"/>
              <a:t>V = 86,4 (</a:t>
            </a:r>
            <a:r>
              <a:rPr lang="uk-UA" b="1" dirty="0" err="1"/>
              <a:t>q</a:t>
            </a:r>
            <a:r>
              <a:rPr lang="uk-UA" b="1" baseline="-25000" dirty="0" err="1"/>
              <a:t>max</a:t>
            </a:r>
            <a:r>
              <a:rPr lang="uk-UA" b="1" baseline="-25000" dirty="0"/>
              <a:t> </a:t>
            </a:r>
            <a:r>
              <a:rPr lang="uk-UA" b="1" dirty="0" err="1"/>
              <a:t>А</a:t>
            </a:r>
            <a:r>
              <a:rPr lang="uk-UA" b="1" baseline="-25000" dirty="0" err="1"/>
              <a:t>п</a:t>
            </a:r>
            <a:r>
              <a:rPr lang="uk-UA" b="1" baseline="-25000" dirty="0"/>
              <a:t> </a:t>
            </a:r>
            <a:r>
              <a:rPr lang="uk-UA" b="1" dirty="0"/>
              <a:t>- Q</a:t>
            </a:r>
            <a:r>
              <a:rPr lang="uk-UA" b="1" baseline="-25000" dirty="0"/>
              <a:t>HC</a:t>
            </a:r>
            <a:r>
              <a:rPr lang="uk-UA" b="1" dirty="0"/>
              <a:t>) </a:t>
            </a:r>
            <a:r>
              <a:rPr lang="uk-UA" b="1" dirty="0" err="1"/>
              <a:t>T</a:t>
            </a:r>
            <a:r>
              <a:rPr lang="uk-UA" b="1" baseline="-25000" dirty="0" err="1"/>
              <a:t>п</a:t>
            </a:r>
            <a:endParaRPr lang="ru-RU" b="1" dirty="0"/>
          </a:p>
          <a:p>
            <a:r>
              <a:rPr lang="uk-UA" b="1" dirty="0" err="1"/>
              <a:t>q</a:t>
            </a:r>
            <a:r>
              <a:rPr lang="uk-UA" b="1" baseline="-25000" dirty="0" err="1"/>
              <a:t>max</a:t>
            </a:r>
            <a:r>
              <a:rPr lang="uk-UA" b="1" dirty="0"/>
              <a:t> - максимальний модуль стоку з обвалованої території, л / (</a:t>
            </a:r>
            <a:r>
              <a:rPr lang="uk-UA" b="1" dirty="0" err="1"/>
              <a:t>с.га</a:t>
            </a:r>
            <a:r>
              <a:rPr lang="uk-UA" b="1" dirty="0"/>
              <a:t>);</a:t>
            </a:r>
            <a:endParaRPr lang="ru-RU" b="1" dirty="0"/>
          </a:p>
          <a:p>
            <a:r>
              <a:rPr lang="uk-UA" b="1" dirty="0" err="1"/>
              <a:t>А</a:t>
            </a:r>
            <a:r>
              <a:rPr lang="uk-UA" b="1" baseline="-25000" dirty="0" err="1"/>
              <a:t>п</a:t>
            </a:r>
            <a:r>
              <a:rPr lang="uk-UA" b="1" dirty="0"/>
              <a:t> - площа </a:t>
            </a:r>
            <a:r>
              <a:rPr lang="uk-UA" b="1" dirty="0" err="1"/>
              <a:t>польдера</a:t>
            </a:r>
            <a:r>
              <a:rPr lang="uk-UA" b="1" dirty="0"/>
              <a:t> (обвалованої території),  яку обслуговує насосна станція, га;</a:t>
            </a:r>
            <a:endParaRPr lang="ru-RU" b="1" dirty="0"/>
          </a:p>
          <a:p>
            <a:r>
              <a:rPr lang="uk-UA" b="1" dirty="0" smtClean="0"/>
              <a:t>              Q</a:t>
            </a:r>
            <a:r>
              <a:rPr lang="uk-UA" b="1" baseline="-25000" dirty="0" smtClean="0"/>
              <a:t>HC</a:t>
            </a:r>
            <a:r>
              <a:rPr lang="uk-UA" b="1" dirty="0" smtClean="0"/>
              <a:t> </a:t>
            </a:r>
            <a:r>
              <a:rPr lang="uk-UA" b="1" dirty="0"/>
              <a:t>- продуктивність НС, л/с;</a:t>
            </a:r>
            <a:endParaRPr lang="ru-RU" b="1" dirty="0"/>
          </a:p>
          <a:p>
            <a:r>
              <a:rPr lang="uk-UA" b="1" dirty="0" smtClean="0"/>
              <a:t>                 </a:t>
            </a:r>
            <a:r>
              <a:rPr lang="uk-UA" b="1" dirty="0" err="1" smtClean="0"/>
              <a:t>T</a:t>
            </a:r>
            <a:r>
              <a:rPr lang="uk-UA" b="1" baseline="-25000" dirty="0" err="1" smtClean="0"/>
              <a:t>п</a:t>
            </a:r>
            <a:r>
              <a:rPr lang="uk-UA" b="1" dirty="0" smtClean="0"/>
              <a:t> </a:t>
            </a:r>
            <a:r>
              <a:rPr lang="uk-UA" b="1" dirty="0"/>
              <a:t>- розрахункова тривалість </a:t>
            </a:r>
            <a:r>
              <a:rPr lang="uk-UA" b="1" dirty="0" smtClean="0"/>
              <a:t>     </a:t>
            </a:r>
          </a:p>
          <a:p>
            <a:r>
              <a:rPr lang="uk-UA" b="1" dirty="0"/>
              <a:t> </a:t>
            </a:r>
            <a:r>
              <a:rPr lang="uk-UA" b="1" dirty="0" smtClean="0"/>
              <a:t>                     </a:t>
            </a:r>
            <a:r>
              <a:rPr lang="uk-UA" b="1" dirty="0" smtClean="0"/>
              <a:t>паводка</a:t>
            </a:r>
            <a:r>
              <a:rPr lang="uk-UA" b="1" dirty="0"/>
              <a:t>, діб</a:t>
            </a:r>
            <a:r>
              <a:rPr lang="uk-UA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6034745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6192688"/>
          </a:xfrm>
        </p:spPr>
        <p:txBody>
          <a:bodyPr>
            <a:normAutofit fontScale="92500"/>
          </a:bodyPr>
          <a:lstStyle/>
          <a:p>
            <a:r>
              <a:rPr lang="uk-UA" sz="4000" b="1" i="1" dirty="0">
                <a:solidFill>
                  <a:srgbClr val="FF0000"/>
                </a:solidFill>
              </a:rPr>
              <a:t>Глибину </a:t>
            </a:r>
            <a:r>
              <a:rPr lang="uk-UA" sz="4000" b="1" dirty="0"/>
              <a:t>регулювальних басейнів встановлюють з таким розрахунком, щоб він не перевищував максимального розрахункового рівня у магістральному каналі осушувальної системи.</a:t>
            </a:r>
          </a:p>
          <a:p>
            <a:r>
              <a:rPr lang="uk-UA" sz="4000" b="1" dirty="0"/>
              <a:t> Дно регулювального басейну </a:t>
            </a:r>
            <a:r>
              <a:rPr lang="uk-UA" sz="4000" b="1" dirty="0" smtClean="0"/>
              <a:t>     </a:t>
            </a:r>
          </a:p>
          <a:p>
            <a:pPr marL="0" indent="0">
              <a:buNone/>
            </a:pPr>
            <a:r>
              <a:rPr lang="uk-UA" sz="4000" b="1" dirty="0" smtClean="0"/>
              <a:t>                  </a:t>
            </a:r>
            <a:r>
              <a:rPr lang="uk-UA" sz="4000" b="1" dirty="0" smtClean="0"/>
              <a:t>повинно </a:t>
            </a:r>
            <a:r>
              <a:rPr lang="uk-UA" sz="4000" b="1" dirty="0"/>
              <a:t>бути нижче дна </a:t>
            </a:r>
            <a:r>
              <a:rPr lang="uk-UA" sz="4000" b="1" dirty="0" smtClean="0"/>
              <a:t> </a:t>
            </a:r>
          </a:p>
          <a:p>
            <a:pPr marL="0" indent="0">
              <a:buNone/>
            </a:pPr>
            <a:r>
              <a:rPr lang="uk-UA" sz="4000" b="1" dirty="0"/>
              <a:t> </a:t>
            </a:r>
            <a:r>
              <a:rPr lang="uk-UA" sz="4000" b="1" dirty="0" smtClean="0"/>
              <a:t>                 </a:t>
            </a:r>
            <a:r>
              <a:rPr lang="uk-UA" sz="4000" b="1" dirty="0" smtClean="0"/>
              <a:t>магістрального </a:t>
            </a:r>
            <a:r>
              <a:rPr lang="uk-UA" sz="4000" b="1" dirty="0"/>
              <a:t>каналу, що в </a:t>
            </a:r>
            <a:r>
              <a:rPr lang="uk-UA" sz="4000" b="1" dirty="0" smtClean="0"/>
              <a:t>  </a:t>
            </a:r>
          </a:p>
          <a:p>
            <a:pPr marL="0" indent="0">
              <a:buNone/>
            </a:pPr>
            <a:r>
              <a:rPr lang="uk-UA" sz="4000" b="1" dirty="0"/>
              <a:t> </a:t>
            </a:r>
            <a:r>
              <a:rPr lang="uk-UA" sz="4000" b="1" dirty="0" smtClean="0"/>
              <a:t>                  </a:t>
            </a:r>
            <a:r>
              <a:rPr lang="uk-UA" sz="4000" b="1" dirty="0" smtClean="0"/>
              <a:t>нього </a:t>
            </a:r>
            <a:r>
              <a:rPr lang="uk-UA" sz="4000" b="1" dirty="0"/>
              <a:t>впадає, на 0,5…1 м.</a:t>
            </a:r>
            <a:endParaRPr lang="ru-RU" sz="4000" b="1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81186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/>
              <a:t>По рельєфу, </a:t>
            </a:r>
            <a:r>
              <a:rPr lang="uk-UA" b="1" dirty="0" err="1"/>
              <a:t>грунтам</a:t>
            </a:r>
            <a:r>
              <a:rPr lang="uk-UA" b="1" dirty="0"/>
              <a:t> і гідрогеологічним умовам заплава неоднорідна . В її складі виділяють </a:t>
            </a:r>
            <a:r>
              <a:rPr lang="uk-UA" b="1" i="1" dirty="0">
                <a:solidFill>
                  <a:srgbClr val="FF0000"/>
                </a:solidFill>
              </a:rPr>
              <a:t>притерасну, центральну і прируслову частину: </a:t>
            </a:r>
            <a:endParaRPr lang="ru-RU" b="1" i="1" dirty="0">
              <a:solidFill>
                <a:srgbClr val="FF0000"/>
              </a:solidFill>
            </a:endParaRPr>
          </a:p>
          <a:p>
            <a:pPr lvl="0"/>
            <a:r>
              <a:rPr lang="uk-UA" b="1" i="1" dirty="0">
                <a:solidFill>
                  <a:srgbClr val="FF0000"/>
                </a:solidFill>
              </a:rPr>
              <a:t>притерасна частина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/>
              <a:t>- понижена частина заплави, розміщена біля корінного берега, як правило, складена торфами;</a:t>
            </a:r>
            <a:endParaRPr lang="ru-RU" b="1" dirty="0"/>
          </a:p>
          <a:p>
            <a:pPr lvl="0"/>
            <a:r>
              <a:rPr lang="uk-UA" b="1" i="1" dirty="0">
                <a:solidFill>
                  <a:srgbClr val="FF0000"/>
                </a:solidFill>
              </a:rPr>
              <a:t>центральна заплава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/>
              <a:t>рівнинна, складена глинистими і суглинистими </a:t>
            </a:r>
            <a:r>
              <a:rPr lang="uk-UA" b="1" dirty="0" err="1"/>
              <a:t>грунтами</a:t>
            </a:r>
            <a:r>
              <a:rPr lang="uk-UA" b="1" dirty="0"/>
              <a:t>. В середині центральної заплави є пониження - тальвег;</a:t>
            </a:r>
            <a:endParaRPr lang="ru-RU" b="1" dirty="0"/>
          </a:p>
          <a:p>
            <a:pPr lvl="0"/>
            <a:r>
              <a:rPr lang="uk-UA" b="1" i="1" dirty="0">
                <a:solidFill>
                  <a:srgbClr val="FF0000"/>
                </a:solidFill>
              </a:rPr>
              <a:t>прируслова частина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/>
              <a:t>заплави найближче розміщена до річки і складена легкими </a:t>
            </a:r>
            <a:r>
              <a:rPr lang="uk-UA" b="1" dirty="0" err="1"/>
              <a:t>грунтами</a:t>
            </a:r>
            <a:r>
              <a:rPr lang="uk-UA" b="1" dirty="0"/>
              <a:t>;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584474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507288" cy="5649491"/>
          </a:xfrm>
        </p:spPr>
        <p:txBody>
          <a:bodyPr>
            <a:normAutofit fontScale="77500" lnSpcReduction="20000"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Насосні станції </a:t>
            </a:r>
            <a:r>
              <a:rPr lang="uk-UA" b="1" dirty="0"/>
              <a:t>на </a:t>
            </a:r>
            <a:r>
              <a:rPr lang="uk-UA" b="1" dirty="0" err="1"/>
              <a:t>польдерах</a:t>
            </a:r>
            <a:r>
              <a:rPr lang="uk-UA" b="1" dirty="0"/>
              <a:t> працюють від 60 до 150 днів на рік по декілька годин на добу. Найбільше навантаження припадає на весняний період або на період інтенсивних </a:t>
            </a:r>
            <a:r>
              <a:rPr lang="uk-UA" b="1" dirty="0" err="1"/>
              <a:t>літньо-осінніх</a:t>
            </a:r>
            <a:r>
              <a:rPr lang="uk-UA" b="1" dirty="0"/>
              <a:t> дощів. </a:t>
            </a:r>
            <a:endParaRPr lang="uk-UA" b="1" dirty="0" smtClean="0"/>
          </a:p>
          <a:p>
            <a:r>
              <a:rPr lang="uk-UA" b="1" dirty="0" smtClean="0"/>
              <a:t>У </a:t>
            </a:r>
            <a:r>
              <a:rPr lang="uk-UA" b="1" dirty="0"/>
              <a:t>зимовий період насосні станції можуть включатись у роботу лише при сильних відлигах.</a:t>
            </a:r>
            <a:endParaRPr lang="ru-RU" b="1" dirty="0"/>
          </a:p>
          <a:p>
            <a:r>
              <a:rPr lang="uk-UA" b="1" dirty="0"/>
              <a:t>Розрахункова витрата насосної станції, м</a:t>
            </a:r>
            <a:r>
              <a:rPr lang="uk-UA" b="1" baseline="30000" dirty="0"/>
              <a:t>3</a:t>
            </a:r>
            <a:r>
              <a:rPr lang="uk-UA" b="1" dirty="0"/>
              <a:t>/с;</a:t>
            </a:r>
            <a:endParaRPr lang="ru-RU" b="1" dirty="0"/>
          </a:p>
          <a:p>
            <a:r>
              <a:rPr lang="uk-UA" b="1" dirty="0"/>
              <a:t>                        </a:t>
            </a:r>
            <a:r>
              <a:rPr lang="uk-UA" b="1" dirty="0" smtClean="0"/>
              <a:t>      </a:t>
            </a:r>
            <a:r>
              <a:rPr lang="uk-UA" b="1" dirty="0"/>
              <a:t>V</a:t>
            </a:r>
            <a:endParaRPr lang="ru-RU" b="1" dirty="0"/>
          </a:p>
          <a:p>
            <a:r>
              <a:rPr lang="uk-UA" b="1" dirty="0"/>
              <a:t>Q</a:t>
            </a:r>
            <a:r>
              <a:rPr lang="uk-UA" b="1" baseline="-25000" dirty="0"/>
              <a:t>HC</a:t>
            </a:r>
            <a:r>
              <a:rPr lang="uk-UA" b="1" dirty="0"/>
              <a:t> = </a:t>
            </a:r>
            <a:r>
              <a:rPr lang="uk-UA" b="1" dirty="0" err="1"/>
              <a:t>Q</a:t>
            </a:r>
            <a:r>
              <a:rPr lang="uk-UA" b="1" baseline="-25000" dirty="0" err="1"/>
              <a:t>р</a:t>
            </a:r>
            <a:r>
              <a:rPr lang="uk-UA" b="1" dirty="0"/>
              <a:t> - 0,28 -------</a:t>
            </a:r>
            <a:endParaRPr lang="ru-RU" b="1" dirty="0"/>
          </a:p>
          <a:p>
            <a:r>
              <a:rPr lang="uk-UA" b="1" dirty="0"/>
              <a:t>                        </a:t>
            </a:r>
            <a:r>
              <a:rPr lang="uk-UA" b="1" dirty="0" smtClean="0"/>
              <a:t>      </a:t>
            </a:r>
            <a:r>
              <a:rPr lang="uk-UA" b="1" dirty="0" err="1"/>
              <a:t>T</a:t>
            </a:r>
            <a:r>
              <a:rPr lang="uk-UA" b="1" baseline="-25000" dirty="0" err="1"/>
              <a:t>п</a:t>
            </a:r>
            <a:endParaRPr lang="ru-RU" b="1" dirty="0"/>
          </a:p>
          <a:p>
            <a:r>
              <a:rPr lang="uk-UA" b="1" dirty="0" smtClean="0"/>
              <a:t>           </a:t>
            </a:r>
            <a:r>
              <a:rPr lang="uk-UA" b="1" dirty="0" err="1" smtClean="0"/>
              <a:t>Q</a:t>
            </a:r>
            <a:r>
              <a:rPr lang="uk-UA" b="1" baseline="-25000" dirty="0" err="1" smtClean="0"/>
              <a:t>р</a:t>
            </a:r>
            <a:r>
              <a:rPr lang="uk-UA" b="1" dirty="0" smtClean="0"/>
              <a:t> </a:t>
            </a:r>
            <a:r>
              <a:rPr lang="uk-UA" b="1" dirty="0"/>
              <a:t>- максимальний приплив паводкових вод, м</a:t>
            </a:r>
            <a:r>
              <a:rPr lang="uk-UA" b="1" baseline="30000" dirty="0"/>
              <a:t>3</a:t>
            </a:r>
            <a:r>
              <a:rPr lang="uk-UA" b="1" dirty="0"/>
              <a:t>/с;</a:t>
            </a:r>
            <a:endParaRPr lang="ru-RU" b="1" dirty="0"/>
          </a:p>
          <a:p>
            <a:r>
              <a:rPr lang="uk-UA" b="1" dirty="0" smtClean="0"/>
              <a:t>                    V </a:t>
            </a:r>
            <a:r>
              <a:rPr lang="uk-UA" b="1" dirty="0"/>
              <a:t>- регулювальна ємкість басейну, тис. м</a:t>
            </a:r>
            <a:r>
              <a:rPr lang="uk-UA" b="1" baseline="30000" dirty="0"/>
              <a:t>3</a:t>
            </a:r>
            <a:r>
              <a:rPr lang="uk-UA" b="1" dirty="0"/>
              <a:t>;</a:t>
            </a:r>
            <a:endParaRPr lang="ru-RU" b="1" dirty="0"/>
          </a:p>
          <a:p>
            <a:r>
              <a:rPr lang="uk-UA" b="1" dirty="0" smtClean="0"/>
              <a:t>                    </a:t>
            </a:r>
            <a:r>
              <a:rPr lang="uk-UA" b="1" dirty="0" err="1" smtClean="0"/>
              <a:t>T</a:t>
            </a:r>
            <a:r>
              <a:rPr lang="uk-UA" b="1" baseline="-25000" dirty="0" err="1" smtClean="0"/>
              <a:t>п</a:t>
            </a:r>
            <a:r>
              <a:rPr lang="uk-UA" b="1" dirty="0" smtClean="0"/>
              <a:t> </a:t>
            </a:r>
            <a:r>
              <a:rPr lang="uk-UA" b="1" dirty="0"/>
              <a:t>- тривалість паводка, год.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96181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>
            <a:normAutofit fontScale="85000" lnSpcReduction="20000"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Потужність насосної станції </a:t>
            </a:r>
            <a:r>
              <a:rPr lang="uk-UA" b="1" dirty="0"/>
              <a:t>на </a:t>
            </a:r>
            <a:r>
              <a:rPr lang="uk-UA" b="1" dirty="0" err="1"/>
              <a:t>польдерах</a:t>
            </a:r>
            <a:r>
              <a:rPr lang="uk-UA" b="1" dirty="0"/>
              <a:t> визначають за формулою, кВт</a:t>
            </a:r>
            <a:endParaRPr lang="ru-RU" b="1" dirty="0"/>
          </a:p>
          <a:p>
            <a:r>
              <a:rPr lang="uk-UA" b="1" dirty="0"/>
              <a:t>             Q</a:t>
            </a:r>
            <a:r>
              <a:rPr lang="uk-UA" b="1" baseline="-25000" dirty="0"/>
              <a:t>HC</a:t>
            </a:r>
            <a:r>
              <a:rPr lang="uk-UA" b="1" dirty="0"/>
              <a:t>H</a:t>
            </a:r>
            <a:r>
              <a:rPr lang="uk-UA" b="1" baseline="-25000" dirty="0"/>
              <a:t>O</a:t>
            </a:r>
            <a:endParaRPr lang="ru-RU" b="1" dirty="0"/>
          </a:p>
          <a:p>
            <a:r>
              <a:rPr lang="uk-UA" b="1" dirty="0"/>
              <a:t>N=9,8———</a:t>
            </a:r>
            <a:endParaRPr lang="ru-RU" b="1" dirty="0"/>
          </a:p>
          <a:p>
            <a:r>
              <a:rPr lang="uk-UA" b="1" dirty="0"/>
              <a:t>               </a:t>
            </a:r>
            <a:r>
              <a:rPr lang="uk-UA" b="1" dirty="0" err="1"/>
              <a:t>E</a:t>
            </a:r>
            <a:r>
              <a:rPr lang="uk-UA" b="1" baseline="-25000" dirty="0" err="1"/>
              <a:t>t</a:t>
            </a:r>
            <a:endParaRPr lang="ru-RU" b="1" dirty="0"/>
          </a:p>
          <a:p>
            <a:r>
              <a:rPr lang="uk-UA" b="1" dirty="0"/>
              <a:t>H</a:t>
            </a:r>
            <a:r>
              <a:rPr lang="uk-UA" b="1" baseline="-25000" dirty="0"/>
              <a:t>O</a:t>
            </a:r>
            <a:r>
              <a:rPr lang="uk-UA" b="1" dirty="0"/>
              <a:t> - повний розрахунковий напір, м;</a:t>
            </a:r>
            <a:endParaRPr lang="ru-RU" b="1" dirty="0"/>
          </a:p>
          <a:p>
            <a:r>
              <a:rPr lang="uk-UA" b="1" dirty="0" err="1"/>
              <a:t>E</a:t>
            </a:r>
            <a:r>
              <a:rPr lang="uk-UA" b="1" baseline="-25000" dirty="0" err="1"/>
              <a:t>t</a:t>
            </a:r>
            <a:r>
              <a:rPr lang="uk-UA" b="1" dirty="0"/>
              <a:t> - </a:t>
            </a:r>
            <a:r>
              <a:rPr lang="uk-UA" b="1" dirty="0" err="1"/>
              <a:t>к.к.д</a:t>
            </a:r>
            <a:r>
              <a:rPr lang="uk-UA" b="1" dirty="0"/>
              <a:t>. установки (0,5…0,8).</a:t>
            </a:r>
            <a:endParaRPr lang="ru-RU" b="1" dirty="0"/>
          </a:p>
          <a:p>
            <a:r>
              <a:rPr lang="uk-UA" b="1" dirty="0"/>
              <a:t>Для відкачування води застосовують </a:t>
            </a:r>
            <a:r>
              <a:rPr lang="uk-UA" b="1" i="1" dirty="0" err="1">
                <a:solidFill>
                  <a:srgbClr val="FF0000"/>
                </a:solidFill>
              </a:rPr>
              <a:t>низьконапорні</a:t>
            </a:r>
            <a:r>
              <a:rPr lang="uk-UA" b="1" i="1" dirty="0">
                <a:solidFill>
                  <a:srgbClr val="FF0000"/>
                </a:solidFill>
              </a:rPr>
              <a:t> насоси </a:t>
            </a:r>
            <a:r>
              <a:rPr lang="uk-UA" b="1" dirty="0"/>
              <a:t>великої продуктивності: відцентрові, пропелерні, гвинтові або капсульні (заглибні). </a:t>
            </a:r>
            <a:endParaRPr lang="uk-UA" b="1" dirty="0" smtClean="0"/>
          </a:p>
          <a:p>
            <a:r>
              <a:rPr lang="uk-UA" b="1" dirty="0" smtClean="0"/>
              <a:t>На </a:t>
            </a:r>
            <a:r>
              <a:rPr lang="uk-UA" b="1" dirty="0"/>
              <a:t>насосних станціях встановлені електродвигуни, </a:t>
            </a:r>
            <a:endParaRPr lang="uk-UA" b="1" dirty="0"/>
          </a:p>
          <a:p>
            <a:r>
              <a:rPr lang="uk-UA" b="1" dirty="0" smtClean="0"/>
              <a:t>                     на </a:t>
            </a:r>
            <a:r>
              <a:rPr lang="uk-UA" b="1" dirty="0"/>
              <a:t>випадок припинення подачі </a:t>
            </a:r>
            <a:r>
              <a:rPr lang="uk-UA" b="1" dirty="0" smtClean="0"/>
              <a:t>  </a:t>
            </a:r>
          </a:p>
          <a:p>
            <a:r>
              <a:rPr lang="uk-UA" b="1" dirty="0"/>
              <a:t> </a:t>
            </a:r>
            <a:r>
              <a:rPr lang="uk-UA" b="1" dirty="0" smtClean="0"/>
              <a:t>                    </a:t>
            </a:r>
            <a:r>
              <a:rPr lang="uk-UA" b="1" dirty="0" smtClean="0"/>
              <a:t>електроенергії </a:t>
            </a:r>
            <a:r>
              <a:rPr lang="uk-UA" b="1" dirty="0"/>
              <a:t>проектують аварійні </a:t>
            </a:r>
            <a:r>
              <a:rPr lang="uk-UA" b="1" dirty="0" smtClean="0"/>
              <a:t> </a:t>
            </a:r>
          </a:p>
          <a:p>
            <a:r>
              <a:rPr lang="uk-UA" b="1" dirty="0"/>
              <a:t> </a:t>
            </a:r>
            <a:r>
              <a:rPr lang="uk-UA" b="1" dirty="0" smtClean="0"/>
              <a:t>                    </a:t>
            </a:r>
            <a:r>
              <a:rPr lang="uk-UA" b="1" dirty="0" smtClean="0"/>
              <a:t>дизельні </a:t>
            </a:r>
            <a:r>
              <a:rPr lang="uk-UA" b="1" dirty="0"/>
              <a:t>двигуни.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79621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6048672"/>
          </a:xfrm>
        </p:spPr>
        <p:txBody>
          <a:bodyPr>
            <a:normAutofit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Гідровузол</a:t>
            </a:r>
            <a:r>
              <a:rPr lang="uk-UA" b="1" dirty="0"/>
              <a:t> машинного </a:t>
            </a:r>
            <a:r>
              <a:rPr lang="uk-UA" b="1" dirty="0" err="1"/>
              <a:t>водопідйому</a:t>
            </a:r>
            <a:r>
              <a:rPr lang="uk-UA" b="1" dirty="0"/>
              <a:t> може бути </a:t>
            </a:r>
            <a:r>
              <a:rPr lang="uk-UA" b="1" i="1" dirty="0">
                <a:solidFill>
                  <a:srgbClr val="FF0000"/>
                </a:solidFill>
              </a:rPr>
              <a:t>суміщеним </a:t>
            </a:r>
            <a:r>
              <a:rPr lang="uk-UA" b="1" dirty="0"/>
              <a:t>або </a:t>
            </a:r>
            <a:r>
              <a:rPr lang="uk-UA" b="1" i="1" dirty="0">
                <a:solidFill>
                  <a:srgbClr val="FF0000"/>
                </a:solidFill>
              </a:rPr>
              <a:t>з роздільним водозабором</a:t>
            </a:r>
            <a:r>
              <a:rPr lang="uk-UA" b="1" dirty="0"/>
              <a:t>. </a:t>
            </a:r>
            <a:r>
              <a:rPr lang="uk-UA" b="1" i="1" dirty="0">
                <a:solidFill>
                  <a:srgbClr val="FF0000"/>
                </a:solidFill>
              </a:rPr>
              <a:t>Суміщений</a:t>
            </a:r>
            <a:r>
              <a:rPr lang="uk-UA" b="1" dirty="0"/>
              <a:t>  розміщується у тілі дамби разом з всмоктувальною і напірними лініями.</a:t>
            </a:r>
            <a:endParaRPr lang="ru-RU" b="1" dirty="0"/>
          </a:p>
          <a:p>
            <a:r>
              <a:rPr lang="uk-UA" b="1" i="1" dirty="0">
                <a:solidFill>
                  <a:srgbClr val="FF0000"/>
                </a:solidFill>
              </a:rPr>
              <a:t>Будівля насосної станції </a:t>
            </a:r>
            <a:r>
              <a:rPr lang="uk-UA" b="1" dirty="0"/>
              <a:t>може бути камерною з сухою камерою</a:t>
            </a:r>
            <a:r>
              <a:rPr lang="uk-UA" b="1" dirty="0" smtClean="0"/>
              <a:t>;</a:t>
            </a:r>
          </a:p>
          <a:p>
            <a:r>
              <a:rPr lang="uk-UA" b="1" dirty="0" smtClean="0"/>
              <a:t> </a:t>
            </a:r>
            <a:r>
              <a:rPr lang="uk-UA" b="1" dirty="0"/>
              <a:t>камерною з мокрою камерою і затопленим насосом</a:t>
            </a:r>
            <a:r>
              <a:rPr lang="uk-UA" b="1" dirty="0" smtClean="0"/>
              <a:t>,   </a:t>
            </a:r>
            <a:r>
              <a:rPr lang="uk-UA" b="1" dirty="0"/>
              <a:t>блочною</a:t>
            </a:r>
            <a:r>
              <a:rPr lang="uk-UA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4381870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6120680"/>
          </a:xfrm>
        </p:spPr>
        <p:txBody>
          <a:bodyPr>
            <a:normAutofit fontScale="92500"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Насоси</a:t>
            </a:r>
            <a:r>
              <a:rPr lang="uk-UA" b="1" dirty="0"/>
              <a:t> у станціях відносно рівня води можуть розміщуватись нижче (для осьових насосів) і вище рівня води ( для відцентрових насосів). Широко застосовуються капсульні (заглибні) насоси, які встановлюють безпосередньо у каналах без будівлі насосної станції.</a:t>
            </a:r>
          </a:p>
          <a:p>
            <a:r>
              <a:rPr lang="uk-UA" b="1" dirty="0"/>
              <a:t> Перевага таких насосів полягає у простоті конструкції, керування, експлуатації. Для </a:t>
            </a:r>
            <a:r>
              <a:rPr lang="uk-UA" b="1" dirty="0" smtClean="0"/>
              <a:t> </a:t>
            </a:r>
          </a:p>
          <a:p>
            <a:r>
              <a:rPr lang="uk-UA" b="1" dirty="0" smtClean="0"/>
              <a:t>забезпечення </a:t>
            </a:r>
            <a:r>
              <a:rPr lang="uk-UA" b="1" dirty="0"/>
              <a:t>зволоження осушуваних </a:t>
            </a:r>
            <a:r>
              <a:rPr lang="uk-UA" b="1" dirty="0" smtClean="0"/>
              <a:t> </a:t>
            </a:r>
          </a:p>
          <a:p>
            <a:r>
              <a:rPr lang="uk-UA" b="1" dirty="0"/>
              <a:t> </a:t>
            </a:r>
            <a:r>
              <a:rPr lang="uk-UA" b="1" dirty="0" smtClean="0"/>
              <a:t>             </a:t>
            </a:r>
            <a:r>
              <a:rPr lang="uk-UA" b="1" dirty="0" smtClean="0"/>
              <a:t>земель </a:t>
            </a:r>
            <a:r>
              <a:rPr lang="uk-UA" b="1" dirty="0"/>
              <a:t>на </a:t>
            </a:r>
            <a:r>
              <a:rPr lang="uk-UA" b="1" dirty="0" err="1"/>
              <a:t>польдерних</a:t>
            </a:r>
            <a:r>
              <a:rPr lang="uk-UA" b="1" dirty="0"/>
              <a:t> системах </a:t>
            </a:r>
            <a:endParaRPr lang="uk-UA" b="1" dirty="0" smtClean="0"/>
          </a:p>
          <a:p>
            <a:r>
              <a:rPr lang="uk-UA" b="1" dirty="0"/>
              <a:t> </a:t>
            </a:r>
            <a:r>
              <a:rPr lang="uk-UA" b="1" dirty="0" smtClean="0"/>
              <a:t>             </a:t>
            </a:r>
            <a:r>
              <a:rPr lang="uk-UA" b="1" dirty="0" smtClean="0"/>
              <a:t>будують </a:t>
            </a:r>
            <a:r>
              <a:rPr lang="uk-UA" b="1" i="1" dirty="0">
                <a:solidFill>
                  <a:srgbClr val="FF0000"/>
                </a:solidFill>
              </a:rPr>
              <a:t>насосні станції </a:t>
            </a:r>
            <a:r>
              <a:rPr lang="uk-UA" b="1" i="1" dirty="0" smtClean="0">
                <a:solidFill>
                  <a:srgbClr val="FF0000"/>
                </a:solidFill>
              </a:rPr>
              <a:t>               </a:t>
            </a:r>
          </a:p>
          <a:p>
            <a:r>
              <a:rPr lang="uk-UA" b="1" i="1" dirty="0">
                <a:solidFill>
                  <a:srgbClr val="FF0000"/>
                </a:solidFill>
              </a:rPr>
              <a:t> </a:t>
            </a:r>
            <a:r>
              <a:rPr lang="uk-UA" b="1" i="1" dirty="0" smtClean="0">
                <a:solidFill>
                  <a:srgbClr val="FF0000"/>
                </a:solidFill>
              </a:rPr>
              <a:t>                 </a:t>
            </a:r>
            <a:r>
              <a:rPr lang="uk-UA" b="1" i="1" dirty="0" smtClean="0">
                <a:solidFill>
                  <a:srgbClr val="FF0000"/>
                </a:solidFill>
              </a:rPr>
              <a:t>двосторонньої   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  <a:r>
              <a:rPr lang="uk-UA" b="1" i="1" dirty="0" smtClean="0">
                <a:solidFill>
                  <a:srgbClr val="FF0000"/>
                </a:solidFill>
              </a:rPr>
              <a:t>дії</a:t>
            </a:r>
            <a:r>
              <a:rPr lang="uk-UA" b="1" i="1" dirty="0">
                <a:solidFill>
                  <a:srgbClr val="FF0000"/>
                </a:solidFill>
              </a:rPr>
              <a:t>.</a:t>
            </a:r>
            <a:endParaRPr lang="ru-RU" b="1" i="1" dirty="0">
              <a:solidFill>
                <a:srgbClr val="FF000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25935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721499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 </a:t>
            </a:r>
            <a:r>
              <a:rPr lang="uk-UA" b="1" dirty="0"/>
              <a:t>Біля кожної осушувальної станції влаштовують </a:t>
            </a:r>
            <a:r>
              <a:rPr lang="uk-UA" b="1" i="1" dirty="0">
                <a:solidFill>
                  <a:srgbClr val="FF0000"/>
                </a:solidFill>
              </a:rPr>
              <a:t>скидний шлюз</a:t>
            </a:r>
            <a:r>
              <a:rPr lang="uk-UA" b="1" dirty="0"/>
              <a:t>, через який з осушуваної території скидається вода самопливом протягом часу, коли рівень води у водоприймачі розміщується нижче горизонту води у магістральному каналі. Через скидні шлюзи можлива і зворотна подача води на зволоження.</a:t>
            </a:r>
            <a:endParaRPr lang="ru-RU" b="1" dirty="0"/>
          </a:p>
          <a:p>
            <a:r>
              <a:rPr lang="uk-UA" b="1" dirty="0"/>
              <a:t>Перспективними є </a:t>
            </a:r>
            <a:r>
              <a:rPr lang="uk-UA" b="1" i="1" dirty="0">
                <a:solidFill>
                  <a:srgbClr val="FF0000"/>
                </a:solidFill>
              </a:rPr>
              <a:t>насосні станції з можливістю роботи в автоматичному режимі</a:t>
            </a:r>
            <a:r>
              <a:rPr lang="uk-UA" b="1" dirty="0"/>
              <a:t>, вони включаються в той момент, коли рівень води у басейні знижується до встановленої мінімальної відмітки і, навпаки, включаються при підйомі рівня </a:t>
            </a:r>
            <a:r>
              <a:rPr lang="uk-UA" b="1" dirty="0" smtClean="0"/>
              <a:t>  </a:t>
            </a:r>
          </a:p>
          <a:p>
            <a:r>
              <a:rPr lang="uk-UA" b="1" dirty="0"/>
              <a:t> </a:t>
            </a:r>
            <a:r>
              <a:rPr lang="uk-UA" b="1" dirty="0" smtClean="0"/>
              <a:t>               </a:t>
            </a:r>
            <a:r>
              <a:rPr lang="uk-UA" b="1" dirty="0" smtClean="0"/>
              <a:t>до </a:t>
            </a:r>
            <a:r>
              <a:rPr lang="uk-UA" b="1" dirty="0"/>
              <a:t>максимально допустимого на </a:t>
            </a:r>
            <a:endParaRPr lang="uk-UA" b="1" dirty="0" smtClean="0"/>
          </a:p>
          <a:p>
            <a:r>
              <a:rPr lang="uk-UA" b="1" dirty="0"/>
              <a:t> </a:t>
            </a:r>
            <a:r>
              <a:rPr lang="uk-UA" b="1" dirty="0" smtClean="0"/>
              <a:t>               </a:t>
            </a:r>
            <a:r>
              <a:rPr lang="uk-UA" b="1" dirty="0" smtClean="0"/>
              <a:t>осушуваному </a:t>
            </a:r>
            <a:r>
              <a:rPr lang="uk-UA" b="1" dirty="0" err="1"/>
              <a:t>польдері</a:t>
            </a:r>
            <a:r>
              <a:rPr lang="uk-UA" b="1" dirty="0"/>
              <a:t>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30960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721499"/>
          </a:xfrm>
        </p:spPr>
        <p:txBody>
          <a:bodyPr>
            <a:normAutofit fontScale="85000" lnSpcReduction="20000"/>
          </a:bodyPr>
          <a:lstStyle/>
          <a:p>
            <a:r>
              <a:rPr lang="uk-UA" sz="3300" b="1" i="1" dirty="0" smtClean="0">
                <a:solidFill>
                  <a:srgbClr val="FF0000"/>
                </a:solidFill>
              </a:rPr>
              <a:t>Кольматаж </a:t>
            </a:r>
            <a:r>
              <a:rPr lang="uk-UA" sz="3300" b="1" i="1" dirty="0">
                <a:solidFill>
                  <a:srgbClr val="FF0000"/>
                </a:solidFill>
              </a:rPr>
              <a:t>заболочених низин.</a:t>
            </a:r>
            <a:endParaRPr lang="ru-RU" sz="3300" dirty="0">
              <a:solidFill>
                <a:srgbClr val="FF0000"/>
              </a:solidFill>
            </a:endParaRPr>
          </a:p>
          <a:p>
            <a:r>
              <a:rPr lang="uk-UA" sz="3300" dirty="0">
                <a:solidFill>
                  <a:srgbClr val="FF0000"/>
                </a:solidFill>
              </a:rPr>
              <a:t> </a:t>
            </a:r>
            <a:endParaRPr lang="ru-RU" sz="3300" dirty="0">
              <a:solidFill>
                <a:srgbClr val="FF0000"/>
              </a:solidFill>
            </a:endParaRPr>
          </a:p>
          <a:p>
            <a:r>
              <a:rPr lang="uk-UA" b="1" dirty="0"/>
              <a:t>Процес природного або штучного нарощування поверхні </a:t>
            </a:r>
            <a:r>
              <a:rPr lang="uk-UA" b="1" dirty="0" err="1"/>
              <a:t>грунту</a:t>
            </a:r>
            <a:r>
              <a:rPr lang="uk-UA" b="1" dirty="0"/>
              <a:t> в результаті поступового відкладення на ньому мулових часточок називається </a:t>
            </a:r>
            <a:r>
              <a:rPr lang="uk-UA" b="1" i="1" dirty="0" err="1">
                <a:solidFill>
                  <a:srgbClr val="FF0000"/>
                </a:solidFill>
              </a:rPr>
              <a:t>кольматуванням</a:t>
            </a:r>
            <a:r>
              <a:rPr lang="uk-UA" b="1" i="1" dirty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uk-UA" b="1" dirty="0"/>
              <a:t>У природних умовах </a:t>
            </a:r>
            <a:r>
              <a:rPr lang="uk-UA" b="1" i="1" dirty="0" err="1">
                <a:solidFill>
                  <a:srgbClr val="FF0000"/>
                </a:solidFill>
              </a:rPr>
              <a:t>кольматування</a:t>
            </a:r>
            <a:r>
              <a:rPr lang="uk-UA" b="1" dirty="0"/>
              <a:t> відбувається у дельтах всіх великих річок, вода яких несе велику кількість завислих наносів. Відкладення завислих часточок на заплавних землях сприяє нарощуванню поверхні </a:t>
            </a:r>
            <a:r>
              <a:rPr lang="uk-UA" b="1" dirty="0" err="1"/>
              <a:t>грунту</a:t>
            </a:r>
            <a:r>
              <a:rPr lang="uk-UA" b="1" dirty="0"/>
              <a:t>, в той час як рівень </a:t>
            </a:r>
            <a:r>
              <a:rPr lang="uk-UA" b="1" dirty="0" err="1"/>
              <a:t>грунтових</a:t>
            </a:r>
            <a:r>
              <a:rPr lang="uk-UA" b="1" dirty="0"/>
              <a:t> вод залишається попереднім. Тобто, на </a:t>
            </a:r>
            <a:r>
              <a:rPr lang="uk-UA" b="1" dirty="0" err="1"/>
              <a:t>кольматованій</a:t>
            </a:r>
            <a:r>
              <a:rPr lang="uk-UA" b="1" dirty="0"/>
              <a:t> площі можна вирощувати </a:t>
            </a:r>
            <a:r>
              <a:rPr lang="uk-UA" b="1" dirty="0" smtClean="0"/>
              <a:t> </a:t>
            </a:r>
          </a:p>
          <a:p>
            <a:r>
              <a:rPr lang="uk-UA" b="1" dirty="0"/>
              <a:t> </a:t>
            </a:r>
            <a:r>
              <a:rPr lang="uk-UA" b="1" dirty="0" smtClean="0"/>
              <a:t>                   </a:t>
            </a:r>
            <a:r>
              <a:rPr lang="uk-UA" b="1" dirty="0" smtClean="0"/>
              <a:t>сільськогосподарські </a:t>
            </a:r>
            <a:r>
              <a:rPr lang="uk-UA" b="1" dirty="0"/>
              <a:t>культури без </a:t>
            </a:r>
            <a:r>
              <a:rPr lang="uk-UA" b="1" dirty="0" smtClean="0"/>
              <a:t>  </a:t>
            </a:r>
          </a:p>
          <a:p>
            <a:r>
              <a:rPr lang="uk-UA" b="1" dirty="0"/>
              <a:t> </a:t>
            </a:r>
            <a:r>
              <a:rPr lang="uk-UA" b="1" dirty="0" smtClean="0"/>
              <a:t>                   </a:t>
            </a:r>
            <a:r>
              <a:rPr lang="uk-UA" b="1" dirty="0" smtClean="0"/>
              <a:t>влаштування </a:t>
            </a:r>
            <a:r>
              <a:rPr lang="uk-UA" b="1" dirty="0"/>
              <a:t>осушувальної мережі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39449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649491"/>
          </a:xfrm>
        </p:spPr>
        <p:txBody>
          <a:bodyPr>
            <a:normAutofit fontScale="92500" lnSpcReduction="10000"/>
          </a:bodyPr>
          <a:lstStyle/>
          <a:p>
            <a:r>
              <a:rPr lang="uk-UA" b="1" i="1" dirty="0" err="1">
                <a:solidFill>
                  <a:srgbClr val="FF0000"/>
                </a:solidFill>
              </a:rPr>
              <a:t>Кольматування</a:t>
            </a:r>
            <a:r>
              <a:rPr lang="uk-UA" b="1" i="1" dirty="0">
                <a:solidFill>
                  <a:srgbClr val="FF0000"/>
                </a:solidFill>
              </a:rPr>
              <a:t> </a:t>
            </a:r>
            <a:r>
              <a:rPr lang="uk-UA" b="1" dirty="0"/>
              <a:t>здійснюється шляхом систематичних напусків на меліоровану територію річкової води, багатої завислими наносами. </a:t>
            </a:r>
            <a:endParaRPr lang="uk-UA" b="1" dirty="0" smtClean="0"/>
          </a:p>
          <a:p>
            <a:r>
              <a:rPr lang="uk-UA" b="1" dirty="0" smtClean="0"/>
              <a:t>Для </a:t>
            </a:r>
            <a:r>
              <a:rPr lang="uk-UA" b="1" dirty="0"/>
              <a:t>осадження наносів воду з річки подають на попередньо розділену валами площу (карти). Відстань між валами залежить від рельєфу місцевості і висоти шару </a:t>
            </a:r>
            <a:r>
              <a:rPr lang="uk-UA" b="1" dirty="0" err="1"/>
              <a:t>кольматації</a:t>
            </a:r>
            <a:r>
              <a:rPr lang="uk-UA" b="1" dirty="0"/>
              <a:t>. </a:t>
            </a:r>
            <a:endParaRPr lang="uk-UA" b="1" dirty="0" smtClean="0"/>
          </a:p>
          <a:p>
            <a:r>
              <a:rPr lang="uk-UA" b="1" dirty="0" err="1" smtClean="0"/>
              <a:t>Закольматована</a:t>
            </a:r>
            <a:r>
              <a:rPr lang="uk-UA" b="1" dirty="0" smtClean="0"/>
              <a:t> </a:t>
            </a:r>
            <a:r>
              <a:rPr lang="uk-UA" b="1" dirty="0"/>
              <a:t>поверхня повинна бути вища </a:t>
            </a:r>
            <a:endParaRPr lang="uk-UA" b="1" dirty="0" smtClean="0"/>
          </a:p>
          <a:p>
            <a:r>
              <a:rPr lang="uk-UA" b="1" dirty="0"/>
              <a:t> </a:t>
            </a:r>
            <a:r>
              <a:rPr lang="uk-UA" b="1" dirty="0" smtClean="0"/>
              <a:t>         </a:t>
            </a:r>
            <a:r>
              <a:rPr lang="uk-UA" b="1" dirty="0" smtClean="0"/>
              <a:t>меженного </a:t>
            </a:r>
            <a:r>
              <a:rPr lang="uk-UA" b="1" dirty="0"/>
              <a:t>рівня води у річці, щоб </a:t>
            </a:r>
            <a:r>
              <a:rPr lang="uk-UA" b="1" dirty="0" smtClean="0"/>
              <a:t> </a:t>
            </a:r>
          </a:p>
          <a:p>
            <a:r>
              <a:rPr lang="uk-UA" b="1" dirty="0"/>
              <a:t> </a:t>
            </a:r>
            <a:r>
              <a:rPr lang="uk-UA" b="1" dirty="0" smtClean="0"/>
              <a:t>                     </a:t>
            </a:r>
            <a:r>
              <a:rPr lang="uk-UA" b="1" dirty="0" smtClean="0"/>
              <a:t>можна </a:t>
            </a:r>
            <a:r>
              <a:rPr lang="uk-UA" b="1" dirty="0"/>
              <a:t>було відвести у річку </a:t>
            </a:r>
            <a:r>
              <a:rPr lang="uk-UA" b="1" dirty="0" smtClean="0"/>
              <a:t> </a:t>
            </a:r>
          </a:p>
          <a:p>
            <a:r>
              <a:rPr lang="uk-UA" b="1" dirty="0"/>
              <a:t> </a:t>
            </a:r>
            <a:r>
              <a:rPr lang="uk-UA" b="1" dirty="0" smtClean="0"/>
              <a:t>                     </a:t>
            </a:r>
            <a:r>
              <a:rPr lang="uk-UA" b="1" dirty="0" smtClean="0"/>
              <a:t>надлишкові </a:t>
            </a:r>
            <a:r>
              <a:rPr lang="uk-UA" b="1" dirty="0"/>
              <a:t>води.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00488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5865515"/>
          </a:xfrm>
        </p:spPr>
        <p:txBody>
          <a:bodyPr>
            <a:normAutofit lnSpcReduction="10000"/>
          </a:bodyPr>
          <a:lstStyle/>
          <a:p>
            <a:r>
              <a:rPr lang="uk-UA" sz="3600" b="1" dirty="0"/>
              <a:t>Осадження наносів на ділянці здійснюється </a:t>
            </a:r>
            <a:r>
              <a:rPr lang="uk-UA" sz="3600" b="1" i="1" dirty="0">
                <a:solidFill>
                  <a:srgbClr val="FF0000"/>
                </a:solidFill>
              </a:rPr>
              <a:t>періодичним або безперервним  </a:t>
            </a:r>
            <a:r>
              <a:rPr lang="uk-UA" sz="3600" b="1" i="1" dirty="0" err="1">
                <a:solidFill>
                  <a:srgbClr val="FF0000"/>
                </a:solidFill>
              </a:rPr>
              <a:t>кольматуванням</a:t>
            </a:r>
            <a:r>
              <a:rPr lang="uk-UA" sz="3600" b="1" dirty="0" smtClean="0"/>
              <a:t>.</a:t>
            </a:r>
          </a:p>
          <a:p>
            <a:r>
              <a:rPr lang="uk-UA" sz="3600" b="1" dirty="0" smtClean="0"/>
              <a:t> </a:t>
            </a:r>
            <a:r>
              <a:rPr lang="uk-UA" sz="3600" b="1" dirty="0">
                <a:solidFill>
                  <a:srgbClr val="FF0000"/>
                </a:solidFill>
              </a:rPr>
              <a:t>При періодичному </a:t>
            </a:r>
            <a:r>
              <a:rPr lang="uk-UA" sz="3600" b="1" dirty="0" err="1"/>
              <a:t>кольматуванні</a:t>
            </a:r>
            <a:r>
              <a:rPr lang="uk-UA" sz="3600" b="1" dirty="0"/>
              <a:t> вода на ділянці стоїть протягом 0,5…2 діб, після осадження наносів її скидають через відвідний канал у річку. Карти знову наповнюють </a:t>
            </a:r>
            <a:endParaRPr lang="uk-UA" sz="3600" b="1" dirty="0" smtClean="0"/>
          </a:p>
          <a:p>
            <a:pPr marL="0" indent="0">
              <a:buNone/>
            </a:pPr>
            <a:r>
              <a:rPr lang="uk-UA" sz="3600" b="1" dirty="0"/>
              <a:t> </a:t>
            </a:r>
            <a:r>
              <a:rPr lang="uk-UA" sz="3600" b="1" dirty="0" smtClean="0"/>
              <a:t>             </a:t>
            </a:r>
            <a:r>
              <a:rPr lang="uk-UA" sz="3600" b="1" dirty="0" smtClean="0"/>
              <a:t>мутною </a:t>
            </a:r>
            <a:r>
              <a:rPr lang="uk-UA" sz="3600" b="1" dirty="0"/>
              <a:t>водою, і процес </a:t>
            </a:r>
            <a:r>
              <a:rPr lang="uk-UA" sz="3600" b="1" dirty="0" smtClean="0"/>
              <a:t>  </a:t>
            </a:r>
          </a:p>
          <a:p>
            <a:r>
              <a:rPr lang="uk-UA" sz="3600" b="1" dirty="0"/>
              <a:t> </a:t>
            </a:r>
            <a:r>
              <a:rPr lang="uk-UA" sz="3600" b="1" dirty="0" smtClean="0"/>
              <a:t>                 </a:t>
            </a:r>
            <a:r>
              <a:rPr lang="uk-UA" sz="3600" b="1" dirty="0" smtClean="0"/>
              <a:t>повторюється</a:t>
            </a:r>
            <a:r>
              <a:rPr lang="uk-UA" sz="3600" b="1" dirty="0" smtClean="0"/>
              <a:t>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33842067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793507"/>
          </a:xfrm>
        </p:spPr>
        <p:txBody>
          <a:bodyPr>
            <a:normAutofit lnSpcReduction="10000"/>
          </a:bodyPr>
          <a:lstStyle/>
          <a:p>
            <a:r>
              <a:rPr lang="uk-UA" sz="4000" b="1" i="1" dirty="0">
                <a:solidFill>
                  <a:srgbClr val="FF0000"/>
                </a:solidFill>
              </a:rPr>
              <a:t>Періодичне </a:t>
            </a:r>
            <a:r>
              <a:rPr lang="uk-UA" sz="4000" b="1" i="1" dirty="0" err="1">
                <a:solidFill>
                  <a:srgbClr val="FF0000"/>
                </a:solidFill>
              </a:rPr>
              <a:t>кольматування</a:t>
            </a:r>
            <a:r>
              <a:rPr lang="uk-UA" sz="4000" b="1" i="1" dirty="0">
                <a:solidFill>
                  <a:srgbClr val="FF0000"/>
                </a:solidFill>
              </a:rPr>
              <a:t> </a:t>
            </a:r>
            <a:r>
              <a:rPr lang="uk-UA" sz="4000" b="1" dirty="0"/>
              <a:t>дає можливість  регулювати склад наносів, що </a:t>
            </a:r>
            <a:r>
              <a:rPr lang="uk-UA" sz="4000" b="1" dirty="0" err="1"/>
              <a:t>відкладуються</a:t>
            </a:r>
            <a:r>
              <a:rPr lang="uk-UA" sz="4000" b="1" dirty="0"/>
              <a:t>. Спочатку відкладаються крупніші фракції наносів завдяки швидкому скиду води із карт. При тривалому затриманні води у </a:t>
            </a:r>
            <a:r>
              <a:rPr lang="uk-UA" sz="4000" b="1" dirty="0" smtClean="0"/>
              <a:t> </a:t>
            </a:r>
          </a:p>
          <a:p>
            <a:pPr marL="0" indent="0">
              <a:buNone/>
            </a:pPr>
            <a:r>
              <a:rPr lang="uk-UA" sz="4000" b="1" dirty="0" smtClean="0"/>
              <a:t>            </a:t>
            </a:r>
            <a:r>
              <a:rPr lang="uk-UA" sz="4000" b="1" dirty="0" smtClean="0"/>
              <a:t>картах </a:t>
            </a:r>
            <a:r>
              <a:rPr lang="uk-UA" sz="4000" b="1" dirty="0"/>
              <a:t>відкладаються мілкіші </a:t>
            </a:r>
            <a:r>
              <a:rPr lang="uk-UA" sz="4000" b="1" dirty="0" smtClean="0"/>
              <a:t> </a:t>
            </a:r>
          </a:p>
          <a:p>
            <a:pPr marL="0" indent="0">
              <a:buNone/>
            </a:pPr>
            <a:r>
              <a:rPr lang="uk-UA" sz="4000" b="1" dirty="0"/>
              <a:t> </a:t>
            </a:r>
            <a:r>
              <a:rPr lang="uk-UA" sz="4000" b="1" dirty="0" smtClean="0"/>
              <a:t>              </a:t>
            </a:r>
            <a:r>
              <a:rPr lang="uk-UA" sz="4000" b="1" dirty="0" smtClean="0"/>
              <a:t>мулові </a:t>
            </a:r>
            <a:r>
              <a:rPr lang="uk-UA" sz="4000" b="1" dirty="0"/>
              <a:t>часточки.</a:t>
            </a:r>
            <a:endParaRPr lang="ru-RU" sz="4000" b="1" dirty="0"/>
          </a:p>
          <a:p>
            <a:endParaRPr lang="ru-RU" sz="4000" b="1" dirty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4422911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6120680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/>
              <a:t>Підвищення поверхні низин іноді здійснюється засобами </a:t>
            </a:r>
            <a:r>
              <a:rPr lang="uk-UA" b="1" i="1" dirty="0">
                <a:solidFill>
                  <a:srgbClr val="FF0000"/>
                </a:solidFill>
              </a:rPr>
              <a:t>гідромеханізації.</a:t>
            </a:r>
            <a:r>
              <a:rPr lang="uk-UA" b="1" dirty="0"/>
              <a:t> При гідромоніторному способі розробки </a:t>
            </a:r>
            <a:r>
              <a:rPr lang="uk-UA" b="1" dirty="0" err="1"/>
              <a:t>грунт</a:t>
            </a:r>
            <a:r>
              <a:rPr lang="uk-UA" b="1" dirty="0"/>
              <a:t> розмивають струменем води з швидкістю 20…60 м/с. Розріджений </a:t>
            </a:r>
            <a:r>
              <a:rPr lang="uk-UA" b="1" dirty="0" err="1"/>
              <a:t>грунт</a:t>
            </a:r>
            <a:r>
              <a:rPr lang="uk-UA" b="1" dirty="0"/>
              <a:t> самопливом по каналах, лотках або під напором по трубах транспортують на карти. Намивання можна здійснювати і за допомогою </a:t>
            </a:r>
            <a:r>
              <a:rPr lang="uk-UA" b="1" dirty="0">
                <a:solidFill>
                  <a:srgbClr val="FF0000"/>
                </a:solidFill>
              </a:rPr>
              <a:t>землесосів.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uk-UA" b="1" dirty="0" err="1"/>
              <a:t>Кольматажні</a:t>
            </a:r>
            <a:r>
              <a:rPr lang="uk-UA" b="1" dirty="0"/>
              <a:t> карти проектуються з таким </a:t>
            </a:r>
            <a:endParaRPr lang="uk-UA" b="1" dirty="0" smtClean="0"/>
          </a:p>
          <a:p>
            <a:r>
              <a:rPr lang="uk-UA" b="1" dirty="0"/>
              <a:t> </a:t>
            </a:r>
            <a:r>
              <a:rPr lang="uk-UA" b="1" dirty="0" smtClean="0"/>
              <a:t>             </a:t>
            </a:r>
            <a:r>
              <a:rPr lang="uk-UA" b="1" dirty="0" smtClean="0"/>
              <a:t>розрахунком</a:t>
            </a:r>
            <a:r>
              <a:rPr lang="uk-UA" b="1" dirty="0"/>
              <a:t>, щоб після </a:t>
            </a:r>
            <a:endParaRPr lang="uk-UA" b="1" dirty="0" smtClean="0"/>
          </a:p>
          <a:p>
            <a:r>
              <a:rPr lang="uk-UA" b="1" dirty="0"/>
              <a:t> </a:t>
            </a:r>
            <a:r>
              <a:rPr lang="uk-UA" b="1" dirty="0" smtClean="0"/>
              <a:t>           </a:t>
            </a:r>
            <a:r>
              <a:rPr lang="uk-UA" b="1" dirty="0" err="1" smtClean="0"/>
              <a:t>кольматування</a:t>
            </a:r>
            <a:r>
              <a:rPr lang="uk-UA" b="1" dirty="0" smtClean="0"/>
              <a:t> </a:t>
            </a:r>
            <a:r>
              <a:rPr lang="uk-UA" b="1" dirty="0"/>
              <a:t>поверхня ділянки мала </a:t>
            </a:r>
            <a:endParaRPr lang="uk-UA" b="1" dirty="0" smtClean="0"/>
          </a:p>
          <a:p>
            <a:r>
              <a:rPr lang="uk-UA" b="1" dirty="0"/>
              <a:t> </a:t>
            </a:r>
            <a:r>
              <a:rPr lang="uk-UA" b="1" dirty="0" smtClean="0"/>
              <a:t>                 </a:t>
            </a:r>
            <a:r>
              <a:rPr lang="uk-UA" b="1" dirty="0" smtClean="0"/>
              <a:t>одноманітний </a:t>
            </a:r>
            <a:r>
              <a:rPr lang="uk-UA" b="1" dirty="0"/>
              <a:t>похил близько </a:t>
            </a:r>
            <a:endParaRPr lang="uk-UA" b="1" dirty="0" smtClean="0"/>
          </a:p>
          <a:p>
            <a:r>
              <a:rPr lang="uk-UA" b="1" dirty="0"/>
              <a:t> </a:t>
            </a:r>
            <a:r>
              <a:rPr lang="uk-UA" b="1" dirty="0" smtClean="0"/>
              <a:t>                 </a:t>
            </a:r>
            <a:r>
              <a:rPr lang="uk-UA" b="1" dirty="0" smtClean="0"/>
              <a:t>0,0002…0,0005</a:t>
            </a:r>
            <a:r>
              <a:rPr lang="uk-UA" b="1" dirty="0"/>
              <a:t>. </a:t>
            </a:r>
            <a:endParaRPr lang="uk-UA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54465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363272" cy="5577483"/>
          </a:xfrm>
        </p:spPr>
        <p:txBody>
          <a:bodyPr>
            <a:normAutofit lnSpcReduction="10000"/>
          </a:bodyPr>
          <a:lstStyle/>
          <a:p>
            <a:r>
              <a:rPr lang="uk-UA" b="1" dirty="0"/>
              <a:t>Основні </a:t>
            </a:r>
            <a:r>
              <a:rPr lang="uk-UA" b="1" i="1" dirty="0">
                <a:solidFill>
                  <a:srgbClr val="FF0000"/>
                </a:solidFill>
              </a:rPr>
              <a:t>причини заболочення </a:t>
            </a:r>
            <a:r>
              <a:rPr lang="uk-UA" b="1" dirty="0"/>
              <a:t>і </a:t>
            </a:r>
            <a:r>
              <a:rPr lang="uk-UA" b="1" i="1" dirty="0">
                <a:solidFill>
                  <a:srgbClr val="FF0000"/>
                </a:solidFill>
              </a:rPr>
              <a:t>перезволоження заплавних земель</a:t>
            </a:r>
            <a:r>
              <a:rPr lang="uk-UA" b="1" dirty="0"/>
              <a:t>:</a:t>
            </a:r>
            <a:endParaRPr lang="ru-RU" b="1" dirty="0"/>
          </a:p>
          <a:p>
            <a:pPr lvl="0"/>
            <a:r>
              <a:rPr lang="uk-UA" b="1" dirty="0"/>
              <a:t>тривалі і неодноразові затоплення протягом року паводковими водами;</a:t>
            </a:r>
            <a:endParaRPr lang="ru-RU" b="1" dirty="0"/>
          </a:p>
          <a:p>
            <a:pPr lvl="0"/>
            <a:r>
              <a:rPr lang="uk-UA" b="1" dirty="0"/>
              <a:t>високе положення </a:t>
            </a:r>
            <a:r>
              <a:rPr lang="uk-UA" b="1" dirty="0" err="1"/>
              <a:t>грунтових</a:t>
            </a:r>
            <a:r>
              <a:rPr lang="uk-UA" b="1" dirty="0"/>
              <a:t> вод у </a:t>
            </a:r>
            <a:r>
              <a:rPr lang="uk-UA" b="1" dirty="0" err="1"/>
              <a:t>післяпаводковий</a:t>
            </a:r>
            <a:r>
              <a:rPr lang="uk-UA" b="1" dirty="0"/>
              <a:t> період у </a:t>
            </a:r>
            <a:r>
              <a:rPr lang="uk-UA" b="1" dirty="0" err="1"/>
              <a:t>зв</a:t>
            </a:r>
            <a:r>
              <a:rPr lang="uk-UA" b="1" dirty="0"/>
              <a:t>"</a:t>
            </a:r>
            <a:r>
              <a:rPr lang="uk-UA" b="1" dirty="0" err="1"/>
              <a:t>язку</a:t>
            </a:r>
            <a:r>
              <a:rPr lang="uk-UA" b="1" dirty="0"/>
              <a:t> з малою пропускною здатністю річок у природному стані;</a:t>
            </a:r>
            <a:endParaRPr lang="ru-RU" b="1" dirty="0"/>
          </a:p>
          <a:p>
            <a:pPr lvl="0"/>
            <a:r>
              <a:rPr lang="uk-UA" b="1" dirty="0"/>
              <a:t>велика кількість </a:t>
            </a:r>
            <a:r>
              <a:rPr lang="uk-UA" b="1" dirty="0" err="1"/>
              <a:t>водопідпірних</a:t>
            </a:r>
            <a:r>
              <a:rPr lang="uk-UA" b="1" dirty="0"/>
              <a:t> споруд  на річці (</a:t>
            </a:r>
            <a:r>
              <a:rPr lang="uk-UA" b="1" dirty="0" err="1"/>
              <a:t>судохідні</a:t>
            </a:r>
            <a:r>
              <a:rPr lang="uk-UA" b="1" dirty="0"/>
              <a:t> шлюзи, греблі, гідроелектростанції, мости).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93187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>
            <a:normAutofit/>
          </a:bodyPr>
          <a:lstStyle/>
          <a:p>
            <a:r>
              <a:rPr lang="uk-UA" sz="4000" b="1" dirty="0"/>
              <a:t>Для </a:t>
            </a:r>
            <a:r>
              <a:rPr lang="uk-UA" sz="4000" b="1" dirty="0" err="1"/>
              <a:t>кольматування</a:t>
            </a:r>
            <a:r>
              <a:rPr lang="uk-UA" sz="4000" b="1" dirty="0"/>
              <a:t> необхідні </a:t>
            </a:r>
            <a:r>
              <a:rPr lang="uk-UA" sz="4000" b="1" i="1" dirty="0">
                <a:solidFill>
                  <a:srgbClr val="FF0000"/>
                </a:solidFill>
              </a:rPr>
              <a:t>споруди: </a:t>
            </a:r>
          </a:p>
          <a:p>
            <a:r>
              <a:rPr lang="uk-UA" sz="4000" b="1" i="1" dirty="0"/>
              <a:t>головний шлюз-регулятор </a:t>
            </a:r>
            <a:r>
              <a:rPr lang="uk-UA" sz="4000" b="1" dirty="0"/>
              <a:t>для забору води з річки і подачі її у відповідний канал; </a:t>
            </a:r>
          </a:p>
          <a:p>
            <a:r>
              <a:rPr lang="uk-UA" sz="4000" b="1" i="1" dirty="0"/>
              <a:t>скидні шлюзи </a:t>
            </a:r>
            <a:r>
              <a:rPr lang="uk-UA" sz="4000" b="1" dirty="0"/>
              <a:t>для спуску освітленої води у скидний канал </a:t>
            </a:r>
            <a:r>
              <a:rPr lang="uk-UA" sz="4000" b="1" dirty="0" smtClean="0"/>
              <a:t> </a:t>
            </a:r>
          </a:p>
          <a:p>
            <a:r>
              <a:rPr lang="uk-UA" sz="4000" b="1" dirty="0"/>
              <a:t> </a:t>
            </a:r>
            <a:r>
              <a:rPr lang="uk-UA" sz="4000" b="1" dirty="0" smtClean="0"/>
              <a:t>           </a:t>
            </a:r>
            <a:r>
              <a:rPr lang="uk-UA" sz="4000" b="1" dirty="0" smtClean="0"/>
              <a:t>або </a:t>
            </a:r>
            <a:r>
              <a:rPr lang="uk-UA" sz="4000" b="1" dirty="0"/>
              <a:t>річку.</a:t>
            </a:r>
            <a:endParaRPr lang="ru-RU" sz="4000" b="1" dirty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3910872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19256" cy="5937523"/>
          </a:xfrm>
        </p:spPr>
        <p:txBody>
          <a:bodyPr>
            <a:normAutofit fontScale="85000" lnSpcReduction="20000"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При безперервному </a:t>
            </a:r>
            <a:r>
              <a:rPr lang="uk-UA" b="1" i="1" dirty="0" err="1">
                <a:solidFill>
                  <a:srgbClr val="FF0000"/>
                </a:solidFill>
              </a:rPr>
              <a:t>кольматуванні</a:t>
            </a:r>
            <a:r>
              <a:rPr lang="uk-UA" b="1" i="1" dirty="0">
                <a:solidFill>
                  <a:srgbClr val="FF0000"/>
                </a:solidFill>
              </a:rPr>
              <a:t> </a:t>
            </a:r>
            <a:r>
              <a:rPr lang="uk-UA" b="1" dirty="0"/>
              <a:t>карти, що розміщені </a:t>
            </a:r>
            <a:r>
              <a:rPr lang="uk-UA" b="1" dirty="0" err="1"/>
              <a:t>ступінчасто</a:t>
            </a:r>
            <a:r>
              <a:rPr lang="uk-UA" b="1" dirty="0"/>
              <a:t>, з"</a:t>
            </a:r>
            <a:r>
              <a:rPr lang="uk-UA" b="1" dirty="0" err="1"/>
              <a:t>єднують</a:t>
            </a:r>
            <a:r>
              <a:rPr lang="uk-UA" b="1" dirty="0"/>
              <a:t> відкритими укріпленими водозливами. Воду при цьому способі </a:t>
            </a:r>
            <a:r>
              <a:rPr lang="uk-UA" b="1" dirty="0" err="1"/>
              <a:t>кольматування</a:t>
            </a:r>
            <a:r>
              <a:rPr lang="uk-UA" b="1" dirty="0"/>
              <a:t> подають у верхню карту, звідки вона повільно тече вниз по схилу, переливаючись з карти  у карту через водозливи. З нижньої карти вода скидається у скидний канал. </a:t>
            </a:r>
            <a:endParaRPr lang="ru-RU" b="1" dirty="0"/>
          </a:p>
          <a:p>
            <a:r>
              <a:rPr lang="uk-UA" b="1" i="1" dirty="0">
                <a:solidFill>
                  <a:srgbClr val="FF0000"/>
                </a:solidFill>
              </a:rPr>
              <a:t>Крупність осаджених наносів </a:t>
            </a:r>
            <a:r>
              <a:rPr lang="uk-UA" b="1" dirty="0"/>
              <a:t>регулюють швидкістю течії води через </a:t>
            </a:r>
            <a:r>
              <a:rPr lang="uk-UA" b="1" dirty="0" err="1"/>
              <a:t>кольматажні</a:t>
            </a:r>
            <a:r>
              <a:rPr lang="uk-UA" b="1" dirty="0"/>
              <a:t> карти. Для осадження тільки піщаних часточок швидкість течії повинна бути не менше 0,3 м/с, а </a:t>
            </a:r>
            <a:endParaRPr lang="uk-UA" b="1" dirty="0" smtClean="0"/>
          </a:p>
          <a:p>
            <a:r>
              <a:rPr lang="uk-UA" b="1" dirty="0" smtClean="0"/>
              <a:t>для </a:t>
            </a:r>
            <a:r>
              <a:rPr lang="uk-UA" b="1" dirty="0"/>
              <a:t>осадження пилуватих часточок - не менше </a:t>
            </a:r>
            <a:r>
              <a:rPr lang="uk-UA" b="1" dirty="0" smtClean="0"/>
              <a:t> </a:t>
            </a:r>
          </a:p>
          <a:p>
            <a:pPr marL="0" indent="0">
              <a:buNone/>
            </a:pPr>
            <a:r>
              <a:rPr lang="uk-UA" b="1" dirty="0" smtClean="0"/>
              <a:t>     0,15 </a:t>
            </a:r>
            <a:r>
              <a:rPr lang="uk-UA" b="1" dirty="0"/>
              <a:t>м/с</a:t>
            </a:r>
            <a:r>
              <a:rPr lang="uk-UA" b="1" dirty="0" smtClean="0"/>
              <a:t>;</a:t>
            </a:r>
          </a:p>
          <a:p>
            <a:r>
              <a:rPr lang="uk-UA" b="1" dirty="0" smtClean="0"/>
              <a:t>                 </a:t>
            </a:r>
            <a:r>
              <a:rPr lang="uk-UA" b="1" dirty="0"/>
              <a:t>при меншій швидкості осаджуються всі </a:t>
            </a:r>
            <a:r>
              <a:rPr lang="uk-UA" b="1" dirty="0" err="1" smtClean="0"/>
              <a:t>зависл</a:t>
            </a:r>
            <a:r>
              <a:rPr lang="uk-UA" b="1" dirty="0" smtClean="0"/>
              <a:t>  і </a:t>
            </a:r>
            <a:r>
              <a:rPr lang="uk-UA" b="1" dirty="0"/>
              <a:t>наноси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08875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147248" cy="5793507"/>
          </a:xfrm>
        </p:spPr>
        <p:txBody>
          <a:bodyPr/>
          <a:lstStyle/>
          <a:p>
            <a:r>
              <a:rPr lang="uk-UA" b="1" i="1" dirty="0" err="1">
                <a:solidFill>
                  <a:srgbClr val="FF0000"/>
                </a:solidFill>
              </a:rPr>
              <a:t>Кольматування</a:t>
            </a:r>
            <a:r>
              <a:rPr lang="uk-UA" b="1" i="1" dirty="0">
                <a:solidFill>
                  <a:srgbClr val="FF0000"/>
                </a:solidFill>
              </a:rPr>
              <a:t> </a:t>
            </a:r>
            <a:r>
              <a:rPr lang="uk-UA" b="1" dirty="0"/>
              <a:t>можна робити не тільки для підняття поверхні над рівнем </a:t>
            </a:r>
            <a:r>
              <a:rPr lang="uk-UA" b="1" dirty="0" err="1"/>
              <a:t>грунтових</a:t>
            </a:r>
            <a:r>
              <a:rPr lang="uk-UA" b="1" dirty="0"/>
              <a:t> вод, а й для покриття шаром родючих наносів </a:t>
            </a:r>
            <a:r>
              <a:rPr lang="uk-UA" b="1" dirty="0" err="1"/>
              <a:t>безплодних</a:t>
            </a:r>
            <a:r>
              <a:rPr lang="uk-UA" b="1" dirty="0"/>
              <a:t> </a:t>
            </a:r>
            <a:r>
              <a:rPr lang="uk-UA" b="1" dirty="0" err="1"/>
              <a:t>прирічних</a:t>
            </a:r>
            <a:r>
              <a:rPr lang="uk-UA" b="1" dirty="0"/>
              <a:t> пісків і гальки, що не потребують осушення</a:t>
            </a:r>
            <a:r>
              <a:rPr lang="uk-UA" b="1" dirty="0" smtClean="0"/>
              <a:t>.</a:t>
            </a:r>
          </a:p>
          <a:p>
            <a:r>
              <a:rPr lang="uk-UA" b="1" dirty="0" smtClean="0"/>
              <a:t> </a:t>
            </a:r>
            <a:r>
              <a:rPr lang="uk-UA" b="1" dirty="0"/>
              <a:t>У всіх випадках </a:t>
            </a:r>
            <a:r>
              <a:rPr lang="uk-UA" b="1" dirty="0" err="1"/>
              <a:t>кольматування</a:t>
            </a:r>
            <a:r>
              <a:rPr lang="uk-UA" b="1" dirty="0"/>
              <a:t> </a:t>
            </a:r>
            <a:r>
              <a:rPr lang="uk-UA" b="1" i="1" dirty="0">
                <a:solidFill>
                  <a:srgbClr val="FF0000"/>
                </a:solidFill>
              </a:rPr>
              <a:t>сприяє підвищенню родючості </a:t>
            </a:r>
            <a:r>
              <a:rPr lang="uk-UA" b="1" i="1" dirty="0" err="1">
                <a:solidFill>
                  <a:srgbClr val="FF0000"/>
                </a:solidFill>
              </a:rPr>
              <a:t>грунту</a:t>
            </a:r>
            <a:r>
              <a:rPr lang="uk-UA" b="1" dirty="0"/>
              <a:t>, на якому одержують високі і стійкі врожаї </a:t>
            </a:r>
            <a:r>
              <a:rPr lang="uk-UA" b="1" dirty="0" smtClean="0"/>
              <a:t>  </a:t>
            </a:r>
          </a:p>
          <a:p>
            <a:r>
              <a:rPr lang="uk-UA" b="1" dirty="0"/>
              <a:t> </a:t>
            </a:r>
            <a:r>
              <a:rPr lang="uk-UA" b="1" dirty="0" smtClean="0"/>
              <a:t>             </a:t>
            </a:r>
            <a:r>
              <a:rPr lang="uk-UA" b="1" dirty="0" smtClean="0"/>
              <a:t>сільськогосподарських </a:t>
            </a:r>
            <a:r>
              <a:rPr lang="uk-UA" b="1" dirty="0"/>
              <a:t>культур.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46848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6120680"/>
          </a:xfrm>
        </p:spPr>
        <p:txBody>
          <a:bodyPr>
            <a:normAutofit fontScale="92500" lnSpcReduction="20000"/>
          </a:bodyPr>
          <a:lstStyle/>
          <a:p>
            <a:r>
              <a:rPr lang="uk-UA" sz="4000" b="1" i="1" dirty="0" smtClean="0">
                <a:solidFill>
                  <a:srgbClr val="FF0000"/>
                </a:solidFill>
              </a:rPr>
              <a:t>Спеціальні </a:t>
            </a:r>
            <a:r>
              <a:rPr lang="uk-UA" sz="4000" b="1" i="1" dirty="0">
                <a:solidFill>
                  <a:srgbClr val="FF0000"/>
                </a:solidFill>
              </a:rPr>
              <a:t>види осушення.</a:t>
            </a:r>
            <a:endParaRPr lang="ru-RU" sz="4000" dirty="0">
              <a:solidFill>
                <a:srgbClr val="FF0000"/>
              </a:solidFill>
            </a:endParaRPr>
          </a:p>
          <a:p>
            <a:r>
              <a:rPr lang="uk-UA" sz="4000" b="1" i="1" dirty="0">
                <a:solidFill>
                  <a:srgbClr val="FF0000"/>
                </a:solidFill>
              </a:rPr>
              <a:t> </a:t>
            </a:r>
            <a:endParaRPr lang="ru-RU" sz="4000" dirty="0">
              <a:solidFill>
                <a:srgbClr val="FF0000"/>
              </a:solidFill>
            </a:endParaRPr>
          </a:p>
          <a:p>
            <a:r>
              <a:rPr lang="uk-UA" sz="3400" b="1" i="1" dirty="0">
                <a:solidFill>
                  <a:srgbClr val="FF0000"/>
                </a:solidFill>
              </a:rPr>
              <a:t>Осушення лісових </a:t>
            </a:r>
            <a:r>
              <a:rPr lang="uk-UA" sz="3400" b="1" i="1" dirty="0" smtClean="0">
                <a:solidFill>
                  <a:srgbClr val="FF0000"/>
                </a:solidFill>
              </a:rPr>
              <a:t>угідь</a:t>
            </a:r>
          </a:p>
          <a:p>
            <a:r>
              <a:rPr lang="uk-UA" sz="3400" b="1" i="1" dirty="0" smtClean="0">
                <a:solidFill>
                  <a:srgbClr val="FF0000"/>
                </a:solidFill>
              </a:rPr>
              <a:t> </a:t>
            </a:r>
            <a:r>
              <a:rPr lang="uk-UA" b="1" i="1" dirty="0" err="1">
                <a:solidFill>
                  <a:srgbClr val="FF0000"/>
                </a:solidFill>
              </a:rPr>
              <a:t>Перезволоженість</a:t>
            </a:r>
            <a:r>
              <a:rPr lang="uk-UA" b="1" i="1" dirty="0">
                <a:solidFill>
                  <a:srgbClr val="FF0000"/>
                </a:solidFill>
              </a:rPr>
              <a:t> </a:t>
            </a:r>
            <a:r>
              <a:rPr lang="uk-UA" b="1" dirty="0"/>
              <a:t>лісних масивів знижує щорічний приріст деревини</a:t>
            </a:r>
            <a:r>
              <a:rPr lang="uk-UA" b="1" dirty="0" smtClean="0"/>
              <a:t>,</a:t>
            </a:r>
          </a:p>
          <a:p>
            <a:r>
              <a:rPr lang="uk-UA" b="1" dirty="0" smtClean="0"/>
              <a:t> </a:t>
            </a:r>
            <a:r>
              <a:rPr lang="uk-UA" b="1" dirty="0"/>
              <a:t>погіршує іі якість</a:t>
            </a:r>
            <a:r>
              <a:rPr lang="uk-UA" b="1" dirty="0" smtClean="0"/>
              <a:t>,</a:t>
            </a:r>
          </a:p>
          <a:p>
            <a:r>
              <a:rPr lang="uk-UA" b="1" dirty="0" smtClean="0"/>
              <a:t> </a:t>
            </a:r>
            <a:r>
              <a:rPr lang="uk-UA" b="1" dirty="0" err="1"/>
              <a:t>затруднює</a:t>
            </a:r>
            <a:r>
              <a:rPr lang="uk-UA" b="1" dirty="0"/>
              <a:t> природне відновлення лісу</a:t>
            </a:r>
            <a:r>
              <a:rPr lang="uk-UA" b="1" dirty="0" smtClean="0"/>
              <a:t>,</a:t>
            </a:r>
          </a:p>
          <a:p>
            <a:r>
              <a:rPr lang="uk-UA" b="1" dirty="0" smtClean="0"/>
              <a:t> </a:t>
            </a:r>
            <a:r>
              <a:rPr lang="uk-UA" b="1" dirty="0"/>
              <a:t>погіршує санітарно-гігієнічні і естетичні умови місцевості. </a:t>
            </a:r>
            <a:endParaRPr lang="uk-UA" b="1" dirty="0" smtClean="0"/>
          </a:p>
          <a:p>
            <a:r>
              <a:rPr lang="uk-UA" b="1" dirty="0" smtClean="0"/>
              <a:t>Роботи </a:t>
            </a:r>
            <a:r>
              <a:rPr lang="uk-UA" b="1" dirty="0"/>
              <a:t>по осушенню проводять в основному в </a:t>
            </a:r>
            <a:endParaRPr lang="uk-UA" b="1" dirty="0" smtClean="0"/>
          </a:p>
          <a:p>
            <a:r>
              <a:rPr lang="uk-UA" b="1" dirty="0"/>
              <a:t> </a:t>
            </a:r>
            <a:r>
              <a:rPr lang="uk-UA" b="1" dirty="0" smtClean="0"/>
              <a:t>                </a:t>
            </a:r>
            <a:r>
              <a:rPr lang="uk-UA" b="1" dirty="0" smtClean="0"/>
              <a:t>лісах </a:t>
            </a:r>
            <a:r>
              <a:rPr lang="uk-UA" b="1" dirty="0"/>
              <a:t>1 групи, обмежено - 11, а також </a:t>
            </a:r>
            <a:endParaRPr lang="uk-UA" b="1" dirty="0" smtClean="0"/>
          </a:p>
          <a:p>
            <a:r>
              <a:rPr lang="uk-UA" b="1" dirty="0"/>
              <a:t> </a:t>
            </a:r>
            <a:r>
              <a:rPr lang="uk-UA" b="1" dirty="0" smtClean="0"/>
              <a:t>             </a:t>
            </a:r>
            <a:r>
              <a:rPr lang="uk-UA" b="1" dirty="0" smtClean="0"/>
              <a:t>в </a:t>
            </a:r>
            <a:r>
              <a:rPr lang="uk-UA" b="1" dirty="0"/>
              <a:t>районах інтенсивних лісозаготівель  в </a:t>
            </a:r>
            <a:endParaRPr lang="uk-UA" b="1" dirty="0" smtClean="0"/>
          </a:p>
          <a:p>
            <a:r>
              <a:rPr lang="uk-UA" b="1" dirty="0"/>
              <a:t> </a:t>
            </a:r>
            <a:r>
              <a:rPr lang="uk-UA" b="1" dirty="0" smtClean="0"/>
              <a:t>              </a:t>
            </a:r>
            <a:r>
              <a:rPr lang="uk-UA" b="1" dirty="0" smtClean="0"/>
              <a:t>лісах </a:t>
            </a:r>
            <a:r>
              <a:rPr lang="uk-UA" b="1" dirty="0"/>
              <a:t>111 групи.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9648141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6264696"/>
          </a:xfrm>
        </p:spPr>
        <p:txBody>
          <a:bodyPr>
            <a:noAutofit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Основна мета </a:t>
            </a:r>
            <a:r>
              <a:rPr lang="uk-UA" b="1" dirty="0"/>
              <a:t>осушувальних заходів у лісах, на вирубках і молодих насадженнях - значно підвищити продуктивність лісів, поліпшити ведення лісового господарства.</a:t>
            </a:r>
          </a:p>
          <a:p>
            <a:r>
              <a:rPr lang="uk-UA" b="1" dirty="0"/>
              <a:t> Максимальний ефект від осушення в лісах 1 групи іноді досягає 15-20       м</a:t>
            </a:r>
            <a:r>
              <a:rPr lang="uk-UA" b="1" baseline="30000" dirty="0"/>
              <a:t>3</a:t>
            </a:r>
            <a:r>
              <a:rPr lang="uk-UA" b="1" dirty="0"/>
              <a:t>/га, особливо  </a:t>
            </a:r>
            <a:r>
              <a:rPr lang="uk-UA" b="1" dirty="0" err="1"/>
              <a:t>відзивчиві</a:t>
            </a:r>
            <a:r>
              <a:rPr lang="uk-UA" b="1" dirty="0"/>
              <a:t> на осушення ліса 1У і У </a:t>
            </a:r>
            <a:r>
              <a:rPr lang="uk-UA" b="1" dirty="0" smtClean="0"/>
              <a:t>бонітетів.</a:t>
            </a:r>
          </a:p>
          <a:p>
            <a:r>
              <a:rPr lang="uk-UA" b="1" dirty="0" smtClean="0"/>
              <a:t> </a:t>
            </a:r>
            <a:r>
              <a:rPr lang="uk-UA" b="1" dirty="0"/>
              <a:t>Найвищі </a:t>
            </a:r>
            <a:r>
              <a:rPr lang="uk-UA" b="1" dirty="0" err="1"/>
              <a:t>результути</a:t>
            </a:r>
            <a:r>
              <a:rPr lang="uk-UA" b="1" dirty="0"/>
              <a:t> від осушення </a:t>
            </a:r>
            <a:endParaRPr lang="uk-UA" b="1" dirty="0" smtClean="0"/>
          </a:p>
          <a:p>
            <a:r>
              <a:rPr lang="uk-UA" b="1" dirty="0"/>
              <a:t> </a:t>
            </a:r>
            <a:r>
              <a:rPr lang="uk-UA" b="1" dirty="0" smtClean="0"/>
              <a:t>             </a:t>
            </a:r>
            <a:r>
              <a:rPr lang="uk-UA" b="1" dirty="0" smtClean="0"/>
              <a:t>одержують </a:t>
            </a:r>
            <a:r>
              <a:rPr lang="uk-UA" b="1" dirty="0"/>
              <a:t>в молодняках</a:t>
            </a:r>
            <a:r>
              <a:rPr lang="uk-UA" b="1" dirty="0" smtClean="0"/>
              <a:t>.</a:t>
            </a:r>
          </a:p>
          <a:p>
            <a:r>
              <a:rPr lang="uk-UA" b="1" dirty="0"/>
              <a:t> </a:t>
            </a:r>
            <a:r>
              <a:rPr lang="uk-UA" b="1" dirty="0" smtClean="0"/>
              <a:t>               </a:t>
            </a:r>
            <a:r>
              <a:rPr lang="uk-UA" b="1" dirty="0" smtClean="0"/>
              <a:t> </a:t>
            </a:r>
            <a:r>
              <a:rPr lang="uk-UA" b="1" dirty="0"/>
              <a:t>Високі - в </a:t>
            </a:r>
            <a:r>
              <a:rPr lang="uk-UA" b="1" dirty="0" err="1"/>
              <a:t>середньолітніх</a:t>
            </a:r>
            <a:r>
              <a:rPr lang="uk-UA" b="1" dirty="0"/>
              <a:t> і помірні - </a:t>
            </a:r>
            <a:r>
              <a:rPr lang="uk-UA" b="1" dirty="0" smtClean="0"/>
              <a:t>  </a:t>
            </a:r>
          </a:p>
          <a:p>
            <a:r>
              <a:rPr lang="uk-UA" b="1" dirty="0"/>
              <a:t> </a:t>
            </a:r>
            <a:r>
              <a:rPr lang="uk-UA" b="1" dirty="0" smtClean="0"/>
              <a:t>                </a:t>
            </a:r>
            <a:r>
              <a:rPr lang="uk-UA" b="1" dirty="0" smtClean="0"/>
              <a:t>в </a:t>
            </a:r>
            <a:r>
              <a:rPr lang="uk-UA" b="1" dirty="0"/>
              <a:t>стиглих лісах. </a:t>
            </a:r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50514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496944" cy="6264696"/>
          </a:xfrm>
        </p:spPr>
        <p:txBody>
          <a:bodyPr>
            <a:noAutofit/>
          </a:bodyPr>
          <a:lstStyle/>
          <a:p>
            <a:r>
              <a:rPr lang="uk-UA" sz="2800" b="1" i="1" dirty="0">
                <a:solidFill>
                  <a:srgbClr val="FF0000"/>
                </a:solidFill>
              </a:rPr>
              <a:t>Ефективність лісогосподарського освоєння </a:t>
            </a:r>
            <a:r>
              <a:rPr lang="uk-UA" sz="2800" b="1" dirty="0"/>
              <a:t>осушених земель оцінюють по </a:t>
            </a:r>
            <a:r>
              <a:rPr lang="uk-UA" sz="2800" b="1" dirty="0" smtClean="0"/>
              <a:t>наступних показниках: </a:t>
            </a:r>
          </a:p>
          <a:p>
            <a:r>
              <a:rPr lang="uk-UA" sz="2800" b="1" dirty="0" smtClean="0"/>
              <a:t>запас </a:t>
            </a:r>
            <a:r>
              <a:rPr lang="uk-UA" sz="2800" b="1" dirty="0"/>
              <a:t>(м</a:t>
            </a:r>
            <a:r>
              <a:rPr lang="uk-UA" sz="2800" b="1" baseline="30000" dirty="0"/>
              <a:t>3</a:t>
            </a:r>
            <a:r>
              <a:rPr lang="uk-UA" sz="2800" b="1" dirty="0" smtClean="0"/>
              <a:t>);</a:t>
            </a:r>
          </a:p>
          <a:p>
            <a:r>
              <a:rPr lang="uk-UA" sz="2800" b="1" dirty="0" smtClean="0"/>
              <a:t> </a:t>
            </a:r>
            <a:r>
              <a:rPr lang="uk-UA" sz="2800" b="1" dirty="0"/>
              <a:t>об"ємний приріст дерев (м</a:t>
            </a:r>
            <a:r>
              <a:rPr lang="uk-UA" sz="2800" b="1" baseline="30000" dirty="0"/>
              <a:t>3</a:t>
            </a:r>
            <a:r>
              <a:rPr lang="uk-UA" sz="2800" b="1" dirty="0"/>
              <a:t>); </a:t>
            </a:r>
            <a:endParaRPr lang="uk-UA" sz="2800" b="1" dirty="0" smtClean="0"/>
          </a:p>
          <a:p>
            <a:r>
              <a:rPr lang="uk-UA" sz="2800" b="1" dirty="0" smtClean="0"/>
              <a:t>лінійний </a:t>
            </a:r>
            <a:r>
              <a:rPr lang="uk-UA" sz="2800" b="1" dirty="0"/>
              <a:t>приріст (м</a:t>
            </a:r>
            <a:r>
              <a:rPr lang="uk-UA" sz="2800" b="1" baseline="30000" dirty="0"/>
              <a:t>3</a:t>
            </a:r>
            <a:r>
              <a:rPr lang="uk-UA" sz="2800" b="1" dirty="0"/>
              <a:t>); </a:t>
            </a:r>
            <a:endParaRPr lang="uk-UA" sz="2800" b="1" dirty="0" smtClean="0"/>
          </a:p>
          <a:p>
            <a:r>
              <a:rPr lang="uk-UA" sz="2800" b="1" dirty="0" smtClean="0"/>
              <a:t>породний </a:t>
            </a:r>
            <a:r>
              <a:rPr lang="uk-UA" sz="2800" b="1" dirty="0"/>
              <a:t>склад; </a:t>
            </a:r>
            <a:endParaRPr lang="uk-UA" sz="2800" b="1" dirty="0" smtClean="0"/>
          </a:p>
          <a:p>
            <a:r>
              <a:rPr lang="uk-UA" sz="2800" b="1" dirty="0" smtClean="0"/>
              <a:t>лісистість </a:t>
            </a:r>
            <a:r>
              <a:rPr lang="uk-UA" sz="2800" b="1" dirty="0"/>
              <a:t>(%) та ін</a:t>
            </a:r>
            <a:r>
              <a:rPr lang="uk-UA" sz="2800" b="1" dirty="0" smtClean="0"/>
              <a:t>.</a:t>
            </a:r>
            <a:endParaRPr lang="ru-RU" sz="2800" b="1" dirty="0"/>
          </a:p>
          <a:p>
            <a:r>
              <a:rPr lang="uk-UA" sz="2800" b="1" dirty="0"/>
              <a:t> На осушених </a:t>
            </a:r>
            <a:r>
              <a:rPr lang="uk-UA" sz="2800" b="1" dirty="0" err="1"/>
              <a:t>торфяних</a:t>
            </a:r>
            <a:r>
              <a:rPr lang="uk-UA" sz="2800" b="1" dirty="0"/>
              <a:t> </a:t>
            </a:r>
            <a:r>
              <a:rPr lang="uk-UA" sz="2800" b="1" dirty="0" err="1"/>
              <a:t>грунтах</a:t>
            </a:r>
            <a:r>
              <a:rPr lang="uk-UA" sz="2800" b="1" dirty="0"/>
              <a:t> з високою </a:t>
            </a:r>
            <a:r>
              <a:rPr lang="uk-UA" sz="2800" b="1" dirty="0" smtClean="0"/>
              <a:t>родючістю </a:t>
            </a:r>
            <a:r>
              <a:rPr lang="uk-UA" sz="2800" b="1" dirty="0"/>
              <a:t>виростають соснові і ялинкові </a:t>
            </a:r>
            <a:r>
              <a:rPr lang="uk-UA" sz="2800" b="1" dirty="0" smtClean="0"/>
              <a:t>ліси   з  </a:t>
            </a:r>
          </a:p>
          <a:p>
            <a:r>
              <a:rPr lang="uk-UA" sz="2800" b="1" dirty="0"/>
              <a:t> </a:t>
            </a:r>
            <a:r>
              <a:rPr lang="uk-UA" sz="2800" b="1" dirty="0" smtClean="0"/>
              <a:t>               </a:t>
            </a:r>
            <a:r>
              <a:rPr lang="uk-UA" sz="2800" b="1" dirty="0" smtClean="0"/>
              <a:t>20 </a:t>
            </a:r>
            <a:r>
              <a:rPr lang="uk-UA" sz="2800" b="1" dirty="0"/>
              <a:t>років з запасом деревини 150 </a:t>
            </a:r>
            <a:r>
              <a:rPr lang="uk-UA" sz="2800" b="1" dirty="0" smtClean="0"/>
              <a:t>  м</a:t>
            </a:r>
            <a:r>
              <a:rPr lang="uk-UA" sz="2800" b="1" baseline="30000" dirty="0" smtClean="0"/>
              <a:t>3</a:t>
            </a:r>
            <a:r>
              <a:rPr lang="uk-UA" sz="2800" b="1" dirty="0" smtClean="0"/>
              <a:t>/га,</a:t>
            </a:r>
          </a:p>
          <a:p>
            <a:pPr marL="0" indent="0">
              <a:buNone/>
            </a:pPr>
            <a:r>
              <a:rPr lang="uk-UA" sz="2800" b="1" dirty="0" smtClean="0"/>
              <a:t>                      </a:t>
            </a:r>
            <a:r>
              <a:rPr lang="uk-UA" sz="2800" b="1" dirty="0" smtClean="0"/>
              <a:t>через </a:t>
            </a:r>
            <a:r>
              <a:rPr lang="uk-UA" sz="2800" b="1" dirty="0"/>
              <a:t>60 років - 400 м</a:t>
            </a:r>
            <a:r>
              <a:rPr lang="uk-UA" sz="2800" b="1" baseline="30000" dirty="0"/>
              <a:t>3</a:t>
            </a:r>
            <a:r>
              <a:rPr lang="uk-UA" sz="2800" b="1" dirty="0"/>
              <a:t>/га.</a:t>
            </a:r>
            <a:endParaRPr lang="ru-RU" sz="2800" b="1" dirty="0"/>
          </a:p>
          <a:p>
            <a:endParaRPr lang="ru-RU" sz="2800" dirty="0"/>
          </a:p>
          <a:p>
            <a:pPr marL="0" indent="0">
              <a:buNone/>
            </a:pPr>
            <a:r>
              <a:rPr lang="uk-UA" sz="2800" b="1" dirty="0"/>
              <a:t> </a:t>
            </a:r>
            <a:endParaRPr lang="ru-RU" sz="28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46204447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5865515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Лісові </a:t>
            </a:r>
            <a:r>
              <a:rPr lang="uk-UA" sz="4000" b="1" dirty="0"/>
              <a:t>площі осушують переважно за допомогою систематичної </a:t>
            </a:r>
            <a:r>
              <a:rPr lang="uk-UA" sz="4000" b="1" i="1" dirty="0">
                <a:solidFill>
                  <a:srgbClr val="FF0000"/>
                </a:solidFill>
              </a:rPr>
              <a:t>мережі  відкритих каналів</a:t>
            </a:r>
            <a:r>
              <a:rPr lang="uk-UA" sz="4000" b="1" dirty="0"/>
              <a:t>, розміщених один від одного на відстані 100…300 м, а прилеглі лукові угіддя, лісорозсадники, лісопарки - </a:t>
            </a:r>
            <a:r>
              <a:rPr lang="uk-UA" sz="4000" b="1" i="1" dirty="0">
                <a:solidFill>
                  <a:srgbClr val="FF0000"/>
                </a:solidFill>
              </a:rPr>
              <a:t>закритої осушувальної мережі або комбінованих систем</a:t>
            </a:r>
            <a:r>
              <a:rPr lang="uk-UA" sz="4000" b="1" i="1" dirty="0" smtClean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27158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6336704"/>
          </a:xfrm>
        </p:spPr>
        <p:txBody>
          <a:bodyPr>
            <a:normAutofit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 </a:t>
            </a:r>
            <a:r>
              <a:rPr lang="uk-UA" b="1" i="1" dirty="0" err="1">
                <a:solidFill>
                  <a:srgbClr val="FF0000"/>
                </a:solidFill>
              </a:rPr>
              <a:t>Лісоосушувальна</a:t>
            </a:r>
            <a:r>
              <a:rPr lang="uk-UA" b="1" i="1" dirty="0">
                <a:solidFill>
                  <a:srgbClr val="FF0000"/>
                </a:solidFill>
              </a:rPr>
              <a:t> система </a:t>
            </a:r>
            <a:r>
              <a:rPr lang="uk-UA" b="1" dirty="0"/>
              <a:t>складається з таких елементів: </a:t>
            </a:r>
          </a:p>
          <a:p>
            <a:r>
              <a:rPr lang="uk-UA" b="1" dirty="0"/>
              <a:t>регулювальної мережі (осушувачів, дрен і закритих збирачів, </a:t>
            </a:r>
            <a:r>
              <a:rPr lang="uk-UA" b="1" dirty="0" err="1"/>
              <a:t>тальвегових</a:t>
            </a:r>
            <a:r>
              <a:rPr lang="uk-UA" b="1" dirty="0"/>
              <a:t> каналів); </a:t>
            </a:r>
          </a:p>
          <a:p>
            <a:r>
              <a:rPr lang="uk-UA" b="1" dirty="0"/>
              <a:t>граничних і огороджувальних каналів (нагірних, ловильних, нагірно-ловильних);</a:t>
            </a:r>
          </a:p>
          <a:p>
            <a:r>
              <a:rPr lang="uk-UA" b="1" dirty="0"/>
              <a:t> провідної мережі (збирачів, магістральних каналів, закритих колекторів);</a:t>
            </a:r>
          </a:p>
          <a:p>
            <a:r>
              <a:rPr lang="uk-UA" b="1" dirty="0"/>
              <a:t> водоприймачів (річок, озер та ін.)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5670663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6192688"/>
          </a:xfrm>
        </p:spPr>
        <p:txBody>
          <a:bodyPr>
            <a:noAutofit/>
          </a:bodyPr>
          <a:lstStyle/>
          <a:p>
            <a:r>
              <a:rPr lang="uk-UA" sz="3600" b="1" i="1" dirty="0">
                <a:solidFill>
                  <a:srgbClr val="FF0000"/>
                </a:solidFill>
              </a:rPr>
              <a:t>Провідні канали </a:t>
            </a:r>
            <a:r>
              <a:rPr lang="uk-UA" sz="3600" b="1" dirty="0"/>
              <a:t>осушувальної системи проектують з максимальним використанням існуючих просік і доріг, по зниженнях місцевості або по тальвегах. </a:t>
            </a:r>
            <a:endParaRPr lang="uk-UA" sz="3600" b="1" dirty="0" smtClean="0"/>
          </a:p>
          <a:p>
            <a:r>
              <a:rPr lang="uk-UA" sz="3600" b="1" i="1" dirty="0" smtClean="0">
                <a:solidFill>
                  <a:srgbClr val="FF0000"/>
                </a:solidFill>
              </a:rPr>
              <a:t>Регулюючі </a:t>
            </a:r>
            <a:r>
              <a:rPr lang="uk-UA" sz="3600" b="1" i="1" dirty="0">
                <a:solidFill>
                  <a:srgbClr val="FF0000"/>
                </a:solidFill>
              </a:rPr>
              <a:t>елементи </a:t>
            </a:r>
            <a:r>
              <a:rPr lang="uk-UA" sz="3600" b="1" dirty="0"/>
              <a:t>з метою найповнішого перехоплювання води проектують під гострим кутом до </a:t>
            </a:r>
            <a:r>
              <a:rPr lang="uk-UA" sz="3600" b="1" dirty="0" smtClean="0"/>
              <a:t> </a:t>
            </a:r>
          </a:p>
          <a:p>
            <a:r>
              <a:rPr lang="uk-UA" sz="3600" b="1" dirty="0"/>
              <a:t> </a:t>
            </a:r>
            <a:r>
              <a:rPr lang="uk-UA" sz="3600" b="1" dirty="0" smtClean="0"/>
              <a:t>                 </a:t>
            </a:r>
            <a:r>
              <a:rPr lang="uk-UA" sz="3600" b="1" dirty="0" smtClean="0"/>
              <a:t>горизонталей </a:t>
            </a:r>
            <a:r>
              <a:rPr lang="uk-UA" sz="3600" b="1" dirty="0"/>
              <a:t>або ліній </a:t>
            </a:r>
            <a:r>
              <a:rPr lang="uk-UA" sz="3600" b="1" dirty="0" smtClean="0"/>
              <a:t>  </a:t>
            </a:r>
          </a:p>
          <a:p>
            <a:r>
              <a:rPr lang="uk-UA" sz="3600" b="1" dirty="0"/>
              <a:t> </a:t>
            </a:r>
            <a:r>
              <a:rPr lang="uk-UA" sz="3600" b="1" dirty="0" smtClean="0"/>
              <a:t>                 </a:t>
            </a:r>
            <a:r>
              <a:rPr lang="uk-UA" sz="3600" b="1" dirty="0" err="1" smtClean="0"/>
              <a:t>гідроізогіпс</a:t>
            </a:r>
            <a:r>
              <a:rPr lang="uk-UA" sz="3600" b="1" dirty="0"/>
              <a:t>. </a:t>
            </a:r>
            <a:endParaRPr lang="uk-UA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317240749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496944" cy="5904656"/>
          </a:xfrm>
        </p:spPr>
        <p:txBody>
          <a:bodyPr>
            <a:normAutofit fontScale="92500" lnSpcReduction="10000"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Глибина</a:t>
            </a:r>
            <a:r>
              <a:rPr lang="uk-UA" b="1" dirty="0"/>
              <a:t> відкритих регулювальних елементів коливається від 0,8 до 1,4 м. Глибину транспортуючих збирачів приймають на 0,1…0,2 м більше глибини осушувачів, а глибину магістральних каналів - на 0,2…0,3 м більше глибини транспортуючих збирачів. </a:t>
            </a:r>
          </a:p>
          <a:p>
            <a:r>
              <a:rPr lang="uk-UA" b="1" i="1" dirty="0">
                <a:solidFill>
                  <a:srgbClr val="FF0000"/>
                </a:solidFill>
              </a:rPr>
              <a:t>Ширину</a:t>
            </a:r>
            <a:r>
              <a:rPr lang="uk-UA" b="1" dirty="0"/>
              <a:t> осушувачів по дну на лісових землях приймають 0,3 м, а провідних каналів при площі водозбору менше 500 га </a:t>
            </a:r>
            <a:r>
              <a:rPr lang="uk-UA" b="1" dirty="0" smtClean="0"/>
              <a:t>– </a:t>
            </a:r>
          </a:p>
          <a:p>
            <a:pPr marL="0" indent="0">
              <a:buNone/>
            </a:pPr>
            <a:r>
              <a:rPr lang="uk-UA" b="1" dirty="0"/>
              <a:t> </a:t>
            </a:r>
            <a:r>
              <a:rPr lang="uk-UA" b="1" dirty="0" smtClean="0"/>
              <a:t>            </a:t>
            </a:r>
            <a:r>
              <a:rPr lang="uk-UA" b="1" dirty="0" smtClean="0"/>
              <a:t>0,4-0,5 </a:t>
            </a:r>
            <a:r>
              <a:rPr lang="uk-UA" b="1" dirty="0"/>
              <a:t>м, при більшій площі водозбору </a:t>
            </a:r>
            <a:endParaRPr lang="uk-UA" b="1" dirty="0" smtClean="0"/>
          </a:p>
          <a:p>
            <a:pPr marL="0" indent="0">
              <a:buNone/>
            </a:pPr>
            <a:r>
              <a:rPr lang="uk-UA" b="1" dirty="0" smtClean="0"/>
              <a:t>                     </a:t>
            </a:r>
            <a:r>
              <a:rPr lang="uk-UA" b="1" dirty="0" smtClean="0"/>
              <a:t>ширину </a:t>
            </a:r>
            <a:r>
              <a:rPr lang="uk-UA" b="1" dirty="0"/>
              <a:t>по дну визначають </a:t>
            </a:r>
            <a:endParaRPr lang="uk-UA" b="1" dirty="0" smtClean="0"/>
          </a:p>
          <a:p>
            <a:r>
              <a:rPr lang="uk-UA" b="1" dirty="0"/>
              <a:t> </a:t>
            </a:r>
            <a:r>
              <a:rPr lang="uk-UA" b="1" dirty="0" smtClean="0"/>
              <a:t>                </a:t>
            </a:r>
            <a:r>
              <a:rPr lang="uk-UA" b="1" dirty="0" smtClean="0"/>
              <a:t>гідравлічним </a:t>
            </a:r>
            <a:r>
              <a:rPr lang="uk-UA" b="1" dirty="0"/>
              <a:t>розрахунком. 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44275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612068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 </a:t>
            </a:r>
            <a:r>
              <a:rPr lang="uk-UA" b="1" i="1" dirty="0">
                <a:solidFill>
                  <a:srgbClr val="FF0000"/>
                </a:solidFill>
              </a:rPr>
              <a:t>Водний режим заплавних земель </a:t>
            </a:r>
            <a:r>
              <a:rPr lang="uk-UA" b="1" dirty="0"/>
              <a:t>залежить від режиму паводків, тривалості і глибини затоплення.  Разом з паводковими водами на заплаву надходить велика кількість завислих  наносів, які збагачують </a:t>
            </a:r>
            <a:r>
              <a:rPr lang="uk-UA" b="1" dirty="0" err="1"/>
              <a:t>грунт</a:t>
            </a:r>
            <a:r>
              <a:rPr lang="uk-UA" b="1" dirty="0"/>
              <a:t> родючим </a:t>
            </a:r>
            <a:r>
              <a:rPr lang="uk-UA" b="1" dirty="0" err="1"/>
              <a:t>наілком</a:t>
            </a:r>
            <a:r>
              <a:rPr lang="uk-UA" b="1" dirty="0" smtClean="0"/>
              <a:t>.</a:t>
            </a:r>
          </a:p>
          <a:p>
            <a:r>
              <a:rPr lang="uk-UA" b="1" dirty="0" smtClean="0"/>
              <a:t> </a:t>
            </a:r>
            <a:r>
              <a:rPr lang="uk-UA" b="1" dirty="0"/>
              <a:t>Водний і живильний режими заплавних земель перш за все визначаються режимом річок. Для всіх </a:t>
            </a:r>
            <a:r>
              <a:rPr lang="uk-UA" b="1" i="1" dirty="0">
                <a:solidFill>
                  <a:srgbClr val="FF0000"/>
                </a:solidFill>
              </a:rPr>
              <a:t>заплавних земель </a:t>
            </a:r>
            <a:r>
              <a:rPr lang="uk-UA" b="1" dirty="0"/>
              <a:t>однаково притаманні підвищений ступінь зволоження, значний вміст у </a:t>
            </a:r>
            <a:r>
              <a:rPr lang="uk-UA" b="1" dirty="0" err="1"/>
              <a:t>грунті</a:t>
            </a:r>
            <a:r>
              <a:rPr lang="uk-UA" b="1" dirty="0"/>
              <a:t> живильних речовин, великі можливості для штучного зволоження сільськогосподарських культур у посушливі роки</a:t>
            </a:r>
            <a:r>
              <a:rPr lang="uk-UA" b="1" dirty="0" smtClean="0"/>
              <a:t>.</a:t>
            </a:r>
          </a:p>
          <a:p>
            <a:r>
              <a:rPr lang="uk-UA" b="1" dirty="0" smtClean="0"/>
              <a:t> </a:t>
            </a:r>
            <a:r>
              <a:rPr lang="uk-UA" b="1" i="1" dirty="0">
                <a:solidFill>
                  <a:srgbClr val="FF0000"/>
                </a:solidFill>
              </a:rPr>
              <a:t>Заплави</a:t>
            </a:r>
            <a:r>
              <a:rPr lang="uk-UA" b="1" dirty="0"/>
              <a:t> малих і середніх річок - дуже цінні родючі землі, придатні для вирощування сільськогосподарських культур. Для їх інтенсивного використання на них необхідно провести комплекс меліоративних робіт.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437554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784976" cy="6264696"/>
          </a:xfrm>
        </p:spPr>
        <p:txBody>
          <a:bodyPr>
            <a:noAutofit/>
          </a:bodyPr>
          <a:lstStyle/>
          <a:p>
            <a:r>
              <a:rPr lang="uk-UA" b="1" dirty="0"/>
              <a:t>У проектах </a:t>
            </a:r>
            <a:r>
              <a:rPr lang="uk-UA" b="1" dirty="0" err="1"/>
              <a:t>лісоосушення</a:t>
            </a:r>
            <a:r>
              <a:rPr lang="uk-UA" b="1" dirty="0"/>
              <a:t> у зонах нестійкого зволоження передбачаються заходи, що дають змогу регулювати вологість </a:t>
            </a:r>
            <a:r>
              <a:rPr lang="uk-UA" b="1" dirty="0" err="1"/>
              <a:t>грунту</a:t>
            </a:r>
            <a:r>
              <a:rPr lang="uk-UA" b="1" dirty="0"/>
              <a:t> у період вегетації лісу і зменшувати пожежну </a:t>
            </a:r>
            <a:r>
              <a:rPr lang="uk-UA" b="1" dirty="0" smtClean="0"/>
              <a:t>небезпеку.</a:t>
            </a:r>
          </a:p>
          <a:p>
            <a:r>
              <a:rPr lang="uk-UA" b="1" dirty="0" smtClean="0"/>
              <a:t>Водний </a:t>
            </a:r>
            <a:r>
              <a:rPr lang="uk-UA" b="1" dirty="0"/>
              <a:t>режим регулюється двома способами: </a:t>
            </a:r>
            <a:r>
              <a:rPr lang="uk-UA" b="1" i="1" dirty="0">
                <a:solidFill>
                  <a:srgbClr val="FF0000"/>
                </a:solidFill>
              </a:rPr>
              <a:t>попереднім шлюзуванням і періодичним зволоженням.</a:t>
            </a:r>
            <a:r>
              <a:rPr lang="uk-UA" b="1" dirty="0"/>
              <a:t> </a:t>
            </a:r>
            <a:endParaRPr lang="uk-UA" b="1" dirty="0" smtClean="0"/>
          </a:p>
          <a:p>
            <a:r>
              <a:rPr lang="uk-UA" b="1" dirty="0" smtClean="0"/>
              <a:t>Шлюзи </a:t>
            </a:r>
            <a:r>
              <a:rPr lang="uk-UA" b="1" dirty="0"/>
              <a:t>закривають до настання посушливого </a:t>
            </a:r>
            <a:endParaRPr lang="uk-UA" b="1" dirty="0" smtClean="0"/>
          </a:p>
          <a:p>
            <a:pPr marL="0" indent="0">
              <a:buNone/>
            </a:pPr>
            <a:r>
              <a:rPr lang="uk-UA" b="1" dirty="0" smtClean="0"/>
              <a:t>                     </a:t>
            </a:r>
            <a:r>
              <a:rPr lang="uk-UA" b="1" dirty="0" smtClean="0"/>
              <a:t>періоду</a:t>
            </a:r>
            <a:r>
              <a:rPr lang="uk-UA" b="1" dirty="0"/>
              <a:t>. Весь вегетаційний період </a:t>
            </a:r>
            <a:endParaRPr lang="uk-UA" b="1" dirty="0" smtClean="0"/>
          </a:p>
          <a:p>
            <a:pPr marL="0" indent="0">
              <a:buNone/>
            </a:pPr>
            <a:r>
              <a:rPr lang="uk-UA" b="1" dirty="0"/>
              <a:t> </a:t>
            </a:r>
            <a:r>
              <a:rPr lang="uk-UA" b="1" dirty="0" smtClean="0"/>
              <a:t>                    </a:t>
            </a:r>
            <a:r>
              <a:rPr lang="uk-UA" b="1" dirty="0" smtClean="0"/>
              <a:t>рівень </a:t>
            </a:r>
            <a:r>
              <a:rPr lang="uk-UA" b="1" dirty="0"/>
              <a:t>води у каналах підтримується </a:t>
            </a:r>
            <a:r>
              <a:rPr lang="uk-UA" b="1" dirty="0" smtClean="0"/>
              <a:t> </a:t>
            </a:r>
          </a:p>
          <a:p>
            <a:pPr marL="0" indent="0">
              <a:buNone/>
            </a:pPr>
            <a:r>
              <a:rPr lang="uk-UA" b="1" dirty="0"/>
              <a:t> </a:t>
            </a:r>
            <a:r>
              <a:rPr lang="uk-UA" b="1" dirty="0" smtClean="0"/>
              <a:t>                    </a:t>
            </a:r>
            <a:r>
              <a:rPr lang="uk-UA" b="1" dirty="0" smtClean="0"/>
              <a:t>на </a:t>
            </a:r>
            <a:r>
              <a:rPr lang="uk-UA" b="1" dirty="0"/>
              <a:t>0,4…0,6 м нижче поверхні землі.</a:t>
            </a:r>
            <a:endParaRPr lang="ru-RU" b="1" dirty="0"/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97199839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6264696"/>
          </a:xfrm>
        </p:spPr>
        <p:txBody>
          <a:bodyPr>
            <a:normAutofit lnSpcReduction="10000"/>
          </a:bodyPr>
          <a:lstStyle/>
          <a:p>
            <a:r>
              <a:rPr lang="uk-UA" b="1" dirty="0"/>
              <a:t>Для попередження лісових пожеж і боротьби з ними створюють </a:t>
            </a:r>
            <a:r>
              <a:rPr lang="uk-UA" b="1" i="1" dirty="0">
                <a:solidFill>
                  <a:srgbClr val="FF0000"/>
                </a:solidFill>
              </a:rPr>
              <a:t>протипожежні розриви, влаштовують шлюзи для затримання води в каналах, протипожежні водоймища, </a:t>
            </a:r>
            <a:r>
              <a:rPr lang="uk-UA" b="1" dirty="0"/>
              <a:t>підводять канали від </a:t>
            </a:r>
            <a:r>
              <a:rPr lang="uk-UA" b="1" dirty="0" err="1"/>
              <a:t>вододжерел</a:t>
            </a:r>
            <a:r>
              <a:rPr lang="uk-UA" b="1" dirty="0"/>
              <a:t> до верхів"я осушувальної системи. Водоймища проектують глибиною 2…3 м, шириною по дну 4…5 м і довжиною , що забезпечує запас води 150…200 м</a:t>
            </a:r>
            <a:r>
              <a:rPr lang="uk-UA" b="1" baseline="30000" dirty="0"/>
              <a:t>3</a:t>
            </a:r>
            <a:r>
              <a:rPr lang="uk-UA" b="1" dirty="0"/>
              <a:t>. Протипожежні водоймища наповнюються з осушувальних </a:t>
            </a:r>
            <a:r>
              <a:rPr lang="uk-UA" b="1" dirty="0" smtClean="0"/>
              <a:t> </a:t>
            </a:r>
          </a:p>
          <a:p>
            <a:r>
              <a:rPr lang="uk-UA" b="1" dirty="0"/>
              <a:t> </a:t>
            </a:r>
            <a:r>
              <a:rPr lang="uk-UA" b="1" dirty="0" smtClean="0"/>
              <a:t>             </a:t>
            </a:r>
            <a:r>
              <a:rPr lang="uk-UA" b="1" dirty="0" smtClean="0"/>
              <a:t>каналів </a:t>
            </a:r>
            <a:r>
              <a:rPr lang="uk-UA" b="1" dirty="0"/>
              <a:t>за рахунок </a:t>
            </a:r>
            <a:r>
              <a:rPr lang="uk-UA" b="1" dirty="0" err="1"/>
              <a:t>грунтових</a:t>
            </a:r>
            <a:r>
              <a:rPr lang="uk-UA" b="1" dirty="0"/>
              <a:t> або </a:t>
            </a:r>
            <a:endParaRPr lang="uk-UA" b="1" dirty="0" smtClean="0"/>
          </a:p>
          <a:p>
            <a:pPr marL="0" indent="0">
              <a:buNone/>
            </a:pPr>
            <a:r>
              <a:rPr lang="uk-UA" b="1" dirty="0" smtClean="0"/>
              <a:t>                    </a:t>
            </a:r>
            <a:r>
              <a:rPr lang="uk-UA" b="1" dirty="0" smtClean="0"/>
              <a:t>артезіанських </a:t>
            </a:r>
            <a:r>
              <a:rPr lang="uk-UA" b="1" dirty="0"/>
              <a:t>вод. 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9125207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5865515"/>
          </a:xfrm>
        </p:spPr>
        <p:txBody>
          <a:bodyPr>
            <a:normAutofit fontScale="92500" lnSpcReduction="20000"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Осушення боліт з метою торфодобування.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uk-UA" b="1" i="1" dirty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uk-UA" b="1" i="1" dirty="0">
                <a:solidFill>
                  <a:srgbClr val="FF0000"/>
                </a:solidFill>
              </a:rPr>
              <a:t>Торф добувають </a:t>
            </a:r>
            <a:r>
              <a:rPr lang="uk-UA" b="1" dirty="0"/>
              <a:t>на паливо, на приготування органічних добрив, для застосування у хімічній промисловості.</a:t>
            </a:r>
            <a:endParaRPr lang="ru-RU" b="1" dirty="0"/>
          </a:p>
          <a:p>
            <a:r>
              <a:rPr lang="uk-UA" b="1" dirty="0"/>
              <a:t>Для приготування добрив найбільш придатні </a:t>
            </a:r>
            <a:r>
              <a:rPr lang="uk-UA" b="1" i="1" dirty="0">
                <a:solidFill>
                  <a:srgbClr val="FF0000"/>
                </a:solidFill>
              </a:rPr>
              <a:t>перехідні болота</a:t>
            </a:r>
            <a:r>
              <a:rPr lang="uk-UA" b="1" dirty="0"/>
              <a:t>, а для заготівлі торфової підстилки - </a:t>
            </a:r>
            <a:r>
              <a:rPr lang="uk-UA" b="1" i="1" dirty="0">
                <a:solidFill>
                  <a:srgbClr val="FF0000"/>
                </a:solidFill>
              </a:rPr>
              <a:t>верхові.</a:t>
            </a:r>
            <a:endParaRPr lang="ru-RU" b="1" i="1" dirty="0">
              <a:solidFill>
                <a:srgbClr val="FF0000"/>
              </a:solidFill>
            </a:endParaRPr>
          </a:p>
          <a:p>
            <a:r>
              <a:rPr lang="uk-UA" b="1" dirty="0"/>
              <a:t>Торфові поклади у більшості розробляють </a:t>
            </a:r>
            <a:r>
              <a:rPr lang="uk-UA" b="1" i="1" dirty="0">
                <a:solidFill>
                  <a:srgbClr val="FF0000"/>
                </a:solidFill>
              </a:rPr>
              <a:t>фрезерним способом. </a:t>
            </a:r>
            <a:r>
              <a:rPr lang="uk-UA" b="1" dirty="0"/>
              <a:t>При цьому їх інтенсивно осушують, поліпшують якісні показники торфу, а також забезпечують </a:t>
            </a:r>
            <a:endParaRPr lang="uk-UA" b="1" dirty="0" smtClean="0"/>
          </a:p>
          <a:p>
            <a:r>
              <a:rPr lang="uk-UA" b="1" dirty="0"/>
              <a:t> </a:t>
            </a:r>
            <a:r>
              <a:rPr lang="uk-UA" b="1" dirty="0" smtClean="0"/>
              <a:t>                  </a:t>
            </a:r>
            <a:r>
              <a:rPr lang="uk-UA" b="1" dirty="0" smtClean="0"/>
              <a:t>умови </a:t>
            </a:r>
            <a:r>
              <a:rPr lang="uk-UA" b="1" dirty="0"/>
              <a:t>для проходу важких машин </a:t>
            </a:r>
            <a:endParaRPr lang="uk-UA" b="1" dirty="0" smtClean="0"/>
          </a:p>
          <a:p>
            <a:r>
              <a:rPr lang="uk-UA" b="1" dirty="0"/>
              <a:t> </a:t>
            </a:r>
            <a:r>
              <a:rPr lang="uk-UA" b="1" dirty="0" smtClean="0"/>
              <a:t>                  </a:t>
            </a:r>
            <a:r>
              <a:rPr lang="uk-UA" b="1" dirty="0" smtClean="0"/>
              <a:t>для </a:t>
            </a:r>
            <a:r>
              <a:rPr lang="uk-UA" b="1" dirty="0"/>
              <a:t>торфодобування.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50432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6120680"/>
          </a:xfrm>
        </p:spPr>
        <p:txBody>
          <a:bodyPr>
            <a:noAutofit/>
          </a:bodyPr>
          <a:lstStyle/>
          <a:p>
            <a:r>
              <a:rPr lang="uk-UA" sz="2000" b="1" i="1" dirty="0">
                <a:solidFill>
                  <a:srgbClr val="FF0000"/>
                </a:solidFill>
              </a:rPr>
              <a:t>Осушувальна мережа  </a:t>
            </a:r>
            <a:r>
              <a:rPr lang="uk-UA" sz="2000" b="1" dirty="0"/>
              <a:t>при торфодобуванні включає в себе регулювальну</a:t>
            </a:r>
            <a:r>
              <a:rPr lang="uk-UA" sz="2000" b="1" dirty="0" smtClean="0"/>
              <a:t>,</a:t>
            </a:r>
          </a:p>
          <a:p>
            <a:r>
              <a:rPr lang="uk-UA" sz="2000" b="1" dirty="0" smtClean="0"/>
              <a:t> </a:t>
            </a:r>
            <a:r>
              <a:rPr lang="uk-UA" sz="2000" b="1" dirty="0" err="1" smtClean="0"/>
              <a:t>провідн</a:t>
            </a:r>
            <a:endParaRPr lang="uk-UA" sz="2000" b="1" dirty="0" smtClean="0"/>
          </a:p>
          <a:p>
            <a:r>
              <a:rPr lang="uk-UA" sz="2000" b="1" dirty="0" smtClean="0"/>
              <a:t>огороджувальну </a:t>
            </a:r>
            <a:r>
              <a:rPr lang="uk-UA" sz="2000" b="1" dirty="0"/>
              <a:t>мережі </a:t>
            </a:r>
            <a:r>
              <a:rPr lang="uk-UA" sz="2000" b="1" dirty="0" smtClean="0"/>
              <a:t>і</a:t>
            </a:r>
          </a:p>
          <a:p>
            <a:r>
              <a:rPr lang="uk-UA" sz="2000" b="1" dirty="0" smtClean="0"/>
              <a:t> </a:t>
            </a:r>
            <a:r>
              <a:rPr lang="uk-UA" sz="2000" b="1" dirty="0"/>
              <a:t>водоприймач. </a:t>
            </a:r>
            <a:endParaRPr lang="uk-UA" sz="2000" b="1" dirty="0" smtClean="0"/>
          </a:p>
          <a:p>
            <a:r>
              <a:rPr lang="uk-UA" sz="2400" b="1" i="1" dirty="0" smtClean="0">
                <a:solidFill>
                  <a:srgbClr val="FF0000"/>
                </a:solidFill>
              </a:rPr>
              <a:t>Регулювальна </a:t>
            </a:r>
            <a:r>
              <a:rPr lang="uk-UA" sz="2400" b="1" i="1" dirty="0">
                <a:solidFill>
                  <a:srgbClr val="FF0000"/>
                </a:solidFill>
              </a:rPr>
              <a:t>мережа </a:t>
            </a:r>
            <a:r>
              <a:rPr lang="uk-UA" sz="2400" b="1" dirty="0"/>
              <a:t>призначена для досягнення необхідної вологості торфу. До неї належать відкриті </a:t>
            </a:r>
            <a:r>
              <a:rPr lang="uk-UA" sz="2400" b="1" dirty="0" err="1"/>
              <a:t>картові</a:t>
            </a:r>
            <a:r>
              <a:rPr lang="uk-UA" sz="2400" b="1" dirty="0"/>
              <a:t> канали або закритий </a:t>
            </a:r>
            <a:r>
              <a:rPr lang="uk-UA" sz="2400" b="1" dirty="0" err="1"/>
              <a:t>дренаж.Картові</a:t>
            </a:r>
            <a:r>
              <a:rPr lang="uk-UA" sz="2400" b="1" dirty="0"/>
              <a:t> канали прокладають на відстані 30…50 м один від одного, паралельно магістральному каналу. Якщо торфовий поклад , підстилається добре водопроникними піщаними </a:t>
            </a:r>
            <a:r>
              <a:rPr lang="uk-UA" sz="2400" b="1" dirty="0" smtClean="0"/>
              <a:t>  </a:t>
            </a:r>
          </a:p>
          <a:p>
            <a:r>
              <a:rPr lang="uk-UA" sz="2400" b="1" dirty="0"/>
              <a:t> </a:t>
            </a:r>
            <a:r>
              <a:rPr lang="uk-UA" sz="2400" b="1" dirty="0" smtClean="0"/>
              <a:t>                   </a:t>
            </a:r>
            <a:r>
              <a:rPr lang="uk-UA" sz="2400" b="1" dirty="0" err="1" smtClean="0"/>
              <a:t>грунтами</a:t>
            </a:r>
            <a:r>
              <a:rPr lang="uk-UA" sz="2400" b="1" dirty="0"/>
              <a:t>, то поля торфодобування </a:t>
            </a:r>
            <a:r>
              <a:rPr lang="uk-UA" sz="2400" b="1" dirty="0" smtClean="0"/>
              <a:t> </a:t>
            </a:r>
          </a:p>
          <a:p>
            <a:pPr marL="0" indent="0">
              <a:buNone/>
            </a:pPr>
            <a:r>
              <a:rPr lang="uk-UA" sz="2400" b="1" dirty="0"/>
              <a:t> </a:t>
            </a:r>
            <a:r>
              <a:rPr lang="uk-UA" sz="2400" b="1" dirty="0" smtClean="0"/>
              <a:t>                         </a:t>
            </a:r>
            <a:r>
              <a:rPr lang="uk-UA" sz="2400" b="1" dirty="0" smtClean="0"/>
              <a:t>осушують </a:t>
            </a:r>
            <a:r>
              <a:rPr lang="uk-UA" sz="2400" b="1" dirty="0"/>
              <a:t>рідкими глибокими </a:t>
            </a:r>
            <a:r>
              <a:rPr lang="uk-UA" sz="2400" b="1" dirty="0" smtClean="0"/>
              <a:t>     </a:t>
            </a:r>
          </a:p>
          <a:p>
            <a:pPr marL="0" indent="0">
              <a:buNone/>
            </a:pPr>
            <a:r>
              <a:rPr lang="uk-UA" sz="2400" b="1" dirty="0"/>
              <a:t> </a:t>
            </a:r>
            <a:r>
              <a:rPr lang="uk-UA" sz="2400" b="1" dirty="0" smtClean="0"/>
              <a:t>                         </a:t>
            </a:r>
            <a:r>
              <a:rPr lang="uk-UA" sz="2400" b="1" dirty="0" smtClean="0"/>
              <a:t>каналами</a:t>
            </a:r>
            <a:r>
              <a:rPr lang="uk-UA" sz="2400" b="1" dirty="0"/>
              <a:t>, що врізають у </a:t>
            </a:r>
            <a:r>
              <a:rPr lang="uk-UA" sz="2400" b="1" dirty="0" err="1"/>
              <a:t>грунт</a:t>
            </a:r>
            <a:r>
              <a:rPr lang="uk-UA" sz="2400" b="1" dirty="0"/>
              <a:t>, який підстилає </a:t>
            </a:r>
            <a:r>
              <a:rPr lang="uk-UA" sz="2400" b="1" dirty="0" smtClean="0"/>
              <a:t>  </a:t>
            </a:r>
          </a:p>
          <a:p>
            <a:pPr marL="0" indent="0">
              <a:buNone/>
            </a:pPr>
            <a:r>
              <a:rPr lang="uk-UA" sz="2400" b="1" dirty="0"/>
              <a:t> </a:t>
            </a:r>
            <a:r>
              <a:rPr lang="uk-UA" sz="2400" b="1" dirty="0" smtClean="0"/>
              <a:t>                          </a:t>
            </a:r>
            <a:r>
              <a:rPr lang="uk-UA" sz="2400" b="1" dirty="0" smtClean="0"/>
              <a:t>торф</a:t>
            </a:r>
            <a:r>
              <a:rPr lang="uk-UA" sz="24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1468657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>
            <a:normAutofit lnSpcReduction="10000"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 Провідна мережа</a:t>
            </a:r>
            <a:r>
              <a:rPr lang="uk-UA" b="1" dirty="0"/>
              <a:t>, що складається з валових і магістральних каналів, приймає воду з регулювальної мережі і осушує прилеглу до неї територію. </a:t>
            </a:r>
          </a:p>
          <a:p>
            <a:r>
              <a:rPr lang="uk-UA" b="1" i="1" dirty="0">
                <a:solidFill>
                  <a:srgbClr val="FF0000"/>
                </a:solidFill>
              </a:rPr>
              <a:t>Огороджувальна мережа </a:t>
            </a:r>
            <a:r>
              <a:rPr lang="uk-UA" b="1" dirty="0"/>
              <a:t>у вигляді нагірних, ловильних або нагірно-ловильних каналів перехоплює </a:t>
            </a:r>
            <a:r>
              <a:rPr lang="uk-UA" b="1" dirty="0" err="1"/>
              <a:t>грунтові</a:t>
            </a:r>
            <a:r>
              <a:rPr lang="uk-UA" b="1" dirty="0"/>
              <a:t> і поверхневі води, що надходять з водозбору і розвантажує регулювальну осушувальну мережу на болоті.</a:t>
            </a:r>
          </a:p>
          <a:p>
            <a:r>
              <a:rPr lang="uk-UA" b="1" dirty="0"/>
              <a:t> </a:t>
            </a:r>
            <a:r>
              <a:rPr lang="uk-UA" b="1" i="1" dirty="0">
                <a:solidFill>
                  <a:srgbClr val="FF0000"/>
                </a:solidFill>
              </a:rPr>
              <a:t>Водоприймачем </a:t>
            </a:r>
            <a:r>
              <a:rPr lang="uk-UA" b="1" dirty="0"/>
              <a:t>є річка, озеро або інші </a:t>
            </a:r>
            <a:r>
              <a:rPr lang="uk-UA" b="1" dirty="0" smtClean="0"/>
              <a:t> </a:t>
            </a:r>
          </a:p>
          <a:p>
            <a:r>
              <a:rPr lang="uk-UA" b="1" dirty="0"/>
              <a:t> </a:t>
            </a:r>
            <a:r>
              <a:rPr lang="uk-UA" b="1" dirty="0" smtClean="0"/>
              <a:t>                </a:t>
            </a:r>
            <a:r>
              <a:rPr lang="uk-UA" b="1" dirty="0" smtClean="0"/>
              <a:t>водойми.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241498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363272" cy="6009531"/>
          </a:xfrm>
        </p:spPr>
        <p:txBody>
          <a:bodyPr>
            <a:normAutofit/>
          </a:bodyPr>
          <a:lstStyle/>
          <a:p>
            <a:r>
              <a:rPr lang="uk-UA" b="1" dirty="0"/>
              <a:t>Посередині болота прокладають </a:t>
            </a:r>
            <a:r>
              <a:rPr lang="uk-UA" b="1" i="1" dirty="0">
                <a:solidFill>
                  <a:srgbClr val="FF0000"/>
                </a:solidFill>
              </a:rPr>
              <a:t>магістральний канал,</a:t>
            </a:r>
            <a:r>
              <a:rPr lang="uk-UA" b="1" dirty="0"/>
              <a:t> який проходить по найглибшому торфу і, як правило, врізається у мінеральне дно болота. Перпендикулярно до магістрального каналу з обох боків від нього на відстані близько 800…1000 м один від одного прокладають </a:t>
            </a:r>
            <a:r>
              <a:rPr lang="uk-UA" b="1" i="1" dirty="0">
                <a:solidFill>
                  <a:srgbClr val="FF0000"/>
                </a:solidFill>
              </a:rPr>
              <a:t>валові канали</a:t>
            </a:r>
            <a:r>
              <a:rPr lang="uk-UA" b="1" dirty="0"/>
              <a:t>, що відповідають транспортуючим збирачам при осушенні земель для </a:t>
            </a:r>
            <a:r>
              <a:rPr lang="uk-UA" b="1" dirty="0" err="1" smtClean="0"/>
              <a:t>сільсько-</a:t>
            </a:r>
            <a:r>
              <a:rPr lang="uk-UA" b="1" dirty="0" smtClean="0"/>
              <a:t>   </a:t>
            </a:r>
          </a:p>
          <a:p>
            <a:r>
              <a:rPr lang="uk-UA" b="1" dirty="0"/>
              <a:t> </a:t>
            </a:r>
            <a:r>
              <a:rPr lang="uk-UA" b="1" dirty="0" smtClean="0"/>
              <a:t>                </a:t>
            </a:r>
            <a:r>
              <a:rPr lang="uk-UA" b="1" dirty="0" smtClean="0"/>
              <a:t>господарського </a:t>
            </a:r>
            <a:r>
              <a:rPr lang="uk-UA" b="1" dirty="0"/>
              <a:t>використання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891043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6120680"/>
          </a:xfrm>
        </p:spPr>
        <p:txBody>
          <a:bodyPr>
            <a:normAutofit lnSpcReduction="1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Глибина осушувальних каналів </a:t>
            </a:r>
            <a:r>
              <a:rPr lang="uk-UA" b="1" dirty="0"/>
              <a:t>для торфодобування приймається такою: </a:t>
            </a:r>
            <a:r>
              <a:rPr lang="uk-UA" b="1" dirty="0" err="1"/>
              <a:t>картових</a:t>
            </a:r>
            <a:r>
              <a:rPr lang="uk-UA" b="1" dirty="0"/>
              <a:t> каналів -1,4…1,7 м, валових 2…2,5 м, магістральних 3…3,5 м. Коефіцієнт закладання </a:t>
            </a:r>
            <a:r>
              <a:rPr lang="uk-UA" b="1" dirty="0" err="1"/>
              <a:t>картових</a:t>
            </a:r>
            <a:r>
              <a:rPr lang="uk-UA" b="1" dirty="0"/>
              <a:t> каналів - 0,5, для інших такий,  як у звичайних осушувальних системах. Похил дна магістральних, валових і огороджувальних каналів повинен бути не менше 0,0003, а </a:t>
            </a:r>
            <a:r>
              <a:rPr lang="uk-UA" b="1" dirty="0" smtClean="0"/>
              <a:t> </a:t>
            </a:r>
          </a:p>
          <a:p>
            <a:r>
              <a:rPr lang="uk-UA" b="1" dirty="0"/>
              <a:t> </a:t>
            </a:r>
            <a:r>
              <a:rPr lang="uk-UA" b="1" dirty="0" smtClean="0"/>
              <a:t>             </a:t>
            </a:r>
            <a:r>
              <a:rPr lang="uk-UA" b="1" dirty="0" smtClean="0"/>
              <a:t>дрен </a:t>
            </a:r>
            <a:r>
              <a:rPr lang="uk-UA" b="1" dirty="0"/>
              <a:t>при закладанні у торфовий </a:t>
            </a:r>
            <a:r>
              <a:rPr lang="uk-UA" b="1" dirty="0" smtClean="0"/>
              <a:t> </a:t>
            </a:r>
          </a:p>
          <a:p>
            <a:r>
              <a:rPr lang="uk-UA" b="1" dirty="0"/>
              <a:t> </a:t>
            </a:r>
            <a:r>
              <a:rPr lang="uk-UA" b="1" dirty="0" smtClean="0"/>
              <a:t>             </a:t>
            </a:r>
            <a:r>
              <a:rPr lang="uk-UA" b="1" dirty="0" smtClean="0"/>
              <a:t>поклад </a:t>
            </a:r>
            <a:r>
              <a:rPr lang="uk-UA" b="1" dirty="0"/>
              <a:t>- не менше 0,001, у </a:t>
            </a:r>
            <a:r>
              <a:rPr lang="uk-UA" b="1" dirty="0" smtClean="0"/>
              <a:t> </a:t>
            </a:r>
          </a:p>
          <a:p>
            <a:r>
              <a:rPr lang="uk-UA" b="1" dirty="0"/>
              <a:t> </a:t>
            </a:r>
            <a:r>
              <a:rPr lang="uk-UA" b="1" dirty="0" smtClean="0"/>
              <a:t>         </a:t>
            </a:r>
            <a:r>
              <a:rPr lang="uk-UA" b="1" dirty="0" smtClean="0"/>
              <a:t>придонні </a:t>
            </a:r>
            <a:r>
              <a:rPr lang="uk-UA" b="1" dirty="0"/>
              <a:t>фільтрувальні шари -0,003. </a:t>
            </a:r>
            <a:endParaRPr lang="uk-UA" b="1" dirty="0" smtClean="0"/>
          </a:p>
        </p:txBody>
      </p:sp>
    </p:spTree>
    <p:extLst>
      <p:ext uri="{BB962C8B-B14F-4D97-AF65-F5344CB8AC3E}">
        <p14:creationId xmlns:p14="http://schemas.microsoft.com/office/powerpoint/2010/main" val="1262018068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5793507"/>
          </a:xfrm>
        </p:spPr>
        <p:txBody>
          <a:bodyPr>
            <a:normAutofit lnSpcReduction="10000"/>
          </a:bodyPr>
          <a:lstStyle/>
          <a:p>
            <a:r>
              <a:rPr lang="uk-UA" b="1" dirty="0"/>
              <a:t>Осушення торфових боліт для добування торфу виконують у два прийоми. </a:t>
            </a:r>
          </a:p>
          <a:p>
            <a:r>
              <a:rPr lang="uk-UA" b="1" dirty="0"/>
              <a:t>Спочатку за </a:t>
            </a:r>
            <a:r>
              <a:rPr lang="uk-UA" b="1" dirty="0" err="1"/>
              <a:t>одни-два</a:t>
            </a:r>
            <a:r>
              <a:rPr lang="uk-UA" b="1" dirty="0"/>
              <a:t> роки до початку добування торфу </a:t>
            </a:r>
            <a:r>
              <a:rPr lang="uk-UA" b="1" i="1" dirty="0">
                <a:solidFill>
                  <a:srgbClr val="FF0000"/>
                </a:solidFill>
              </a:rPr>
              <a:t>попередньо осушують болота</a:t>
            </a:r>
            <a:r>
              <a:rPr lang="uk-UA" b="1" dirty="0"/>
              <a:t>. По найнижчих ділянках болота прокладають канали: магістральні, нагірно-ловильні та деякі з валових. Вони можуть  мати неповну глибину.</a:t>
            </a:r>
          </a:p>
          <a:p>
            <a:r>
              <a:rPr lang="uk-UA" b="1" dirty="0"/>
              <a:t>На другому етапі раніше прокладені </a:t>
            </a:r>
            <a:r>
              <a:rPr lang="uk-UA" b="1" dirty="0" smtClean="0"/>
              <a:t> </a:t>
            </a:r>
            <a:r>
              <a:rPr lang="uk-UA" b="1" dirty="0" smtClean="0"/>
              <a:t> </a:t>
            </a:r>
            <a:r>
              <a:rPr lang="uk-UA" b="1" dirty="0" smtClean="0"/>
              <a:t>канали </a:t>
            </a:r>
            <a:r>
              <a:rPr lang="uk-UA" b="1" i="1" dirty="0">
                <a:solidFill>
                  <a:srgbClr val="FF0000"/>
                </a:solidFill>
              </a:rPr>
              <a:t>доводять до проектних 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  <a:r>
              <a:rPr lang="uk-UA" b="1" i="1" dirty="0" smtClean="0">
                <a:solidFill>
                  <a:srgbClr val="FF0000"/>
                </a:solidFill>
              </a:rPr>
              <a:t>  </a:t>
            </a:r>
            <a:r>
              <a:rPr lang="uk-UA" b="1" i="1" dirty="0" smtClean="0">
                <a:solidFill>
                  <a:srgbClr val="FF0000"/>
                </a:solidFill>
              </a:rPr>
              <a:t>глибин</a:t>
            </a:r>
            <a:r>
              <a:rPr lang="uk-UA" b="1" dirty="0"/>
              <a:t>, </a:t>
            </a:r>
            <a:r>
              <a:rPr lang="uk-UA" b="1" dirty="0" smtClean="0"/>
              <a:t>  </a:t>
            </a:r>
          </a:p>
          <a:p>
            <a:r>
              <a:rPr lang="uk-UA" b="1" dirty="0"/>
              <a:t> </a:t>
            </a:r>
            <a:r>
              <a:rPr lang="uk-UA" b="1" dirty="0" smtClean="0"/>
              <a:t>           </a:t>
            </a:r>
            <a:r>
              <a:rPr lang="uk-UA" b="1" dirty="0" smtClean="0"/>
              <a:t>нарізають всі </a:t>
            </a:r>
            <a:r>
              <a:rPr lang="uk-UA" b="1" dirty="0"/>
              <a:t>валові і </a:t>
            </a:r>
            <a:r>
              <a:rPr lang="uk-UA" b="1" dirty="0" err="1"/>
              <a:t>картові</a:t>
            </a:r>
            <a:r>
              <a:rPr lang="uk-UA" b="1" dirty="0"/>
              <a:t> </a:t>
            </a:r>
            <a:r>
              <a:rPr lang="uk-UA" b="1" dirty="0" smtClean="0"/>
              <a:t> </a:t>
            </a:r>
            <a:r>
              <a:rPr lang="uk-UA" b="1" dirty="0" smtClean="0"/>
              <a:t>    </a:t>
            </a:r>
          </a:p>
          <a:p>
            <a:r>
              <a:rPr lang="uk-UA" b="1" dirty="0"/>
              <a:t> </a:t>
            </a:r>
            <a:r>
              <a:rPr lang="uk-UA" b="1" dirty="0" smtClean="0"/>
              <a:t>                 канали</a:t>
            </a:r>
            <a:r>
              <a:rPr lang="uk-UA" b="1" dirty="0"/>
              <a:t>. 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24950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6336704"/>
          </a:xfrm>
        </p:spPr>
        <p:txBody>
          <a:bodyPr>
            <a:normAutofit/>
          </a:bodyPr>
          <a:lstStyle/>
          <a:p>
            <a:r>
              <a:rPr lang="uk-UA" sz="3400" b="1" dirty="0"/>
              <a:t>На об"</a:t>
            </a:r>
            <a:r>
              <a:rPr lang="uk-UA" sz="3400" b="1" dirty="0" err="1"/>
              <a:t>єктах</a:t>
            </a:r>
            <a:r>
              <a:rPr lang="uk-UA" sz="3400" b="1" dirty="0"/>
              <a:t> торфодобування </a:t>
            </a:r>
            <a:r>
              <a:rPr lang="uk-UA" sz="3400" b="1" dirty="0" err="1"/>
              <a:t>обов</a:t>
            </a:r>
            <a:r>
              <a:rPr lang="uk-UA" sz="3400" b="1" dirty="0"/>
              <a:t>"</a:t>
            </a:r>
            <a:r>
              <a:rPr lang="uk-UA" sz="3400" b="1" dirty="0" err="1"/>
              <a:t>язково</a:t>
            </a:r>
            <a:r>
              <a:rPr lang="uk-UA" sz="3400" b="1" dirty="0"/>
              <a:t> передбачають </a:t>
            </a:r>
            <a:r>
              <a:rPr lang="uk-UA" sz="3400" b="1" i="1" dirty="0">
                <a:solidFill>
                  <a:srgbClr val="FF0000"/>
                </a:solidFill>
              </a:rPr>
              <a:t>протипожежні заходи</a:t>
            </a:r>
            <a:r>
              <a:rPr lang="uk-UA" sz="3400" b="1" dirty="0" smtClean="0"/>
              <a:t>:</a:t>
            </a:r>
          </a:p>
          <a:p>
            <a:r>
              <a:rPr lang="uk-UA" sz="3400" b="1" dirty="0" smtClean="0"/>
              <a:t>будівництво </a:t>
            </a:r>
            <a:r>
              <a:rPr lang="uk-UA" sz="3400" b="1" dirty="0"/>
              <a:t>водоймищ</a:t>
            </a:r>
            <a:r>
              <a:rPr lang="uk-UA" sz="3400" b="1" dirty="0" smtClean="0"/>
              <a:t>,</a:t>
            </a:r>
          </a:p>
          <a:p>
            <a:r>
              <a:rPr lang="uk-UA" sz="3400" b="1" dirty="0" smtClean="0"/>
              <a:t> </a:t>
            </a:r>
            <a:r>
              <a:rPr lang="uk-UA" sz="3400" b="1" dirty="0"/>
              <a:t>шлюзування каналів</a:t>
            </a:r>
            <a:r>
              <a:rPr lang="uk-UA" sz="3400" b="1" dirty="0" smtClean="0"/>
              <a:t>,</a:t>
            </a:r>
          </a:p>
          <a:p>
            <a:r>
              <a:rPr lang="uk-UA" sz="3400" b="1" dirty="0" smtClean="0"/>
              <a:t> </a:t>
            </a:r>
            <a:r>
              <a:rPr lang="uk-UA" sz="3400" b="1" dirty="0"/>
              <a:t>заглиблення валових каналів для створення протипожежних запасів води, тощо. </a:t>
            </a:r>
            <a:endParaRPr lang="uk-UA" sz="3400" b="1" dirty="0" smtClean="0"/>
          </a:p>
          <a:p>
            <a:pPr marL="0" indent="0">
              <a:buNone/>
            </a:pPr>
            <a:r>
              <a:rPr lang="uk-UA" b="1" dirty="0"/>
              <a:t> </a:t>
            </a:r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348533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6120680"/>
          </a:xfrm>
        </p:spPr>
        <p:txBody>
          <a:bodyPr>
            <a:normAutofit fontScale="85000" lnSpcReduction="10000"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Болота</a:t>
            </a:r>
            <a:r>
              <a:rPr lang="uk-UA" b="1" dirty="0"/>
              <a:t> після добування торфу мають використовуватись як сільськогосподарські угіддя. З цією метою залишають торф близько 0,5 м, поверхню болота вирівнюють, проектують відповідно до сільськогосподарського освоєння осушувальну мережу з можливим використанням каналів, що залишилися після добування торфу. Проводять глибокий обробіток </a:t>
            </a:r>
            <a:r>
              <a:rPr lang="uk-UA" b="1" dirty="0" err="1"/>
              <a:t>грунту</a:t>
            </a:r>
            <a:r>
              <a:rPr lang="uk-UA" b="1" dirty="0"/>
              <a:t> з внесенням необхідних добрив. </a:t>
            </a:r>
          </a:p>
          <a:p>
            <a:r>
              <a:rPr lang="uk-UA" b="1" dirty="0"/>
              <a:t>У будь-яких  випадках </a:t>
            </a:r>
            <a:r>
              <a:rPr lang="uk-UA" b="1" dirty="0" err="1"/>
              <a:t>торфодобувальні</a:t>
            </a:r>
            <a:r>
              <a:rPr lang="uk-UA" b="1" dirty="0"/>
              <a:t> підприємства повинні зробити </a:t>
            </a:r>
            <a:r>
              <a:rPr lang="uk-UA" b="1" i="1" dirty="0">
                <a:solidFill>
                  <a:srgbClr val="FF0000"/>
                </a:solidFill>
              </a:rPr>
              <a:t>рекультивацію</a:t>
            </a:r>
            <a:r>
              <a:rPr lang="uk-UA" b="1" dirty="0"/>
              <a:t> вироблення торфовищ і передати цю територію </a:t>
            </a:r>
            <a:endParaRPr lang="uk-UA" b="1" dirty="0" smtClean="0"/>
          </a:p>
          <a:p>
            <a:r>
              <a:rPr lang="uk-UA" b="1" dirty="0"/>
              <a:t> </a:t>
            </a:r>
            <a:r>
              <a:rPr lang="uk-UA" b="1" dirty="0" smtClean="0"/>
              <a:t>             </a:t>
            </a:r>
            <a:r>
              <a:rPr lang="uk-UA" b="1" dirty="0" smtClean="0"/>
              <a:t>для </a:t>
            </a:r>
            <a:r>
              <a:rPr lang="uk-UA" b="1" dirty="0"/>
              <a:t>дальшого використання у сільському, </a:t>
            </a:r>
            <a:endParaRPr lang="uk-UA" b="1" dirty="0" smtClean="0"/>
          </a:p>
          <a:p>
            <a:r>
              <a:rPr lang="uk-UA" b="1" dirty="0"/>
              <a:t> </a:t>
            </a:r>
            <a:r>
              <a:rPr lang="uk-UA" b="1" dirty="0" smtClean="0"/>
              <a:t>                   </a:t>
            </a:r>
            <a:r>
              <a:rPr lang="uk-UA" b="1" dirty="0" smtClean="0"/>
              <a:t>лісовому </a:t>
            </a:r>
            <a:r>
              <a:rPr lang="uk-UA" b="1" dirty="0"/>
              <a:t>або рибному господарствах.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94154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552728"/>
          </a:xfrm>
        </p:spPr>
        <p:txBody>
          <a:bodyPr>
            <a:noAutofit/>
          </a:bodyPr>
          <a:lstStyle/>
          <a:p>
            <a:r>
              <a:rPr lang="uk-UA" b="1" dirty="0"/>
              <a:t>Тому </a:t>
            </a:r>
            <a:r>
              <a:rPr lang="uk-UA" b="1" i="1" dirty="0">
                <a:solidFill>
                  <a:srgbClr val="FF0000"/>
                </a:solidFill>
              </a:rPr>
              <a:t>головна задача </a:t>
            </a:r>
            <a:r>
              <a:rPr lang="uk-UA" b="1" dirty="0"/>
              <a:t>меліорації заплав </a:t>
            </a:r>
            <a:r>
              <a:rPr lang="uk-UA" b="1" dirty="0" smtClean="0"/>
              <a:t>-  </a:t>
            </a:r>
            <a:r>
              <a:rPr lang="uk-UA" b="1" i="1" dirty="0" smtClean="0">
                <a:solidFill>
                  <a:srgbClr val="FF0000"/>
                </a:solidFill>
              </a:rPr>
              <a:t>регулювання </a:t>
            </a:r>
            <a:r>
              <a:rPr lang="uk-UA" b="1" i="1" dirty="0">
                <a:solidFill>
                  <a:srgbClr val="FF0000"/>
                </a:solidFill>
              </a:rPr>
              <a:t>тривалості і висоти затоплення.</a:t>
            </a:r>
            <a:endParaRPr lang="ru-RU" b="1" i="1" dirty="0">
              <a:solidFill>
                <a:srgbClr val="FF0000"/>
              </a:solidFill>
            </a:endParaRPr>
          </a:p>
          <a:p>
            <a:r>
              <a:rPr lang="uk-UA" b="1" i="1" dirty="0">
                <a:solidFill>
                  <a:srgbClr val="FF0000"/>
                </a:solidFill>
              </a:rPr>
              <a:t>Другою задачею є створення умов</a:t>
            </a:r>
            <a:r>
              <a:rPr lang="uk-UA" b="1" dirty="0"/>
              <a:t> для швидкого, визначеного характером використання заплав, </a:t>
            </a:r>
            <a:r>
              <a:rPr lang="uk-UA" b="1" dirty="0" err="1"/>
              <a:t>збросу</a:t>
            </a:r>
            <a:r>
              <a:rPr lang="uk-UA" b="1" dirty="0"/>
              <a:t> паводка, після того, як річка повернеться в свої береги.</a:t>
            </a:r>
            <a:endParaRPr lang="ru-RU" b="1" dirty="0"/>
          </a:p>
          <a:p>
            <a:r>
              <a:rPr lang="uk-UA" b="1" i="1" dirty="0">
                <a:solidFill>
                  <a:srgbClr val="FF0000"/>
                </a:solidFill>
              </a:rPr>
              <a:t>Третя задача - своєчасне відведення </a:t>
            </a:r>
            <a:r>
              <a:rPr lang="uk-UA" b="1" i="1" dirty="0" err="1">
                <a:solidFill>
                  <a:srgbClr val="FF0000"/>
                </a:solidFill>
              </a:rPr>
              <a:t>грунтових</a:t>
            </a:r>
            <a:r>
              <a:rPr lang="uk-UA" b="1" i="1" dirty="0">
                <a:solidFill>
                  <a:srgbClr val="FF0000"/>
                </a:solidFill>
              </a:rPr>
              <a:t> вод</a:t>
            </a:r>
            <a:r>
              <a:rPr lang="uk-UA" b="1" dirty="0"/>
              <a:t>, </a:t>
            </a:r>
            <a:r>
              <a:rPr lang="uk-UA" b="1" dirty="0" err="1"/>
              <a:t>схилового</a:t>
            </a:r>
            <a:r>
              <a:rPr lang="uk-UA" b="1" dirty="0"/>
              <a:t> і дощових стоків, якщо вони приймають участь в перезволоженні </a:t>
            </a:r>
            <a:r>
              <a:rPr lang="uk-UA" b="1" dirty="0" err="1"/>
              <a:t>грунтів</a:t>
            </a:r>
            <a:r>
              <a:rPr lang="uk-UA" b="1" dirty="0"/>
              <a:t>.</a:t>
            </a:r>
            <a:endParaRPr lang="ru-RU" b="1" dirty="0"/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49550888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6048672"/>
          </a:xfrm>
        </p:spPr>
        <p:txBody>
          <a:bodyPr>
            <a:normAutofit fontScale="92500" lnSpcReduction="20000"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Осушення території тваринницьких комплексів та сільськогосподарських населених пунктів.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uk-UA" b="1" dirty="0" smtClean="0"/>
              <a:t>При </a:t>
            </a:r>
            <a:r>
              <a:rPr lang="uk-UA" b="1" dirty="0"/>
              <a:t>будівництві тваринницьких комплексів, населених пунктів, промислових підприємств на території з близьким заляганням </a:t>
            </a:r>
            <a:r>
              <a:rPr lang="uk-UA" b="1" dirty="0" err="1"/>
              <a:t>грунтових</a:t>
            </a:r>
            <a:r>
              <a:rPr lang="uk-UA" b="1" dirty="0"/>
              <a:t> вод або в зоні підтоплення при проектних розробках необхідно провадити ретельні дослідження природного гідрологічного режиму </a:t>
            </a:r>
            <a:r>
              <a:rPr lang="uk-UA" b="1" dirty="0" err="1"/>
              <a:t>грунтових</a:t>
            </a:r>
            <a:r>
              <a:rPr lang="uk-UA" b="1" dirty="0"/>
              <a:t> вод. За результатами досліджень передбачаються </a:t>
            </a:r>
            <a:endParaRPr lang="uk-UA" b="1" dirty="0" smtClean="0"/>
          </a:p>
          <a:p>
            <a:r>
              <a:rPr lang="uk-UA" b="1" dirty="0"/>
              <a:t> </a:t>
            </a:r>
            <a:r>
              <a:rPr lang="uk-UA" b="1" dirty="0" smtClean="0"/>
              <a:t>             </a:t>
            </a:r>
            <a:r>
              <a:rPr lang="uk-UA" b="1" dirty="0" smtClean="0"/>
              <a:t>спеціальні </a:t>
            </a:r>
            <a:r>
              <a:rPr lang="uk-UA" b="1" dirty="0"/>
              <a:t>заходи по боротьбі з </a:t>
            </a:r>
            <a:endParaRPr lang="uk-UA" b="1" dirty="0" smtClean="0"/>
          </a:p>
          <a:p>
            <a:r>
              <a:rPr lang="uk-UA" b="1" dirty="0"/>
              <a:t> </a:t>
            </a:r>
            <a:r>
              <a:rPr lang="uk-UA" b="1" dirty="0" smtClean="0"/>
              <a:t>               </a:t>
            </a:r>
            <a:r>
              <a:rPr lang="uk-UA" b="1" dirty="0" smtClean="0"/>
              <a:t>підтопленням</a:t>
            </a:r>
            <a:r>
              <a:rPr lang="uk-UA" b="1" dirty="0"/>
              <a:t>. Ці заходи поділяються </a:t>
            </a:r>
            <a:r>
              <a:rPr lang="uk-UA" b="1" dirty="0" smtClean="0"/>
              <a:t>на           </a:t>
            </a:r>
            <a:r>
              <a:rPr lang="uk-UA" b="1" i="1" dirty="0">
                <a:solidFill>
                  <a:srgbClr val="FF0000"/>
                </a:solidFill>
              </a:rPr>
              <a:t>попереджувальні і захисні.</a:t>
            </a:r>
            <a:endParaRPr lang="ru-RU" b="1" i="1" dirty="0">
              <a:solidFill>
                <a:srgbClr val="FF0000"/>
              </a:solidFill>
            </a:endParaRPr>
          </a:p>
          <a:p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09445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147248" cy="612068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 </a:t>
            </a:r>
            <a:r>
              <a:rPr lang="uk-UA" b="1" i="1" dirty="0">
                <a:solidFill>
                  <a:srgbClr val="FF0000"/>
                </a:solidFill>
              </a:rPr>
              <a:t>Попереджувальні заходи</a:t>
            </a:r>
            <a:r>
              <a:rPr lang="uk-UA" b="1" dirty="0"/>
              <a:t> передбачають зменшення живлення </a:t>
            </a:r>
            <a:r>
              <a:rPr lang="uk-UA" b="1" dirty="0" err="1"/>
              <a:t>грунтових</a:t>
            </a:r>
            <a:r>
              <a:rPr lang="uk-UA" b="1" dirty="0"/>
              <a:t> вод, попередження припливу поверхневих вод з боку</a:t>
            </a:r>
            <a:r>
              <a:rPr lang="uk-UA" b="1" dirty="0" smtClean="0"/>
              <a:t>,</a:t>
            </a:r>
          </a:p>
          <a:p>
            <a:r>
              <a:rPr lang="uk-UA" b="1" dirty="0" smtClean="0"/>
              <a:t> </a:t>
            </a:r>
            <a:r>
              <a:rPr lang="uk-UA" b="1" dirty="0"/>
              <a:t>влаштування споруд вздовж напрямку потоку поверхневих і </a:t>
            </a:r>
            <a:r>
              <a:rPr lang="uk-UA" b="1" dirty="0" err="1"/>
              <a:t>грунтових</a:t>
            </a:r>
            <a:r>
              <a:rPr lang="uk-UA" b="1" dirty="0"/>
              <a:t> вод. </a:t>
            </a:r>
            <a:endParaRPr lang="uk-UA" b="1" dirty="0" smtClean="0"/>
          </a:p>
          <a:p>
            <a:r>
              <a:rPr lang="uk-UA" b="1" dirty="0" smtClean="0"/>
              <a:t>Не </a:t>
            </a:r>
            <a:r>
              <a:rPr lang="uk-UA" b="1" dirty="0"/>
              <a:t>можна допускати втрат води з водопроводів, каналізації, водостоків з водоймищ, резервуарів, відстійників, гноєсховищ та ін. </a:t>
            </a:r>
            <a:endParaRPr lang="uk-UA" b="1" dirty="0" smtClean="0"/>
          </a:p>
          <a:p>
            <a:r>
              <a:rPr lang="uk-UA" b="1" i="1" dirty="0" smtClean="0">
                <a:solidFill>
                  <a:srgbClr val="FF0000"/>
                </a:solidFill>
              </a:rPr>
              <a:t>До </a:t>
            </a:r>
            <a:r>
              <a:rPr lang="uk-UA" b="1" i="1" dirty="0">
                <a:solidFill>
                  <a:srgbClr val="FF0000"/>
                </a:solidFill>
              </a:rPr>
              <a:t>попереджувальних </a:t>
            </a:r>
            <a:r>
              <a:rPr lang="uk-UA" b="1" dirty="0"/>
              <a:t>(профілактичних) </a:t>
            </a:r>
            <a:r>
              <a:rPr lang="uk-UA" b="1" dirty="0" smtClean="0"/>
              <a:t> </a:t>
            </a:r>
          </a:p>
          <a:p>
            <a:pPr marL="0" indent="0">
              <a:buNone/>
            </a:pPr>
            <a:r>
              <a:rPr lang="uk-UA" b="1" dirty="0"/>
              <a:t> </a:t>
            </a:r>
            <a:r>
              <a:rPr lang="uk-UA" b="1" dirty="0" smtClean="0"/>
              <a:t>                </a:t>
            </a:r>
            <a:r>
              <a:rPr lang="uk-UA" b="1" dirty="0" smtClean="0"/>
              <a:t>заходів </a:t>
            </a:r>
            <a:r>
              <a:rPr lang="uk-UA" b="1" dirty="0"/>
              <a:t>слід також віднести </a:t>
            </a:r>
            <a:r>
              <a:rPr lang="uk-UA" b="1" dirty="0" smtClean="0"/>
              <a:t> </a:t>
            </a:r>
          </a:p>
          <a:p>
            <a:pPr marL="0" indent="0">
              <a:buNone/>
            </a:pPr>
            <a:r>
              <a:rPr lang="uk-UA" b="1" dirty="0"/>
              <a:t> </a:t>
            </a:r>
            <a:r>
              <a:rPr lang="uk-UA" b="1" dirty="0" smtClean="0"/>
              <a:t>                     </a:t>
            </a:r>
            <a:r>
              <a:rPr lang="uk-UA" b="1" dirty="0" smtClean="0"/>
              <a:t>збереженість</a:t>
            </a:r>
            <a:r>
              <a:rPr lang="uk-UA" b="1" dirty="0"/>
              <a:t>, розчищення і </a:t>
            </a:r>
            <a:r>
              <a:rPr lang="uk-UA" b="1" dirty="0" smtClean="0"/>
              <a:t> </a:t>
            </a:r>
          </a:p>
          <a:p>
            <a:pPr marL="0" indent="0">
              <a:buNone/>
            </a:pPr>
            <a:r>
              <a:rPr lang="uk-UA" b="1" dirty="0"/>
              <a:t> </a:t>
            </a:r>
            <a:r>
              <a:rPr lang="uk-UA" b="1" dirty="0" smtClean="0"/>
              <a:t>                 </a:t>
            </a:r>
            <a:r>
              <a:rPr lang="uk-UA" b="1" dirty="0" smtClean="0"/>
              <a:t>заглиблення </a:t>
            </a:r>
            <a:r>
              <a:rPr lang="uk-UA" b="1" dirty="0"/>
              <a:t>балок, ручаїв, стариць. </a:t>
            </a:r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64927669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219256" cy="6336704"/>
          </a:xfrm>
        </p:spPr>
        <p:txBody>
          <a:bodyPr>
            <a:normAutofit/>
          </a:bodyPr>
          <a:lstStyle/>
          <a:p>
            <a:r>
              <a:rPr lang="uk-UA" b="1" dirty="0"/>
              <a:t>На пониження </a:t>
            </a:r>
            <a:r>
              <a:rPr lang="uk-UA" b="1" dirty="0" err="1"/>
              <a:t>грунтових</a:t>
            </a:r>
            <a:r>
              <a:rPr lang="uk-UA" b="1" dirty="0"/>
              <a:t> вод позитивно впливає посадка дерев і чагарників у вигляді смуг або зелених масивів</a:t>
            </a:r>
            <a:r>
              <a:rPr lang="uk-UA" b="1" dirty="0" smtClean="0"/>
              <a:t>.</a:t>
            </a:r>
          </a:p>
          <a:p>
            <a:r>
              <a:rPr lang="uk-UA" b="1" dirty="0" smtClean="0"/>
              <a:t>Для </a:t>
            </a:r>
            <a:r>
              <a:rPr lang="uk-UA" b="1" dirty="0"/>
              <a:t>перехоплювання води, що просочилася, під днищами басейнів, резервуарів, під трубопроводами, </a:t>
            </a:r>
            <a:r>
              <a:rPr lang="uk-UA" b="1" dirty="0" err="1"/>
              <a:t>галареями</a:t>
            </a:r>
            <a:r>
              <a:rPr lang="uk-UA" b="1" dirty="0"/>
              <a:t> і каналами влаштовують </a:t>
            </a:r>
            <a:r>
              <a:rPr lang="uk-UA" b="1" i="1" dirty="0">
                <a:solidFill>
                  <a:srgbClr val="FF0000"/>
                </a:solidFill>
              </a:rPr>
              <a:t>дренаж</a:t>
            </a:r>
            <a:r>
              <a:rPr lang="uk-UA" b="1" dirty="0"/>
              <a:t> з відведенням води за межі населеного пункту або тваринницького </a:t>
            </a:r>
            <a:r>
              <a:rPr lang="uk-UA" b="1" dirty="0" smtClean="0"/>
              <a:t> </a:t>
            </a:r>
          </a:p>
          <a:p>
            <a:pPr marL="0" indent="0">
              <a:buNone/>
            </a:pPr>
            <a:r>
              <a:rPr lang="uk-UA" b="1" dirty="0" smtClean="0"/>
              <a:t>                   комплексу</a:t>
            </a:r>
            <a:r>
              <a:rPr lang="uk-UA" b="1" dirty="0" smtClean="0"/>
              <a:t>.</a:t>
            </a:r>
          </a:p>
          <a:p>
            <a:r>
              <a:rPr lang="uk-UA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25597402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5865515"/>
          </a:xfrm>
        </p:spPr>
        <p:txBody>
          <a:bodyPr>
            <a:normAutofit fontScale="92500"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До захисних заходів належать:</a:t>
            </a:r>
            <a:endParaRPr lang="ru-RU" b="1" i="1" dirty="0">
              <a:solidFill>
                <a:srgbClr val="FF0000"/>
              </a:solidFill>
            </a:endParaRPr>
          </a:p>
          <a:p>
            <a:pPr lvl="0"/>
            <a:r>
              <a:rPr lang="uk-UA" b="1" dirty="0"/>
              <a:t>штучне підвищення поверхні </a:t>
            </a:r>
            <a:r>
              <a:rPr lang="uk-UA" b="1" dirty="0" err="1"/>
              <a:t>забудівельної</a:t>
            </a:r>
            <a:r>
              <a:rPr lang="uk-UA" b="1" dirty="0"/>
              <a:t> території;</a:t>
            </a:r>
            <a:endParaRPr lang="ru-RU" b="1" dirty="0"/>
          </a:p>
          <a:p>
            <a:pPr lvl="0"/>
            <a:r>
              <a:rPr lang="uk-UA" b="1" dirty="0"/>
              <a:t>локальний захист окремих споруд і будівель ( гідроізоляція, контурний дренаж);</a:t>
            </a:r>
            <a:endParaRPr lang="ru-RU" b="1" dirty="0"/>
          </a:p>
          <a:p>
            <a:pPr lvl="0"/>
            <a:r>
              <a:rPr lang="uk-UA" b="1" dirty="0"/>
              <a:t>зменшення припливу </a:t>
            </a:r>
            <a:r>
              <a:rPr lang="uk-UA" b="1" dirty="0" err="1"/>
              <a:t>грунтових</a:t>
            </a:r>
            <a:r>
              <a:rPr lang="uk-UA" b="1" dirty="0"/>
              <a:t> вод збоку шляхом будівництва головних, берегових, </a:t>
            </a:r>
            <a:r>
              <a:rPr lang="uk-UA" b="1" dirty="0" err="1"/>
              <a:t>перехоплювальних</a:t>
            </a:r>
            <a:r>
              <a:rPr lang="uk-UA" b="1" dirty="0"/>
              <a:t> каналів і дрен;</a:t>
            </a:r>
            <a:endParaRPr lang="ru-RU" b="1" dirty="0"/>
          </a:p>
          <a:p>
            <a:pPr marL="0" indent="0">
              <a:buNone/>
            </a:pPr>
            <a:r>
              <a:rPr lang="uk-UA" b="1" dirty="0" smtClean="0"/>
              <a:t>                  систематичний </a:t>
            </a:r>
            <a:r>
              <a:rPr lang="uk-UA" b="1" dirty="0"/>
              <a:t>дренаж на всій </a:t>
            </a:r>
            <a:r>
              <a:rPr lang="uk-UA" b="1" dirty="0" smtClean="0"/>
              <a:t>   </a:t>
            </a:r>
          </a:p>
          <a:p>
            <a:r>
              <a:rPr lang="uk-UA" b="1" dirty="0"/>
              <a:t> </a:t>
            </a:r>
            <a:r>
              <a:rPr lang="uk-UA" b="1" dirty="0" smtClean="0"/>
              <a:t>                  </a:t>
            </a:r>
            <a:r>
              <a:rPr lang="uk-UA" b="1" dirty="0" err="1" smtClean="0"/>
              <a:t>забудівельній</a:t>
            </a:r>
            <a:r>
              <a:rPr lang="uk-UA" b="1" dirty="0" smtClean="0"/>
              <a:t> </a:t>
            </a:r>
            <a:r>
              <a:rPr lang="uk-UA" b="1" dirty="0"/>
              <a:t>території або на </a:t>
            </a:r>
            <a:r>
              <a:rPr lang="uk-UA" b="1" dirty="0" smtClean="0"/>
              <a:t>         </a:t>
            </a:r>
          </a:p>
          <a:p>
            <a:pPr marL="0" indent="0">
              <a:buNone/>
            </a:pPr>
            <a:r>
              <a:rPr lang="uk-UA" b="1" dirty="0"/>
              <a:t> </a:t>
            </a:r>
            <a:r>
              <a:rPr lang="uk-UA" b="1" dirty="0" smtClean="0"/>
              <a:t>                         </a:t>
            </a:r>
            <a:r>
              <a:rPr lang="uk-UA" b="1" dirty="0" smtClean="0"/>
              <a:t>частині її.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562349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5865515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/>
              <a:t>На період будівництва великих тваринницьких комплексів, сховищ, жилих будівель і споруд, з метою </a:t>
            </a:r>
            <a:r>
              <a:rPr lang="uk-UA" b="1" dirty="0" err="1"/>
              <a:t>водопониження</a:t>
            </a:r>
            <a:r>
              <a:rPr lang="uk-UA" b="1" dirty="0"/>
              <a:t>, застосовують </a:t>
            </a:r>
            <a:r>
              <a:rPr lang="uk-UA" b="1" i="1" dirty="0">
                <a:solidFill>
                  <a:srgbClr val="FF0000"/>
                </a:solidFill>
              </a:rPr>
              <a:t>тимчасові дренажі</a:t>
            </a:r>
            <a:r>
              <a:rPr lang="uk-UA" b="1" dirty="0"/>
              <a:t>. </a:t>
            </a:r>
            <a:endParaRPr lang="uk-UA" b="1" dirty="0" smtClean="0"/>
          </a:p>
          <a:p>
            <a:r>
              <a:rPr lang="uk-UA" b="1" dirty="0" smtClean="0"/>
              <a:t>Для </a:t>
            </a:r>
            <a:r>
              <a:rPr lang="uk-UA" b="1" dirty="0"/>
              <a:t>тривалого осушення з метою створення нормальних умов експлуатації підземних комунікацій, заглиблення інженерних споруд, підвальних приміщень виробничих і жилих будівель застосовують </a:t>
            </a:r>
            <a:r>
              <a:rPr lang="uk-UA" b="1" i="1" dirty="0"/>
              <a:t>постійний дренаж</a:t>
            </a:r>
            <a:r>
              <a:rPr lang="uk-UA" b="1" dirty="0"/>
              <a:t>.</a:t>
            </a:r>
            <a:endParaRPr lang="ru-RU" b="1" dirty="0"/>
          </a:p>
          <a:p>
            <a:r>
              <a:rPr lang="uk-UA" b="1" dirty="0"/>
              <a:t>Будівельне (тимчасове) водозниження </a:t>
            </a:r>
            <a:r>
              <a:rPr lang="uk-UA" b="1" dirty="0" smtClean="0"/>
              <a:t> </a:t>
            </a:r>
          </a:p>
          <a:p>
            <a:pPr marL="0" indent="0">
              <a:buNone/>
            </a:pPr>
            <a:r>
              <a:rPr lang="uk-UA" b="1" dirty="0"/>
              <a:t> </a:t>
            </a:r>
            <a:r>
              <a:rPr lang="uk-UA" b="1" dirty="0" smtClean="0"/>
              <a:t>                   </a:t>
            </a:r>
            <a:r>
              <a:rPr lang="uk-UA" b="1" dirty="0" smtClean="0"/>
              <a:t>здійснюють </a:t>
            </a:r>
            <a:r>
              <a:rPr lang="uk-UA" b="1" dirty="0"/>
              <a:t>за допомогою </a:t>
            </a:r>
            <a:r>
              <a:rPr lang="uk-UA" b="1" dirty="0" smtClean="0"/>
              <a:t>  </a:t>
            </a:r>
          </a:p>
          <a:p>
            <a:pPr marL="0" indent="0">
              <a:buNone/>
            </a:pPr>
            <a:r>
              <a:rPr lang="uk-UA" b="1" i="1" dirty="0">
                <a:solidFill>
                  <a:srgbClr val="FF0000"/>
                </a:solidFill>
              </a:rPr>
              <a:t> </a:t>
            </a:r>
            <a:r>
              <a:rPr lang="uk-UA" b="1" i="1" dirty="0" smtClean="0">
                <a:solidFill>
                  <a:srgbClr val="FF0000"/>
                </a:solidFill>
              </a:rPr>
              <a:t>                    </a:t>
            </a:r>
            <a:r>
              <a:rPr lang="uk-UA" b="1" i="1" dirty="0" err="1" smtClean="0">
                <a:solidFill>
                  <a:srgbClr val="FF0000"/>
                </a:solidFill>
              </a:rPr>
              <a:t>голкофільтрових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  <a:r>
              <a:rPr lang="uk-UA" b="1" i="1" dirty="0">
                <a:solidFill>
                  <a:srgbClr val="FF0000"/>
                </a:solidFill>
              </a:rPr>
              <a:t>установок і 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uk-UA" b="1" i="1" dirty="0" smtClean="0">
                <a:solidFill>
                  <a:srgbClr val="FF0000"/>
                </a:solidFill>
              </a:rPr>
              <a:t>                     </a:t>
            </a:r>
            <a:r>
              <a:rPr lang="uk-UA" b="1" i="1" dirty="0" smtClean="0">
                <a:solidFill>
                  <a:srgbClr val="FF0000"/>
                </a:solidFill>
              </a:rPr>
              <a:t>вертикального </a:t>
            </a:r>
            <a:r>
              <a:rPr lang="uk-UA" b="1" i="1" dirty="0">
                <a:solidFill>
                  <a:srgbClr val="FF0000"/>
                </a:solidFill>
              </a:rPr>
              <a:t>дренажу.</a:t>
            </a:r>
            <a:endParaRPr lang="ru-RU" b="1" i="1" dirty="0">
              <a:solidFill>
                <a:srgbClr val="FF0000"/>
              </a:solidFill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27586744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6264696"/>
          </a:xfrm>
        </p:spPr>
        <p:txBody>
          <a:bodyPr>
            <a:normAutofit fontScale="70000" lnSpcReduction="20000"/>
          </a:bodyPr>
          <a:lstStyle/>
          <a:p>
            <a:r>
              <a:rPr lang="uk-UA" sz="3400" b="1" i="1" dirty="0" err="1">
                <a:solidFill>
                  <a:srgbClr val="FF0000"/>
                </a:solidFill>
              </a:rPr>
              <a:t>Голкофільтрова</a:t>
            </a:r>
            <a:r>
              <a:rPr lang="uk-UA" sz="3400" b="1" i="1" dirty="0">
                <a:solidFill>
                  <a:srgbClr val="FF0000"/>
                </a:solidFill>
              </a:rPr>
              <a:t> установка </a:t>
            </a:r>
            <a:r>
              <a:rPr lang="uk-UA" sz="3400" b="1" dirty="0"/>
              <a:t>складається із всмоктувальної системи, яка має заглиблені у </a:t>
            </a:r>
            <a:r>
              <a:rPr lang="uk-UA" sz="3400" b="1" dirty="0" err="1"/>
              <a:t>грунт</a:t>
            </a:r>
            <a:r>
              <a:rPr lang="uk-UA" sz="3400" b="1" dirty="0"/>
              <a:t> голкофільтри і з"</a:t>
            </a:r>
            <a:r>
              <a:rPr lang="uk-UA" sz="3400" b="1" dirty="0" err="1"/>
              <a:t>єднані</a:t>
            </a:r>
            <a:r>
              <a:rPr lang="uk-UA" sz="3400" b="1" dirty="0"/>
              <a:t> з ними складений колектор, а також насосний агрегат, що підключається за допомогою з"</a:t>
            </a:r>
            <a:r>
              <a:rPr lang="uk-UA" sz="3400" b="1" dirty="0" err="1"/>
              <a:t>єднувального</a:t>
            </a:r>
            <a:r>
              <a:rPr lang="uk-UA" sz="3400" b="1" dirty="0"/>
              <a:t> трубопроводу до колектора</a:t>
            </a:r>
            <a:r>
              <a:rPr lang="uk-UA" sz="3400" b="1" dirty="0" smtClean="0"/>
              <a:t>.</a:t>
            </a:r>
          </a:p>
          <a:p>
            <a:r>
              <a:rPr lang="uk-UA" sz="3400" b="1" dirty="0" smtClean="0"/>
              <a:t> </a:t>
            </a:r>
            <a:r>
              <a:rPr lang="uk-UA" sz="3400" b="1" dirty="0"/>
              <a:t>При роботі </a:t>
            </a:r>
            <a:r>
              <a:rPr lang="uk-UA" sz="3400" b="1" i="1" dirty="0" err="1">
                <a:solidFill>
                  <a:srgbClr val="FF0000"/>
                </a:solidFill>
              </a:rPr>
              <a:t>голкофільтрової</a:t>
            </a:r>
            <a:r>
              <a:rPr lang="uk-UA" sz="3400" b="1" i="1" dirty="0">
                <a:solidFill>
                  <a:srgbClr val="FF0000"/>
                </a:solidFill>
              </a:rPr>
              <a:t> установки</a:t>
            </a:r>
            <a:r>
              <a:rPr lang="uk-UA" sz="3400" b="1" dirty="0"/>
              <a:t> за допомогою насоса у колекторі створюють вакуум. За рахунок якого повітря і вода з </a:t>
            </a:r>
            <a:r>
              <a:rPr lang="uk-UA" sz="3400" b="1" dirty="0" err="1"/>
              <a:t>грунту</a:t>
            </a:r>
            <a:r>
              <a:rPr lang="uk-UA" sz="3400" b="1" dirty="0"/>
              <a:t> надходять до насосного агрегату і відводяться за межі осушуваного котловану. </a:t>
            </a:r>
            <a:endParaRPr lang="uk-UA" sz="3400" b="1" dirty="0" smtClean="0"/>
          </a:p>
          <a:p>
            <a:r>
              <a:rPr lang="uk-UA" sz="3400" b="1" dirty="0" smtClean="0"/>
              <a:t>На </a:t>
            </a:r>
            <a:r>
              <a:rPr lang="uk-UA" sz="3400" b="1" dirty="0"/>
              <a:t>будівельних площадках як тимчасовий спосіб осушення застосовують </a:t>
            </a:r>
            <a:r>
              <a:rPr lang="uk-UA" sz="3400" b="1" i="1" dirty="0">
                <a:solidFill>
                  <a:srgbClr val="FF0000"/>
                </a:solidFill>
              </a:rPr>
              <a:t>шпунтове огородження і вертикальний дренаж</a:t>
            </a:r>
            <a:r>
              <a:rPr lang="uk-UA" sz="3400" b="1" i="1" dirty="0" smtClean="0">
                <a:solidFill>
                  <a:srgbClr val="FF0000"/>
                </a:solidFill>
              </a:rPr>
              <a:t>.</a:t>
            </a:r>
            <a:r>
              <a:rPr lang="uk-UA" sz="3400" b="1" i="1" dirty="0">
                <a:solidFill>
                  <a:srgbClr val="FF0000"/>
                </a:solidFill>
              </a:rPr>
              <a:t> </a:t>
            </a:r>
            <a:r>
              <a:rPr lang="uk-UA" sz="3400" b="1" dirty="0"/>
              <a:t>Залежно від виду пристроїв, що застосовуються як захисні постійні заходи, на промислових майданчиках розрізняють такі </a:t>
            </a:r>
            <a:r>
              <a:rPr lang="uk-UA" sz="3400" b="1" i="1" dirty="0">
                <a:solidFill>
                  <a:srgbClr val="FF0000"/>
                </a:solidFill>
              </a:rPr>
              <a:t>види дренажу</a:t>
            </a:r>
            <a:r>
              <a:rPr lang="uk-UA" sz="3400" b="1" dirty="0" smtClean="0"/>
              <a:t>:</a:t>
            </a:r>
          </a:p>
          <a:p>
            <a:r>
              <a:rPr lang="uk-UA" sz="3400" b="1" dirty="0" smtClean="0"/>
              <a:t> </a:t>
            </a:r>
            <a:r>
              <a:rPr lang="uk-UA" sz="3400" b="1" dirty="0" smtClean="0"/>
              <a:t>                                    горизонтальний</a:t>
            </a:r>
            <a:r>
              <a:rPr lang="uk-UA" sz="3400" b="1" dirty="0"/>
              <a:t>, </a:t>
            </a:r>
            <a:endParaRPr lang="uk-UA" sz="3400" b="1" dirty="0" smtClean="0"/>
          </a:p>
          <a:p>
            <a:r>
              <a:rPr lang="uk-UA" sz="3400" b="1" dirty="0" smtClean="0"/>
              <a:t> </a:t>
            </a:r>
            <a:r>
              <a:rPr lang="uk-UA" sz="3400" b="1" dirty="0" smtClean="0"/>
              <a:t>                                    вертикальний</a:t>
            </a:r>
            <a:r>
              <a:rPr lang="uk-UA" sz="3400" b="1" dirty="0" smtClean="0"/>
              <a:t>,</a:t>
            </a:r>
          </a:p>
          <a:p>
            <a:r>
              <a:rPr lang="uk-UA" sz="3400" b="1" dirty="0" smtClean="0"/>
              <a:t>                                     </a:t>
            </a:r>
            <a:r>
              <a:rPr lang="uk-UA" sz="3400" b="1" dirty="0"/>
              <a:t>комбінований</a:t>
            </a:r>
            <a:r>
              <a:rPr lang="uk-UA" sz="3400" b="1" dirty="0" smtClean="0"/>
              <a:t>,</a:t>
            </a:r>
          </a:p>
          <a:p>
            <a:r>
              <a:rPr lang="uk-UA" sz="3400" b="1" dirty="0" smtClean="0"/>
              <a:t>                                     </a:t>
            </a:r>
            <a:r>
              <a:rPr lang="uk-UA" sz="3400" b="1" dirty="0"/>
              <a:t>пластовий </a:t>
            </a:r>
            <a:r>
              <a:rPr lang="uk-UA" sz="3400" b="1" dirty="0" smtClean="0"/>
              <a:t>і</a:t>
            </a:r>
          </a:p>
          <a:p>
            <a:r>
              <a:rPr lang="uk-UA" sz="3400" b="1" dirty="0" smtClean="0"/>
              <a:t>                                      </a:t>
            </a:r>
            <a:r>
              <a:rPr lang="uk-UA" sz="3400" b="1" dirty="0"/>
              <a:t>вакуумний.</a:t>
            </a:r>
            <a:endParaRPr lang="ru-RU" sz="3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489418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6264696"/>
          </a:xfrm>
        </p:spPr>
        <p:txBody>
          <a:bodyPr>
            <a:normAutofit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Горизонтальний дренаж </a:t>
            </a:r>
            <a:r>
              <a:rPr lang="uk-UA" b="1" dirty="0"/>
              <a:t>роблять лише закритим і глибоким. Глибина дрен іноді досягає 8…12 м, діаметри дрен - 20…60 см і більше, труби відрізняються підвищеною міцністю, для дренажних фільтрів застосовують крупнозернистий </a:t>
            </a:r>
            <a:r>
              <a:rPr lang="uk-UA" b="1" dirty="0" smtClean="0"/>
              <a:t>пісо</a:t>
            </a:r>
            <a:r>
              <a:rPr lang="uk-UA" b="1" dirty="0"/>
              <a:t>к</a:t>
            </a:r>
            <a:r>
              <a:rPr lang="uk-UA" b="1" dirty="0" smtClean="0"/>
              <a:t>. </a:t>
            </a:r>
            <a:r>
              <a:rPr lang="uk-UA" b="1" dirty="0"/>
              <a:t>щебінь і гравій</a:t>
            </a:r>
            <a:r>
              <a:rPr lang="uk-UA" b="1" dirty="0" smtClean="0"/>
              <a:t>.</a:t>
            </a:r>
          </a:p>
          <a:p>
            <a:r>
              <a:rPr lang="uk-UA" b="1" dirty="0" smtClean="0"/>
              <a:t> </a:t>
            </a:r>
            <a:r>
              <a:rPr lang="uk-UA" b="1" dirty="0"/>
              <a:t>Горизонтальний дренаж у плані розміщують за такими </a:t>
            </a:r>
            <a:r>
              <a:rPr lang="uk-UA" b="1" i="1" dirty="0">
                <a:solidFill>
                  <a:srgbClr val="FF0000"/>
                </a:solidFill>
              </a:rPr>
              <a:t>схемами: 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uk-UA" b="1" i="1" dirty="0">
                <a:solidFill>
                  <a:srgbClr val="FF0000"/>
                </a:solidFill>
              </a:rPr>
              <a:t> </a:t>
            </a:r>
            <a:r>
              <a:rPr lang="uk-UA" b="1" i="1" dirty="0" smtClean="0">
                <a:solidFill>
                  <a:srgbClr val="FF0000"/>
                </a:solidFill>
              </a:rPr>
              <a:t>                  </a:t>
            </a:r>
            <a:r>
              <a:rPr lang="uk-UA" b="1" dirty="0" smtClean="0"/>
              <a:t>однолінійною</a:t>
            </a:r>
            <a:r>
              <a:rPr lang="uk-UA" b="1" dirty="0"/>
              <a:t>, дволінійною, </a:t>
            </a:r>
            <a:r>
              <a:rPr lang="uk-UA" b="1" dirty="0" smtClean="0"/>
              <a:t> </a:t>
            </a:r>
          </a:p>
          <a:p>
            <a:r>
              <a:rPr lang="uk-UA" b="1" dirty="0"/>
              <a:t> </a:t>
            </a:r>
            <a:r>
              <a:rPr lang="uk-UA" b="1" dirty="0" smtClean="0"/>
              <a:t>                  </a:t>
            </a:r>
            <a:r>
              <a:rPr lang="uk-UA" b="1" dirty="0" smtClean="0"/>
              <a:t>кільцевою </a:t>
            </a:r>
            <a:r>
              <a:rPr lang="uk-UA" b="1" dirty="0"/>
              <a:t>і площадковою.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659265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6048672"/>
          </a:xfrm>
        </p:spPr>
        <p:txBody>
          <a:bodyPr/>
          <a:lstStyle/>
          <a:p>
            <a:r>
              <a:rPr lang="uk-UA" sz="4000" b="1" i="1" dirty="0">
                <a:solidFill>
                  <a:srgbClr val="FF0000"/>
                </a:solidFill>
              </a:rPr>
              <a:t>Однолінійні дренажні системи </a:t>
            </a:r>
            <a:r>
              <a:rPr lang="uk-UA" sz="4000" b="1" dirty="0"/>
              <a:t>застосовують для перехоплення потоків </a:t>
            </a:r>
            <a:r>
              <a:rPr lang="uk-UA" sz="4000" b="1" dirty="0" err="1"/>
              <a:t>грунтових</a:t>
            </a:r>
            <a:r>
              <a:rPr lang="uk-UA" sz="4000" b="1" dirty="0"/>
              <a:t> вод, що надходять з боку річки або водойм на майданчик. Вони складаються з однієї дрени прямолінійної або криволінійної у плані, що охоплює </a:t>
            </a:r>
            <a:r>
              <a:rPr lang="uk-UA" sz="4000" b="1" dirty="0" smtClean="0"/>
              <a:t>  </a:t>
            </a:r>
          </a:p>
          <a:p>
            <a:pPr marL="0" indent="0">
              <a:buNone/>
            </a:pPr>
            <a:r>
              <a:rPr lang="uk-UA" sz="4000" b="1" dirty="0"/>
              <a:t> </a:t>
            </a:r>
            <a:r>
              <a:rPr lang="uk-UA" sz="4000" b="1" dirty="0" smtClean="0"/>
              <a:t>              </a:t>
            </a:r>
            <a:r>
              <a:rPr lang="uk-UA" sz="4000" b="1" dirty="0" smtClean="0"/>
              <a:t>промисловий </a:t>
            </a:r>
            <a:r>
              <a:rPr lang="uk-UA" sz="4000" b="1" dirty="0"/>
              <a:t>майданчик з </a:t>
            </a:r>
            <a:endParaRPr lang="uk-UA" sz="4000" b="1" dirty="0" smtClean="0"/>
          </a:p>
          <a:p>
            <a:pPr marL="0" indent="0">
              <a:buNone/>
            </a:pPr>
            <a:r>
              <a:rPr lang="uk-UA" sz="4000" b="1" dirty="0"/>
              <a:t> </a:t>
            </a:r>
            <a:r>
              <a:rPr lang="uk-UA" sz="4000" b="1" dirty="0" smtClean="0"/>
              <a:t>               </a:t>
            </a:r>
            <a:r>
              <a:rPr lang="uk-UA" sz="4000" b="1" dirty="0" smtClean="0"/>
              <a:t>однієї-трьох </a:t>
            </a:r>
            <a:r>
              <a:rPr lang="uk-UA" sz="4000" b="1" dirty="0"/>
              <a:t>сторін.</a:t>
            </a:r>
            <a:endParaRPr lang="ru-RU" sz="4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380469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147248" cy="6192688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Дволінійні дренажні системи </a:t>
            </a:r>
            <a:r>
              <a:rPr lang="uk-UA" b="1" dirty="0"/>
              <a:t>складаються з двох приблизно паралельних дрен, що проходять з двох сторін осушуваного майданчика. Їх прокладають по можливості по межі осушуваного майданчика або за його межами.</a:t>
            </a:r>
            <a:endParaRPr lang="ru-RU" b="1" dirty="0"/>
          </a:p>
          <a:p>
            <a:r>
              <a:rPr lang="uk-UA" b="1" dirty="0">
                <a:solidFill>
                  <a:srgbClr val="FF0000"/>
                </a:solidFill>
              </a:rPr>
              <a:t>Кільцевий дренаж </a:t>
            </a:r>
            <a:r>
              <a:rPr lang="uk-UA" b="1" dirty="0"/>
              <a:t>окільцьовує майданчик з усіх боків. Його часто застосовують для осушення основних будівель і споруд, а також для осушення стадіонів і спортивних </a:t>
            </a:r>
            <a:r>
              <a:rPr lang="uk-UA" b="1" dirty="0" smtClean="0"/>
              <a:t> </a:t>
            </a:r>
          </a:p>
          <a:p>
            <a:pPr marL="0" indent="0">
              <a:buNone/>
            </a:pPr>
            <a:r>
              <a:rPr lang="uk-UA" b="1" dirty="0"/>
              <a:t> </a:t>
            </a:r>
            <a:r>
              <a:rPr lang="uk-UA" b="1" dirty="0" smtClean="0"/>
              <a:t>   </a:t>
            </a:r>
            <a:r>
              <a:rPr lang="uk-UA" b="1" dirty="0" smtClean="0"/>
              <a:t>майданчиків</a:t>
            </a:r>
            <a:r>
              <a:rPr lang="uk-UA" b="1" dirty="0"/>
              <a:t>. Кільцеві дрени влаштовують </a:t>
            </a:r>
            <a:r>
              <a:rPr lang="uk-UA" b="1" dirty="0" smtClean="0"/>
              <a:t>   </a:t>
            </a:r>
          </a:p>
          <a:p>
            <a:pPr marL="0" indent="0">
              <a:buNone/>
            </a:pPr>
            <a:r>
              <a:rPr lang="uk-UA" b="1" dirty="0"/>
              <a:t> </a:t>
            </a:r>
            <a:r>
              <a:rPr lang="uk-UA" b="1" dirty="0" smtClean="0"/>
              <a:t>               </a:t>
            </a:r>
            <a:r>
              <a:rPr lang="uk-UA" b="1" dirty="0" smtClean="0"/>
              <a:t>при </a:t>
            </a:r>
            <a:r>
              <a:rPr lang="uk-UA" b="1" dirty="0"/>
              <a:t>зниженні рівня </a:t>
            </a:r>
            <a:r>
              <a:rPr lang="uk-UA" b="1" dirty="0" err="1"/>
              <a:t>грунтових</a:t>
            </a:r>
            <a:r>
              <a:rPr lang="uk-UA" b="1" dirty="0"/>
              <a:t> вод, </a:t>
            </a:r>
            <a:r>
              <a:rPr lang="uk-UA" b="1" dirty="0" smtClean="0"/>
              <a:t> </a:t>
            </a:r>
          </a:p>
          <a:p>
            <a:pPr marL="0" indent="0">
              <a:buNone/>
            </a:pPr>
            <a:r>
              <a:rPr lang="uk-UA" b="1" dirty="0"/>
              <a:t> </a:t>
            </a:r>
            <a:r>
              <a:rPr lang="uk-UA" b="1" dirty="0" smtClean="0"/>
              <a:t>                  </a:t>
            </a:r>
            <a:r>
              <a:rPr lang="uk-UA" b="1" dirty="0" smtClean="0"/>
              <a:t>коли </a:t>
            </a:r>
            <a:r>
              <a:rPr lang="uk-UA" b="1" dirty="0"/>
              <a:t>немає виражених протоків</a:t>
            </a:r>
            <a:r>
              <a:rPr lang="uk-UA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26728025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Площадковий дренаж </a:t>
            </a:r>
            <a:r>
              <a:rPr lang="uk-UA" b="1" dirty="0"/>
              <a:t>складається з систематичної мережі паралельно розміщених дрен, що відводять воду у закриті колектори.</a:t>
            </a:r>
            <a:endParaRPr lang="ru-RU" b="1" dirty="0"/>
          </a:p>
          <a:p>
            <a:r>
              <a:rPr lang="uk-UA" b="1" dirty="0"/>
              <a:t> На промислових майданчиках і </a:t>
            </a:r>
            <a:r>
              <a:rPr lang="uk-UA" b="1" dirty="0" err="1"/>
              <a:t>забудівельних</a:t>
            </a:r>
            <a:r>
              <a:rPr lang="uk-UA" b="1" dirty="0"/>
              <a:t> територіях дрени розміщують вздовж вулиць і проїздів, по незабудованих ділянках з </a:t>
            </a:r>
            <a:r>
              <a:rPr lang="uk-UA" b="1" dirty="0" err="1"/>
              <a:t>пов</a:t>
            </a:r>
            <a:r>
              <a:rPr lang="uk-UA" b="1" dirty="0"/>
              <a:t>"</a:t>
            </a:r>
            <a:r>
              <a:rPr lang="uk-UA" b="1" dirty="0" err="1"/>
              <a:t>язуванням</a:t>
            </a:r>
            <a:r>
              <a:rPr lang="uk-UA" b="1" dirty="0"/>
              <a:t> існуючими або запроектованими комунікаціями тваринницького комплексу або населеного пункту.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36378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r>
              <a:rPr lang="uk-UA" b="1" dirty="0"/>
              <a:t>У загальному виді </a:t>
            </a:r>
            <a:r>
              <a:rPr lang="uk-UA" b="1" i="1" dirty="0">
                <a:solidFill>
                  <a:srgbClr val="FF0000"/>
                </a:solidFill>
              </a:rPr>
              <a:t>до комплексу меліоративних заходів</a:t>
            </a:r>
            <a:r>
              <a:rPr lang="uk-UA" b="1" dirty="0"/>
              <a:t> при освоєнні заплавних земель входять:</a:t>
            </a:r>
          </a:p>
          <a:p>
            <a:r>
              <a:rPr lang="uk-UA" b="1" dirty="0"/>
              <a:t> </a:t>
            </a:r>
            <a:r>
              <a:rPr lang="uk-UA" b="1" dirty="0" err="1"/>
              <a:t>аккумуляція</a:t>
            </a:r>
            <a:r>
              <a:rPr lang="uk-UA" b="1" dirty="0"/>
              <a:t> стоку на водозборі,</a:t>
            </a:r>
          </a:p>
          <a:p>
            <a:r>
              <a:rPr lang="uk-UA" b="1" dirty="0"/>
              <a:t>регулювання річок-водоприймачів, </a:t>
            </a:r>
          </a:p>
          <a:p>
            <a:r>
              <a:rPr lang="uk-UA" b="1" dirty="0"/>
              <a:t>осушення і зволоження заплавних земель</a:t>
            </a:r>
          </a:p>
          <a:p>
            <a:r>
              <a:rPr lang="uk-UA" b="1" dirty="0"/>
              <a:t>обвалування заплав та механічне </a:t>
            </a:r>
          </a:p>
          <a:p>
            <a:r>
              <a:rPr lang="uk-UA" b="1" dirty="0"/>
              <a:t>відкачування води з обвалованих територій, </a:t>
            </a:r>
          </a:p>
          <a:p>
            <a:r>
              <a:rPr lang="uk-UA" b="1" dirty="0"/>
              <a:t>підвищення поверхні низини.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666424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147248" cy="6264696"/>
          </a:xfrm>
        </p:spPr>
        <p:txBody>
          <a:bodyPr>
            <a:normAutofit fontScale="92500" lnSpcReduction="20000"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Вертикальний дренаж </a:t>
            </a:r>
            <a:r>
              <a:rPr lang="uk-UA" b="1" dirty="0"/>
              <a:t>являє собою систему свердловин, з яких підземну воду відкачують </a:t>
            </a:r>
            <a:r>
              <a:rPr lang="uk-UA" b="1" dirty="0" smtClean="0"/>
              <a:t>глибинними </a:t>
            </a:r>
            <a:r>
              <a:rPr lang="uk-UA" b="1" dirty="0"/>
              <a:t>насосами і відводять по </a:t>
            </a:r>
            <a:r>
              <a:rPr lang="uk-UA" b="1" dirty="0" smtClean="0"/>
              <a:t>водовідвідних пристроях </a:t>
            </a:r>
            <a:r>
              <a:rPr lang="uk-UA" b="1" dirty="0"/>
              <a:t>(колектори, галереї, трубопроводи, сифони) за межі осушуваної ділянки</a:t>
            </a:r>
            <a:r>
              <a:rPr lang="uk-UA" b="1" dirty="0" smtClean="0"/>
              <a:t>.</a:t>
            </a:r>
          </a:p>
          <a:p>
            <a:r>
              <a:rPr lang="uk-UA" b="1" dirty="0" smtClean="0"/>
              <a:t> </a:t>
            </a:r>
            <a:r>
              <a:rPr lang="uk-UA" b="1" dirty="0"/>
              <a:t>Свердловини </a:t>
            </a:r>
            <a:r>
              <a:rPr lang="uk-UA" b="1" i="1" dirty="0">
                <a:solidFill>
                  <a:srgbClr val="FF0000"/>
                </a:solidFill>
              </a:rPr>
              <a:t>вертикального дренажу </a:t>
            </a:r>
            <a:r>
              <a:rPr lang="uk-UA" b="1" dirty="0"/>
              <a:t>розміщують рядами і у вигляді систематичної мережі. </a:t>
            </a:r>
            <a:endParaRPr lang="uk-UA" b="1" dirty="0" smtClean="0"/>
          </a:p>
          <a:p>
            <a:r>
              <a:rPr lang="uk-UA" b="1" dirty="0" smtClean="0"/>
              <a:t>У </a:t>
            </a:r>
            <a:r>
              <a:rPr lang="uk-UA" b="1" dirty="0"/>
              <a:t>сприятливих гідрологічних умовах застосовуються поєднання горизонтальних дрен з рядом вертикальних, тобто, </a:t>
            </a:r>
            <a:r>
              <a:rPr lang="uk-UA" b="1" i="1" dirty="0">
                <a:solidFill>
                  <a:srgbClr val="FF0000"/>
                </a:solidFill>
              </a:rPr>
              <a:t>комбінований дренаж</a:t>
            </a:r>
            <a:r>
              <a:rPr lang="uk-UA" b="1" dirty="0"/>
              <a:t>. У цьому випадку </a:t>
            </a:r>
            <a:r>
              <a:rPr lang="uk-UA" b="1" dirty="0" smtClean="0"/>
              <a:t> </a:t>
            </a:r>
          </a:p>
          <a:p>
            <a:r>
              <a:rPr lang="uk-UA" b="1" dirty="0"/>
              <a:t> </a:t>
            </a:r>
            <a:r>
              <a:rPr lang="uk-UA" b="1" dirty="0" smtClean="0"/>
              <a:t>               </a:t>
            </a:r>
            <a:r>
              <a:rPr lang="uk-UA" b="1" dirty="0" smtClean="0"/>
              <a:t>свердловини </a:t>
            </a:r>
            <a:r>
              <a:rPr lang="uk-UA" b="1" dirty="0"/>
              <a:t>працюють як </a:t>
            </a:r>
            <a:r>
              <a:rPr lang="uk-UA" b="1" dirty="0" smtClean="0"/>
              <a:t>   </a:t>
            </a:r>
          </a:p>
          <a:p>
            <a:r>
              <a:rPr lang="uk-UA" b="1" dirty="0"/>
              <a:t> </a:t>
            </a:r>
            <a:r>
              <a:rPr lang="uk-UA" b="1" dirty="0" smtClean="0"/>
              <a:t>             </a:t>
            </a:r>
            <a:r>
              <a:rPr lang="uk-UA" b="1" dirty="0" err="1" smtClean="0"/>
              <a:t>самовиливні</a:t>
            </a:r>
            <a:r>
              <a:rPr lang="uk-UA" b="1" dirty="0" smtClean="0"/>
              <a:t> </a:t>
            </a:r>
            <a:r>
              <a:rPr lang="uk-UA" b="1" dirty="0"/>
              <a:t>у горизонтальні дрени.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39767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6552728"/>
          </a:xfrm>
        </p:spPr>
        <p:txBody>
          <a:bodyPr>
            <a:normAutofit fontScale="92500" lnSpcReduction="20000"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Пластовий дренаж </a:t>
            </a:r>
            <a:r>
              <a:rPr lang="uk-UA" b="1" dirty="0"/>
              <a:t>застосовують для захисту окремих споруд і комунікацій від затоплення або капілярного перезволоження </a:t>
            </a:r>
            <a:r>
              <a:rPr lang="uk-UA" b="1" dirty="0" err="1"/>
              <a:t>грунтовими</a:t>
            </a:r>
            <a:r>
              <a:rPr lang="uk-UA" b="1" dirty="0"/>
              <a:t> водами</a:t>
            </a:r>
            <a:r>
              <a:rPr lang="uk-UA" b="1" dirty="0" smtClean="0"/>
              <a:t>.</a:t>
            </a:r>
          </a:p>
          <a:p>
            <a:r>
              <a:rPr lang="uk-UA" b="1" i="1" dirty="0" smtClean="0">
                <a:solidFill>
                  <a:srgbClr val="FF0000"/>
                </a:solidFill>
              </a:rPr>
              <a:t>Пластовий </a:t>
            </a:r>
            <a:r>
              <a:rPr lang="uk-UA" b="1" i="1" dirty="0">
                <a:solidFill>
                  <a:srgbClr val="FF0000"/>
                </a:solidFill>
              </a:rPr>
              <a:t>дренаж </a:t>
            </a:r>
            <a:r>
              <a:rPr lang="uk-UA" b="1" dirty="0"/>
              <a:t>являє собою тришаровий </a:t>
            </a:r>
            <a:endParaRPr lang="ru-RU" b="1" dirty="0"/>
          </a:p>
          <a:p>
            <a:pPr marL="0" indent="0">
              <a:buNone/>
            </a:pPr>
            <a:r>
              <a:rPr lang="uk-UA" b="1" dirty="0" smtClean="0"/>
              <a:t>    фільтр </a:t>
            </a:r>
            <a:r>
              <a:rPr lang="uk-UA" b="1" dirty="0"/>
              <a:t>під спорудами (будівлі, дорога), який </a:t>
            </a:r>
            <a:r>
              <a:rPr lang="uk-UA" b="1" dirty="0" smtClean="0"/>
              <a:t> </a:t>
            </a:r>
          </a:p>
          <a:p>
            <a:pPr marL="0" indent="0">
              <a:buNone/>
            </a:pPr>
            <a:r>
              <a:rPr lang="uk-UA" b="1" dirty="0"/>
              <a:t> </a:t>
            </a:r>
            <a:r>
              <a:rPr lang="uk-UA" b="1" dirty="0" smtClean="0"/>
              <a:t>   приймає </a:t>
            </a:r>
            <a:r>
              <a:rPr lang="uk-UA" b="1" dirty="0"/>
              <a:t>у себе гравітаційні та капілярні води  і  </a:t>
            </a:r>
            <a:r>
              <a:rPr lang="uk-UA" b="1" dirty="0" smtClean="0"/>
              <a:t> </a:t>
            </a:r>
            <a:r>
              <a:rPr lang="uk-UA" b="1" dirty="0" smtClean="0"/>
              <a:t>відводить  </a:t>
            </a:r>
            <a:r>
              <a:rPr lang="uk-UA" b="1" dirty="0"/>
              <a:t>за  межі   основної  споруди. </a:t>
            </a:r>
            <a:endParaRPr lang="uk-UA" b="1" dirty="0" smtClean="0"/>
          </a:p>
          <a:p>
            <a:r>
              <a:rPr lang="uk-UA" b="1" dirty="0" smtClean="0"/>
              <a:t> </a:t>
            </a:r>
            <a:r>
              <a:rPr lang="uk-UA" b="1" dirty="0"/>
              <a:t>Вода </a:t>
            </a:r>
            <a:r>
              <a:rPr lang="uk-UA" b="1" dirty="0" smtClean="0"/>
              <a:t>з пластового </a:t>
            </a:r>
            <a:r>
              <a:rPr lang="uk-UA" b="1" dirty="0"/>
              <a:t>дренажу відводиться по дренах, прокладених або безпосередньо під основною спорудою, поряд з фундаментом, або за його межами.</a:t>
            </a:r>
            <a:endParaRPr lang="ru-RU" b="1" dirty="0"/>
          </a:p>
          <a:p>
            <a:r>
              <a:rPr lang="uk-UA" b="1" dirty="0" smtClean="0"/>
              <a:t>                 З </a:t>
            </a:r>
            <a:r>
              <a:rPr lang="uk-UA" b="1" dirty="0"/>
              <a:t>зовнішнього боку фундаментів </a:t>
            </a:r>
            <a:r>
              <a:rPr lang="uk-UA" b="1" dirty="0" smtClean="0"/>
              <a:t>  </a:t>
            </a:r>
          </a:p>
          <a:p>
            <a:pPr marL="0" indent="0">
              <a:buNone/>
            </a:pPr>
            <a:r>
              <a:rPr lang="uk-UA" b="1" dirty="0"/>
              <a:t> </a:t>
            </a:r>
            <a:r>
              <a:rPr lang="uk-UA" b="1" dirty="0" smtClean="0"/>
              <a:t>                    </a:t>
            </a:r>
            <a:r>
              <a:rPr lang="uk-UA" b="1" dirty="0" smtClean="0"/>
              <a:t>споруд </a:t>
            </a:r>
            <a:r>
              <a:rPr lang="uk-UA" b="1" dirty="0"/>
              <a:t>відсипають з піску і гравію </a:t>
            </a:r>
            <a:r>
              <a:rPr lang="uk-UA" b="1" dirty="0" smtClean="0"/>
              <a:t> </a:t>
            </a:r>
          </a:p>
          <a:p>
            <a:pPr marL="0" indent="0">
              <a:buNone/>
            </a:pPr>
            <a:r>
              <a:rPr lang="uk-UA" b="1" i="1" dirty="0">
                <a:solidFill>
                  <a:srgbClr val="FF0000"/>
                </a:solidFill>
              </a:rPr>
              <a:t> </a:t>
            </a:r>
            <a:r>
              <a:rPr lang="uk-UA" b="1" i="1" dirty="0" smtClean="0">
                <a:solidFill>
                  <a:srgbClr val="FF0000"/>
                </a:solidFill>
              </a:rPr>
              <a:t>                     </a:t>
            </a:r>
            <a:r>
              <a:rPr lang="uk-UA" b="1" i="1" dirty="0" smtClean="0">
                <a:solidFill>
                  <a:srgbClr val="FF0000"/>
                </a:solidFill>
              </a:rPr>
              <a:t>пристінний </a:t>
            </a:r>
            <a:r>
              <a:rPr lang="uk-UA" b="1" i="1" dirty="0">
                <a:solidFill>
                  <a:srgbClr val="FF0000"/>
                </a:solidFill>
              </a:rPr>
              <a:t>дренаж.</a:t>
            </a:r>
            <a:endParaRPr lang="ru-RU" b="1" i="1" dirty="0">
              <a:solidFill>
                <a:srgbClr val="FF0000"/>
              </a:solidFill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60325643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6336704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Вакуумний дренаж </a:t>
            </a:r>
            <a:r>
              <a:rPr lang="uk-UA" b="1" dirty="0"/>
              <a:t>являє собою осушувальну мережу, за допомогою якої у </a:t>
            </a:r>
            <a:r>
              <a:rPr lang="uk-UA" b="1" dirty="0" err="1"/>
              <a:t>грунті</a:t>
            </a:r>
            <a:r>
              <a:rPr lang="uk-UA" b="1" dirty="0"/>
              <a:t> створюється штучне гравітаційне поле, що збільшує осушувальний ефект дрени (свердловини). </a:t>
            </a:r>
            <a:endParaRPr lang="uk-UA" b="1" dirty="0" smtClean="0"/>
          </a:p>
          <a:p>
            <a:r>
              <a:rPr lang="uk-UA" b="1" dirty="0" smtClean="0"/>
              <a:t>Штучне </a:t>
            </a:r>
            <a:r>
              <a:rPr lang="uk-UA" b="1" dirty="0"/>
              <a:t>гравітаційне поле утворюють шляхом утворення вакууму у порожнинах закритих дрен ( або свердловин</a:t>
            </a:r>
            <a:r>
              <a:rPr lang="uk-UA" b="1" dirty="0" smtClean="0"/>
              <a:t>).</a:t>
            </a:r>
          </a:p>
          <a:p>
            <a:r>
              <a:rPr lang="uk-UA" b="1" dirty="0" smtClean="0"/>
              <a:t> </a:t>
            </a:r>
            <a:r>
              <a:rPr lang="uk-UA" b="1" dirty="0"/>
              <a:t>Вакуумний дренаж ефективний у </a:t>
            </a:r>
            <a:r>
              <a:rPr lang="uk-UA" b="1" dirty="0" err="1"/>
              <a:t>грунтах</a:t>
            </a:r>
            <a:r>
              <a:rPr lang="uk-UA" b="1" dirty="0"/>
              <a:t> з коефіцієнтом фільтрації від 0,01 до 3 м/добу. </a:t>
            </a:r>
            <a:endParaRPr lang="uk-UA" b="1" dirty="0" smtClean="0"/>
          </a:p>
          <a:p>
            <a:r>
              <a:rPr lang="uk-UA" b="1" i="1" dirty="0" smtClean="0">
                <a:solidFill>
                  <a:srgbClr val="FF0000"/>
                </a:solidFill>
              </a:rPr>
              <a:t>Вакуумний </a:t>
            </a:r>
            <a:r>
              <a:rPr lang="uk-UA" b="1" i="1" dirty="0">
                <a:solidFill>
                  <a:srgbClr val="FF0000"/>
                </a:solidFill>
              </a:rPr>
              <a:t>дренаж </a:t>
            </a:r>
            <a:r>
              <a:rPr lang="uk-UA" b="1" dirty="0"/>
              <a:t>рекомендується для </a:t>
            </a:r>
            <a:r>
              <a:rPr lang="uk-UA" b="1" dirty="0" smtClean="0"/>
              <a:t>   </a:t>
            </a:r>
          </a:p>
          <a:p>
            <a:pPr marL="0" indent="0">
              <a:buNone/>
            </a:pPr>
            <a:r>
              <a:rPr lang="uk-UA" b="1" dirty="0"/>
              <a:t> </a:t>
            </a:r>
            <a:r>
              <a:rPr lang="uk-UA" b="1" dirty="0" smtClean="0"/>
              <a:t>                  </a:t>
            </a:r>
            <a:r>
              <a:rPr lang="uk-UA" b="1" dirty="0" smtClean="0"/>
              <a:t>локального </a:t>
            </a:r>
            <a:r>
              <a:rPr lang="uk-UA" b="1" dirty="0"/>
              <a:t>захисту від підтоплення </a:t>
            </a:r>
            <a:r>
              <a:rPr lang="uk-UA" b="1" dirty="0" smtClean="0"/>
              <a:t> </a:t>
            </a:r>
          </a:p>
          <a:p>
            <a:pPr marL="0" indent="0">
              <a:buNone/>
            </a:pPr>
            <a:r>
              <a:rPr lang="uk-UA" b="1" dirty="0"/>
              <a:t> </a:t>
            </a:r>
            <a:r>
              <a:rPr lang="uk-UA" b="1" dirty="0" smtClean="0"/>
              <a:t>                  </a:t>
            </a:r>
            <a:r>
              <a:rPr lang="uk-UA" b="1" dirty="0" smtClean="0"/>
              <a:t>підземних </a:t>
            </a:r>
            <a:r>
              <a:rPr lang="uk-UA" b="1" dirty="0"/>
              <a:t>комунікацій частин споруд і </a:t>
            </a:r>
            <a:r>
              <a:rPr lang="uk-UA" b="1" dirty="0" smtClean="0"/>
              <a:t> </a:t>
            </a:r>
          </a:p>
          <a:p>
            <a:pPr marL="0" indent="0">
              <a:buNone/>
            </a:pPr>
            <a:r>
              <a:rPr lang="uk-UA" b="1" dirty="0"/>
              <a:t> </a:t>
            </a:r>
            <a:r>
              <a:rPr lang="uk-UA" b="1" dirty="0" smtClean="0"/>
              <a:t>                   </a:t>
            </a:r>
            <a:r>
              <a:rPr lang="uk-UA" b="1" dirty="0" smtClean="0"/>
              <a:t>будівель</a:t>
            </a:r>
            <a:r>
              <a:rPr lang="uk-UA" b="1" dirty="0"/>
              <a:t>, при розробці котлованів і </a:t>
            </a:r>
            <a:r>
              <a:rPr lang="uk-UA" b="1" dirty="0" smtClean="0"/>
              <a:t>  </a:t>
            </a:r>
          </a:p>
          <a:p>
            <a:pPr marL="0" indent="0">
              <a:buNone/>
            </a:pPr>
            <a:r>
              <a:rPr lang="uk-UA" b="1" dirty="0"/>
              <a:t> </a:t>
            </a:r>
            <a:r>
              <a:rPr lang="uk-UA" b="1" dirty="0" smtClean="0"/>
              <a:t>                   </a:t>
            </a:r>
            <a:r>
              <a:rPr lang="uk-UA" b="1" dirty="0" smtClean="0"/>
              <a:t>траншей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11704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721499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Найефективніший спосіб меліорації заплав </a:t>
            </a:r>
            <a:r>
              <a:rPr lang="uk-UA" b="1" dirty="0" smtClean="0"/>
              <a:t>полягає у влаштуванні відкритої або закритої осушувально-зволожувальної мережі, яка дає змогу регулювати водний і </a:t>
            </a:r>
            <a:r>
              <a:rPr lang="uk-UA" b="1" dirty="0" err="1" smtClean="0"/>
              <a:t>повітрятий</a:t>
            </a:r>
            <a:r>
              <a:rPr lang="uk-UA" b="1" dirty="0" smtClean="0"/>
              <a:t> режими </a:t>
            </a:r>
            <a:r>
              <a:rPr lang="uk-UA" b="1" dirty="0" err="1" smtClean="0"/>
              <a:t>грунту</a:t>
            </a:r>
            <a:r>
              <a:rPr lang="uk-UA" b="1" dirty="0" smtClean="0"/>
              <a:t> протягом </a:t>
            </a:r>
            <a:r>
              <a:rPr lang="uk-UA" b="1" dirty="0" err="1" smtClean="0"/>
              <a:t>літньо-осіннього</a:t>
            </a:r>
            <a:r>
              <a:rPr lang="uk-UA" b="1" dirty="0" smtClean="0"/>
              <a:t> періоду після вивільнення заплави від весняних паводкових вод.</a:t>
            </a:r>
            <a:endParaRPr lang="ru-RU" b="1" dirty="0" smtClean="0"/>
          </a:p>
          <a:p>
            <a:r>
              <a:rPr lang="uk-UA" b="1" i="1" dirty="0" smtClean="0">
                <a:solidFill>
                  <a:srgbClr val="FF0000"/>
                </a:solidFill>
              </a:rPr>
              <a:t>Основні </a:t>
            </a:r>
            <a:r>
              <a:rPr lang="uk-UA" b="1" i="1" dirty="0">
                <a:solidFill>
                  <a:srgbClr val="FF0000"/>
                </a:solidFill>
              </a:rPr>
              <a:t>схеми комплексної меліорації заплав. </a:t>
            </a:r>
            <a:r>
              <a:rPr lang="uk-UA" b="1" dirty="0"/>
              <a:t>Внаслідок різноманітності природних і кліматичних умов заплав не можна запропонувати універсальної схеми осушення і освоєння заплавних земель. Проект осушення кожної заплави індивідуальний і складається у комплексі з врахуванням всіх природно-кліматичних факторів, технічних можливостей на основі техніко-економічних показників і доцільності прийнятого рішення.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35681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721499"/>
          </a:xfrm>
        </p:spPr>
        <p:txBody>
          <a:bodyPr>
            <a:normAutofit/>
          </a:bodyPr>
          <a:lstStyle/>
          <a:p>
            <a:r>
              <a:rPr lang="uk-UA" sz="3600" b="1" i="1" dirty="0">
                <a:solidFill>
                  <a:srgbClr val="FF0000"/>
                </a:solidFill>
              </a:rPr>
              <a:t>Для сільськогосподарського освоєння заплав </a:t>
            </a:r>
            <a:r>
              <a:rPr lang="uk-UA" sz="3600" b="1" dirty="0"/>
              <a:t>у комплекс гідромеліоративних заходів включають: </a:t>
            </a:r>
            <a:r>
              <a:rPr lang="uk-UA" sz="3600" b="1" i="1" dirty="0">
                <a:solidFill>
                  <a:srgbClr val="FF0000"/>
                </a:solidFill>
              </a:rPr>
              <a:t>захисні дамби</a:t>
            </a:r>
            <a:r>
              <a:rPr lang="uk-UA" sz="3600" b="1" dirty="0"/>
              <a:t>, що огороджують осушувальну територію від затоплення паводковими водами; </a:t>
            </a:r>
            <a:r>
              <a:rPr lang="uk-UA" sz="3600" b="1" i="1" dirty="0">
                <a:solidFill>
                  <a:srgbClr val="FF0000"/>
                </a:solidFill>
              </a:rPr>
              <a:t>мережу нагірних і ловильних каналів</a:t>
            </a:r>
            <a:r>
              <a:rPr lang="uk-UA" sz="3600" b="1" dirty="0"/>
              <a:t>, що огороджують заплавні землі від притоку води із зовнішнього водозбору</a:t>
            </a:r>
            <a:r>
              <a:rPr lang="uk-UA" sz="3600" b="1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19417035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Уровень">
  <a:themeElements>
    <a:clrScheme name="Уровень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Уровень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Цікаві додат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МЕЛІОРАЦІЯ</Template>
  <TotalTime>392</TotalTime>
  <Words>4378</Words>
  <Application>Microsoft Office PowerPoint</Application>
  <PresentationFormat>Экран (4:3)</PresentationFormat>
  <Paragraphs>344</Paragraphs>
  <Slides>72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72</vt:i4>
      </vt:variant>
    </vt:vector>
  </HeadingPairs>
  <TitlesOfParts>
    <vt:vector size="83" baseType="lpstr">
      <vt:lpstr>Кимоно</vt:lpstr>
      <vt:lpstr>Сумерки</vt:lpstr>
      <vt:lpstr>Лучи</vt:lpstr>
      <vt:lpstr>Орбита</vt:lpstr>
      <vt:lpstr>Уровень</vt:lpstr>
      <vt:lpstr>Занавес</vt:lpstr>
      <vt:lpstr>Цікаві додатки</vt:lpstr>
      <vt:lpstr>1_Тема Office</vt:lpstr>
      <vt:lpstr>2_Тема Office</vt:lpstr>
      <vt:lpstr>3_Тема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66</cp:revision>
  <dcterms:created xsi:type="dcterms:W3CDTF">2017-01-27T14:10:20Z</dcterms:created>
  <dcterms:modified xsi:type="dcterms:W3CDTF">2017-03-18T07:42:31Z</dcterms:modified>
</cp:coreProperties>
</file>