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0" r:id="rId2"/>
    <p:sldId id="256" r:id="rId3"/>
    <p:sldId id="257" r:id="rId4"/>
    <p:sldId id="258" r:id="rId5"/>
    <p:sldId id="259" r:id="rId6"/>
    <p:sldId id="260" r:id="rId7"/>
    <p:sldId id="351" r:id="rId8"/>
    <p:sldId id="261" r:id="rId9"/>
    <p:sldId id="352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353" r:id="rId20"/>
    <p:sldId id="271" r:id="rId21"/>
    <p:sldId id="272" r:id="rId22"/>
    <p:sldId id="273" r:id="rId23"/>
    <p:sldId id="274" r:id="rId24"/>
    <p:sldId id="35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5" r:id="rId43"/>
    <p:sldId id="355" r:id="rId44"/>
    <p:sldId id="296" r:id="rId45"/>
    <p:sldId id="292" r:id="rId46"/>
    <p:sldId id="293" r:id="rId47"/>
    <p:sldId id="294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56" r:id="rId61"/>
    <p:sldId id="309" r:id="rId62"/>
    <p:sldId id="310" r:id="rId63"/>
    <p:sldId id="357" r:id="rId64"/>
    <p:sldId id="311" r:id="rId65"/>
    <p:sldId id="312" r:id="rId66"/>
    <p:sldId id="313" r:id="rId67"/>
    <p:sldId id="314" r:id="rId68"/>
    <p:sldId id="315" r:id="rId69"/>
    <p:sldId id="316" r:id="rId70"/>
    <p:sldId id="317" r:id="rId71"/>
    <p:sldId id="318" r:id="rId72"/>
    <p:sldId id="319" r:id="rId73"/>
    <p:sldId id="320" r:id="rId74"/>
    <p:sldId id="321" r:id="rId75"/>
    <p:sldId id="358" r:id="rId76"/>
    <p:sldId id="323" r:id="rId77"/>
    <p:sldId id="359" r:id="rId78"/>
    <p:sldId id="324" r:id="rId79"/>
    <p:sldId id="360" r:id="rId80"/>
    <p:sldId id="325" r:id="rId81"/>
    <p:sldId id="326" r:id="rId82"/>
    <p:sldId id="327" r:id="rId83"/>
    <p:sldId id="361" r:id="rId84"/>
    <p:sldId id="328" r:id="rId85"/>
    <p:sldId id="329" r:id="rId86"/>
    <p:sldId id="332" r:id="rId87"/>
    <p:sldId id="333" r:id="rId88"/>
    <p:sldId id="334" r:id="rId89"/>
    <p:sldId id="335" r:id="rId90"/>
    <p:sldId id="336" r:id="rId91"/>
    <p:sldId id="330" r:id="rId92"/>
    <p:sldId id="331" r:id="rId93"/>
    <p:sldId id="337" r:id="rId94"/>
    <p:sldId id="338" r:id="rId95"/>
    <p:sldId id="339" r:id="rId96"/>
    <p:sldId id="340" r:id="rId97"/>
    <p:sldId id="362" r:id="rId98"/>
    <p:sldId id="341" r:id="rId99"/>
    <p:sldId id="343" r:id="rId100"/>
    <p:sldId id="344" r:id="rId101"/>
    <p:sldId id="345" r:id="rId102"/>
    <p:sldId id="363" r:id="rId103"/>
    <p:sldId id="346" r:id="rId104"/>
    <p:sldId id="347" r:id="rId105"/>
    <p:sldId id="364" r:id="rId106"/>
    <p:sldId id="348" r:id="rId107"/>
    <p:sldId id="349" r:id="rId10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09BFEE-8F9F-43B3-BF59-BCD040C3204E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D41C56A-4166-4443-92D5-D2B91C9602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649491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solidFill>
                  <a:srgbClr val="FF0000"/>
                </a:solidFill>
              </a:rPr>
              <a:t>           Тема: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Осушувальні мережі 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2400" b="1" i="1" dirty="0" smtClean="0"/>
              <a:t>    1. Регулювальна  </a:t>
            </a:r>
            <a:r>
              <a:rPr lang="uk-UA" sz="2400" b="1" i="1" dirty="0"/>
              <a:t>мережа. </a:t>
            </a:r>
            <a:endParaRPr lang="ru-RU" sz="2400" b="1" dirty="0"/>
          </a:p>
          <a:p>
            <a:pPr marL="0" indent="0">
              <a:buNone/>
            </a:pPr>
            <a:r>
              <a:rPr lang="uk-UA" sz="2400" b="1" i="1" dirty="0" smtClean="0"/>
              <a:t>         Призначення </a:t>
            </a:r>
            <a:r>
              <a:rPr lang="uk-UA" sz="2400" b="1" i="1" dirty="0"/>
              <a:t>і види регулювальної мережі</a:t>
            </a:r>
            <a:r>
              <a:rPr lang="uk-UA" sz="2400" b="1" i="1" dirty="0" smtClean="0"/>
              <a:t>.</a:t>
            </a:r>
          </a:p>
          <a:p>
            <a:pPr marL="0" indent="0">
              <a:buNone/>
            </a:pPr>
            <a:r>
              <a:rPr lang="uk-UA" sz="2400" b="1" i="1" dirty="0" smtClean="0"/>
              <a:t>     2. </a:t>
            </a:r>
            <a:r>
              <a:rPr lang="uk-UA" sz="2400" b="1" i="1" dirty="0"/>
              <a:t>Розміщення у плані провідних каналів і закритих </a:t>
            </a:r>
            <a:r>
              <a:rPr lang="uk-UA" sz="2400" b="1" i="1" dirty="0" smtClean="0"/>
              <a:t> </a:t>
            </a:r>
          </a:p>
          <a:p>
            <a:pPr marL="0" indent="0">
              <a:buNone/>
            </a:pPr>
            <a:r>
              <a:rPr lang="uk-UA" sz="2400" b="1" i="1" dirty="0"/>
              <a:t> </a:t>
            </a:r>
            <a:r>
              <a:rPr lang="uk-UA" sz="2400" b="1" i="1" dirty="0" smtClean="0"/>
              <a:t>        колекторів.</a:t>
            </a:r>
          </a:p>
          <a:p>
            <a:pPr marL="0" indent="0">
              <a:buNone/>
            </a:pPr>
            <a:r>
              <a:rPr lang="uk-UA" sz="2400" b="1" i="1" dirty="0"/>
              <a:t> </a:t>
            </a:r>
            <a:r>
              <a:rPr lang="uk-UA" sz="2400" b="1" i="1" dirty="0" smtClean="0"/>
              <a:t>    3. </a:t>
            </a:r>
            <a:r>
              <a:rPr lang="uk-UA" sz="2400" b="1" i="1" dirty="0"/>
              <a:t>Огороджувальна осушувальна </a:t>
            </a:r>
            <a:r>
              <a:rPr lang="uk-UA" sz="2400" b="1" i="1" dirty="0" smtClean="0"/>
              <a:t>мережа.</a:t>
            </a:r>
          </a:p>
          <a:p>
            <a:pPr marL="0" indent="0">
              <a:buNone/>
            </a:pPr>
            <a:r>
              <a:rPr lang="uk-UA" sz="2400" b="1" i="1" dirty="0" smtClean="0"/>
              <a:t>     4. </a:t>
            </a:r>
            <a:r>
              <a:rPr lang="uk-UA" sz="2400" b="1" i="1" dirty="0"/>
              <a:t>Методи і способи зволоження осушуваних земель.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uk-UA" sz="2400" b="1" i="1" dirty="0"/>
              <a:t> </a:t>
            </a:r>
            <a:r>
              <a:rPr lang="uk-UA" sz="2400" b="1" i="1" dirty="0" smtClean="0"/>
              <a:t>      Л1 стор.253…289</a:t>
            </a:r>
            <a:endParaRPr lang="ru-RU" sz="2400" dirty="0"/>
          </a:p>
          <a:p>
            <a:pPr marL="0" indent="0">
              <a:buNone/>
            </a:pPr>
            <a:r>
              <a:rPr lang="uk-UA" sz="2400" b="1" i="1" dirty="0" smtClean="0"/>
              <a:t> </a:t>
            </a:r>
          </a:p>
          <a:p>
            <a:pPr marL="0" indent="0">
              <a:buNone/>
            </a:pPr>
            <a:endParaRPr lang="uk-UA" sz="2400" b="1" i="1" dirty="0">
              <a:solidFill>
                <a:srgbClr val="FF0000"/>
              </a:solidFill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2013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Види регулювальної мережі для </a:t>
            </a:r>
            <a:r>
              <a:rPr lang="uk-UA" b="1" i="1" dirty="0" err="1">
                <a:solidFill>
                  <a:srgbClr val="FF0000"/>
                </a:solidFill>
              </a:rPr>
              <a:t>прискоерння</a:t>
            </a:r>
            <a:r>
              <a:rPr lang="uk-UA" b="1" i="1" dirty="0">
                <a:solidFill>
                  <a:srgbClr val="FF0000"/>
                </a:solidFill>
              </a:rPr>
              <a:t> відведення поверхневих вод.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/>
              <a:t> </a:t>
            </a:r>
            <a:endParaRPr lang="ru-RU" dirty="0"/>
          </a:p>
          <a:p>
            <a:r>
              <a:rPr lang="uk-UA" b="1" dirty="0">
                <a:solidFill>
                  <a:srgbClr val="FF0000"/>
                </a:solidFill>
              </a:rPr>
              <a:t>На </a:t>
            </a:r>
            <a:r>
              <a:rPr lang="uk-UA" b="1" dirty="0" err="1">
                <a:solidFill>
                  <a:srgbClr val="FF0000"/>
                </a:solidFill>
              </a:rPr>
              <a:t>слабководопроникних</a:t>
            </a:r>
            <a:r>
              <a:rPr lang="uk-UA" b="1" dirty="0">
                <a:solidFill>
                  <a:srgbClr val="FF0000"/>
                </a:solidFill>
              </a:rPr>
              <a:t> мінеральних </a:t>
            </a:r>
            <a:r>
              <a:rPr lang="uk-UA" b="1" dirty="0" err="1">
                <a:solidFill>
                  <a:srgbClr val="FF0000"/>
                </a:solidFill>
              </a:rPr>
              <a:t>грунта</a:t>
            </a:r>
            <a:r>
              <a:rPr lang="uk-UA" b="1" dirty="0" err="1"/>
              <a:t>х</a:t>
            </a:r>
            <a:r>
              <a:rPr lang="uk-UA" b="1" dirty="0"/>
              <a:t>, важких за механічним складом, опади і весняні води  не просочуються у глибокі горизонти, а застоюються на поверхні і в орному горизонті, створюючи тимчасове надлишкове зволоження.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боротьби з надлишковим зволоженням на таких </a:t>
            </a:r>
            <a:r>
              <a:rPr lang="uk-UA" b="1" dirty="0" err="1"/>
              <a:t>грунтах</a:t>
            </a:r>
            <a:r>
              <a:rPr lang="uk-UA" b="1" dirty="0"/>
              <a:t> проектується регулювальна мережа по прискоренню поверхневого стоку. </a:t>
            </a:r>
            <a:endParaRPr lang="uk-UA" b="1" dirty="0" smtClean="0"/>
          </a:p>
          <a:p>
            <a:r>
              <a:rPr lang="uk-UA" b="1" dirty="0" smtClean="0"/>
              <a:t>Прискорення </a:t>
            </a:r>
            <a:r>
              <a:rPr lang="uk-UA" b="1" dirty="0"/>
              <a:t>відведення поверхневих вод здійснюється за рахунок скорочення шляху руху води по поверхні до осушувальної мереж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1448281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Вертикальні системи осушення бувають двох видів: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осушення шляхом відкачування з вертикальних колодязів;</a:t>
            </a:r>
            <a:endParaRPr lang="ru-RU" b="1" dirty="0"/>
          </a:p>
          <a:p>
            <a:pPr lvl="0"/>
            <a:r>
              <a:rPr lang="uk-UA" b="1" dirty="0"/>
              <a:t>осушення за допомогою поглинальних колодязів.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Осушення шляхом відкачування з вертикальних колодязів</a:t>
            </a:r>
            <a:r>
              <a:rPr lang="uk-UA" b="1" dirty="0"/>
              <a:t> застосовують при великій потужності водопроникних горизонтів. Вертикальні дрени являють собою трубчасті колодязі, що мають водоприймальні отвори по всій довжині водопроникного горизонту і захищені фільтрами. Роблять колодязі з азбестоцементних, залізобетонних або металевих труб діаметром від 250 до 800 м. При повній водовіддачі </a:t>
            </a:r>
            <a:r>
              <a:rPr lang="uk-UA" b="1" dirty="0" err="1"/>
              <a:t>грунту</a:t>
            </a:r>
            <a:r>
              <a:rPr lang="uk-UA" b="1" dirty="0"/>
              <a:t> навколо фільтра влаштовують гравійну обсипку товщиною 12…15 см.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7182239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6408712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Кількість води</a:t>
            </a:r>
            <a:r>
              <a:rPr lang="uk-UA" b="1" dirty="0"/>
              <a:t>, що відводиться дренажними колодязями, залежить від коефіцієнта фільтрації </a:t>
            </a:r>
            <a:r>
              <a:rPr lang="uk-UA" b="1" dirty="0" err="1"/>
              <a:t>грунту</a:t>
            </a:r>
            <a:r>
              <a:rPr lang="uk-UA" b="1" dirty="0"/>
              <a:t> і від зниження рівня води у колодязі.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нормальній роботі насоса глибина відкачування води для </a:t>
            </a:r>
            <a:r>
              <a:rPr lang="uk-UA" b="1" dirty="0" err="1"/>
              <a:t>піщано-гравелистих</a:t>
            </a:r>
            <a:r>
              <a:rPr lang="uk-UA" b="1" dirty="0"/>
              <a:t> </a:t>
            </a:r>
            <a:r>
              <a:rPr lang="uk-UA" b="1" dirty="0" err="1"/>
              <a:t>грунтів</a:t>
            </a:r>
            <a:r>
              <a:rPr lang="uk-UA" b="1" dirty="0"/>
              <a:t> - 6…10 м і для суглинкових - 15…20 м. 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Цим і визначається </a:t>
            </a:r>
            <a:r>
              <a:rPr lang="uk-UA" b="1" i="1" dirty="0">
                <a:solidFill>
                  <a:srgbClr val="FF0000"/>
                </a:solidFill>
              </a:rPr>
              <a:t>глибина дренажних колодязів, </a:t>
            </a:r>
            <a:r>
              <a:rPr lang="uk-UA" b="1" dirty="0"/>
              <a:t>дно яких повинно бути опущене нижче потрібної глибини відкачування на 3…5 м</a:t>
            </a:r>
            <a:r>
              <a:rPr lang="uk-UA" b="1" dirty="0" smtClean="0"/>
              <a:t>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1077450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20680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Питомий дебіт дренажних колодязів </a:t>
            </a:r>
            <a:r>
              <a:rPr lang="uk-UA" b="1" dirty="0"/>
              <a:t>становить від 4…5 л/с для суглинкових </a:t>
            </a:r>
            <a:r>
              <a:rPr lang="uk-UA" b="1" dirty="0" err="1"/>
              <a:t>грунтів</a:t>
            </a:r>
            <a:r>
              <a:rPr lang="uk-UA" b="1" dirty="0"/>
              <a:t> до 40…50 л/с для галькових. </a:t>
            </a:r>
          </a:p>
          <a:p>
            <a:r>
              <a:rPr lang="uk-UA" b="1" i="1" dirty="0">
                <a:solidFill>
                  <a:srgbClr val="FF0000"/>
                </a:solidFill>
              </a:rPr>
              <a:t>Розміщення вертикальних колодязів може бути: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площадковим</a:t>
            </a:r>
            <a:r>
              <a:rPr lang="uk-UA" b="1" dirty="0"/>
              <a:t> - коли колодязі розміщені на осушуваній площі у шаховому порядку більш менш рівномірно і призначені для відкачування води з будь якого басейну підземних вод і зниження рівня </a:t>
            </a:r>
            <a:r>
              <a:rPr lang="uk-UA" b="1" dirty="0" err="1"/>
              <a:t>грунтових</a:t>
            </a:r>
            <a:r>
              <a:rPr lang="uk-UA" b="1" dirty="0"/>
              <a:t> вод на цій площі;</a:t>
            </a:r>
            <a:endParaRPr lang="ru-RU" b="1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лінійним </a:t>
            </a:r>
            <a:r>
              <a:rPr lang="uk-UA" b="1" i="1" dirty="0">
                <a:solidFill>
                  <a:srgbClr val="FF0000"/>
                </a:solidFill>
              </a:rPr>
              <a:t>-</a:t>
            </a:r>
            <a:r>
              <a:rPr lang="uk-UA" b="1" dirty="0"/>
              <a:t> коли колодязі розміщені в один-два ряди перпендикулярно до напрямку потоку підземних вод і призначені для перехоплювання цього потоку.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48702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90465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Дренажні колодязі </a:t>
            </a:r>
            <a:r>
              <a:rPr lang="uk-UA" b="1" dirty="0"/>
              <a:t>обладнують вертикальними </a:t>
            </a:r>
            <a:r>
              <a:rPr lang="uk-UA" b="1" dirty="0" smtClean="0"/>
              <a:t>глибинними </a:t>
            </a:r>
            <a:r>
              <a:rPr lang="uk-UA" b="1" dirty="0"/>
              <a:t>насосами продуктивністю від 15 до 100 л/с і більше. При більших дебітах, але малих напорах встановлюють </a:t>
            </a:r>
            <a:r>
              <a:rPr lang="uk-UA" b="1" i="1" dirty="0">
                <a:solidFill>
                  <a:srgbClr val="FF0000"/>
                </a:solidFill>
              </a:rPr>
              <a:t>вертикальні пропелерні насоси</a:t>
            </a:r>
            <a:r>
              <a:rPr lang="uk-UA" b="1" dirty="0"/>
              <a:t>, а при добрій водопроникності водоносного шару і при великій висоті підйому можна застосовувати </a:t>
            </a:r>
            <a:r>
              <a:rPr lang="uk-UA" b="1" i="1" dirty="0">
                <a:solidFill>
                  <a:srgbClr val="FF0000"/>
                </a:solidFill>
              </a:rPr>
              <a:t>і відцентрові насоси</a:t>
            </a:r>
            <a:r>
              <a:rPr lang="uk-UA" b="1" dirty="0"/>
              <a:t> з горизонтальною віссю обертання.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6262233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Осушення за допомогою поглинальних колодязів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застосовують лише у тих випадках, коли на невеликій глибині залягає добре водопроникний, але ненасичений водою горизонт, перекритий зверху </a:t>
            </a:r>
            <a:r>
              <a:rPr lang="uk-UA" b="1" dirty="0" err="1"/>
              <a:t>водоупором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цьому випадку </a:t>
            </a:r>
            <a:r>
              <a:rPr lang="uk-UA" b="1" dirty="0" err="1"/>
              <a:t>грунтові</a:t>
            </a:r>
            <a:r>
              <a:rPr lang="uk-UA" b="1" dirty="0"/>
              <a:t> води, які нагромаджуються над водотривким шаром, через систему  вертикальних колодязів можна  скинути у поглинальний </a:t>
            </a:r>
            <a:r>
              <a:rPr lang="uk-UA" b="1" dirty="0" err="1"/>
              <a:t>ненапірний</a:t>
            </a:r>
            <a:r>
              <a:rPr lang="uk-UA" b="1" dirty="0"/>
              <a:t> водоносний шар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0678967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Поглинальні колодязі </a:t>
            </a:r>
            <a:r>
              <a:rPr lang="uk-UA" sz="3600" b="1" dirty="0"/>
              <a:t>бурять до </a:t>
            </a:r>
            <a:r>
              <a:rPr lang="uk-UA" sz="3600" b="1" dirty="0" err="1"/>
              <a:t>поглиналього</a:t>
            </a:r>
            <a:r>
              <a:rPr lang="uk-UA" sz="3600" b="1" dirty="0"/>
              <a:t> шару і стінки їх закріплюють гончарними трубами діаметром 75…150 мм.</a:t>
            </a:r>
          </a:p>
          <a:p>
            <a:r>
              <a:rPr lang="uk-UA" sz="3600" b="1" dirty="0"/>
              <a:t> Для запобігання пошкоджень під час обробки осушеного поля їх встановлюють на  40…50 см нижче поверхні землі і закривають пробками.</a:t>
            </a:r>
            <a:endParaRPr lang="ru-RU" sz="3600" b="1" dirty="0"/>
          </a:p>
          <a:p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0204115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Поглинальні колодязі </a:t>
            </a:r>
            <a:r>
              <a:rPr lang="uk-UA" b="1" dirty="0"/>
              <a:t>розміщують правильними рядами на відстані 5…80 м один від одного залежно від фільтраційної здатності осушуваного шару і глибини залягання </a:t>
            </a:r>
            <a:r>
              <a:rPr lang="uk-UA" b="1" dirty="0" err="1"/>
              <a:t>ненапірного</a:t>
            </a:r>
            <a:r>
              <a:rPr lang="uk-UA" b="1" dirty="0"/>
              <a:t> рівня </a:t>
            </a:r>
            <a:r>
              <a:rPr lang="uk-UA" b="1" dirty="0" err="1"/>
              <a:t>грунтових</a:t>
            </a:r>
            <a:r>
              <a:rPr lang="uk-UA" b="1" dirty="0"/>
              <a:t> вод у поглинальному шарі.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Поглинальні колодязі </a:t>
            </a:r>
            <a:r>
              <a:rPr lang="uk-UA" b="1" dirty="0"/>
              <a:t>можна застосовувати як водоприймачі для горизонтального дренажу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Закриту осушувальну мережу будують звичайним способом з виходом закритого колектора у спеціальну підземну камеру, що влаштовується на глибині нижче 1 м від поверхні землі. 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34144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568952" cy="5649491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/>
              <a:t>На деякій відстані від цієї камери влаштовується </a:t>
            </a:r>
            <a:r>
              <a:rPr lang="uk-UA" b="1" i="1" dirty="0">
                <a:solidFill>
                  <a:srgbClr val="FF0000"/>
                </a:solidFill>
              </a:rPr>
              <a:t>трубчастий поглинальний колодязь </a:t>
            </a:r>
            <a:r>
              <a:rPr lang="uk-UA" b="1" dirty="0"/>
              <a:t>діаметром 200…250 мм. У межах </a:t>
            </a:r>
            <a:r>
              <a:rPr lang="uk-UA" b="1" dirty="0" err="1"/>
              <a:t>водопоглинального</a:t>
            </a:r>
            <a:r>
              <a:rPr lang="uk-UA" b="1" dirty="0"/>
              <a:t> шару у трубі колодязя просвердлюють отвори. Зовні трубу обкладають фільтрувальним шаром з </a:t>
            </a:r>
            <a:r>
              <a:rPr lang="uk-UA" b="1" dirty="0" err="1"/>
              <a:t>щебеня</a:t>
            </a:r>
            <a:r>
              <a:rPr lang="uk-UA" b="1" dirty="0"/>
              <a:t> і гравію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Приймальну камеру з"</a:t>
            </a:r>
            <a:r>
              <a:rPr lang="uk-UA" b="1" dirty="0" err="1"/>
              <a:t>єднують</a:t>
            </a:r>
            <a:r>
              <a:rPr lang="uk-UA" b="1" dirty="0"/>
              <a:t> з поглинальним колодязем горизонтальним відрізком труби, причому для запобігання забрудненню колодязя цю трубу з"</a:t>
            </a:r>
            <a:r>
              <a:rPr lang="uk-UA" b="1" dirty="0" err="1"/>
              <a:t>єднують</a:t>
            </a:r>
            <a:r>
              <a:rPr lang="uk-UA" b="1" dirty="0"/>
              <a:t> сифонним   коліном.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осадження великих завислих наносів у нижніх частинах приймальної камери влаштовують відстійник.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80070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5721499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Регулювальна мережа </a:t>
            </a:r>
            <a:r>
              <a:rPr lang="uk-UA" b="1" dirty="0"/>
              <a:t>по прискоренню поверхневого стоку поділяється:</a:t>
            </a:r>
            <a:endParaRPr lang="ru-RU" b="1" dirty="0"/>
          </a:p>
          <a:p>
            <a:r>
              <a:rPr lang="uk-UA" b="1" dirty="0"/>
              <a:t>а) </a:t>
            </a:r>
            <a:r>
              <a:rPr lang="uk-UA" b="1" i="1" dirty="0">
                <a:solidFill>
                  <a:srgbClr val="FF0000"/>
                </a:solidFill>
              </a:rPr>
              <a:t>за конструкцією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/>
              <a:t>–</a:t>
            </a:r>
          </a:p>
          <a:p>
            <a:r>
              <a:rPr lang="uk-UA" b="1" dirty="0" smtClean="0"/>
              <a:t>на </a:t>
            </a:r>
            <a:r>
              <a:rPr lang="uk-UA" b="1" dirty="0"/>
              <a:t>відкриту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закриту </a:t>
            </a:r>
            <a:r>
              <a:rPr lang="uk-UA" b="1" dirty="0" smtClean="0"/>
              <a:t>і</a:t>
            </a:r>
          </a:p>
          <a:p>
            <a:r>
              <a:rPr lang="uk-UA" b="1" dirty="0" smtClean="0"/>
              <a:t>комбіновану</a:t>
            </a:r>
            <a:r>
              <a:rPr lang="uk-UA" b="1" dirty="0"/>
              <a:t>;</a:t>
            </a:r>
            <a:endParaRPr lang="ru-RU" b="1" dirty="0"/>
          </a:p>
          <a:p>
            <a:r>
              <a:rPr lang="uk-UA" b="1" dirty="0"/>
              <a:t>б) </a:t>
            </a:r>
            <a:r>
              <a:rPr lang="uk-UA" b="1" i="1" dirty="0">
                <a:solidFill>
                  <a:srgbClr val="FF0000"/>
                </a:solidFill>
              </a:rPr>
              <a:t>за характером влаштування</a:t>
            </a:r>
            <a:r>
              <a:rPr lang="uk-UA" b="1" dirty="0"/>
              <a:t> - на постійну і </a:t>
            </a:r>
            <a:endParaRPr lang="uk-UA" b="1" dirty="0" smtClean="0"/>
          </a:p>
          <a:p>
            <a:r>
              <a:rPr lang="uk-UA" b="1" dirty="0" smtClean="0"/>
              <a:t>тимчасову</a:t>
            </a:r>
            <a:r>
              <a:rPr lang="uk-UA" b="1" dirty="0"/>
              <a:t>;</a:t>
            </a:r>
            <a:endParaRPr lang="ru-RU" b="1" dirty="0"/>
          </a:p>
          <a:p>
            <a:r>
              <a:rPr lang="uk-UA" b="1" dirty="0"/>
              <a:t>в) </a:t>
            </a:r>
            <a:r>
              <a:rPr lang="uk-UA" b="1" i="1" dirty="0">
                <a:solidFill>
                  <a:srgbClr val="FF0000"/>
                </a:solidFill>
              </a:rPr>
              <a:t>за розміщенням на місцевості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- на систематичну і </a:t>
            </a:r>
            <a:endParaRPr lang="uk-UA" b="1" dirty="0" smtClean="0"/>
          </a:p>
          <a:p>
            <a:r>
              <a:rPr lang="uk-UA" b="1" dirty="0" smtClean="0"/>
              <a:t>вибіркову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2095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Основні </a:t>
            </a:r>
            <a:r>
              <a:rPr lang="uk-UA" b="1" i="1" dirty="0">
                <a:solidFill>
                  <a:srgbClr val="FF0000"/>
                </a:solidFill>
              </a:rPr>
              <a:t>види постійної регулювальної мережі</a:t>
            </a:r>
            <a:r>
              <a:rPr lang="uk-UA" b="1" dirty="0"/>
              <a:t>: </a:t>
            </a:r>
            <a:endParaRPr lang="uk-UA" b="1" dirty="0" smtClean="0"/>
          </a:p>
          <a:p>
            <a:r>
              <a:rPr lang="uk-UA" b="1" i="1" dirty="0" smtClean="0"/>
              <a:t>відкриті </a:t>
            </a:r>
            <a:r>
              <a:rPr lang="uk-UA" b="1" i="1" dirty="0"/>
              <a:t>канали-збирачі, </a:t>
            </a:r>
            <a:endParaRPr lang="uk-UA" b="1" i="1" dirty="0" smtClean="0"/>
          </a:p>
          <a:p>
            <a:r>
              <a:rPr lang="uk-UA" b="1" i="1" dirty="0" smtClean="0"/>
              <a:t>закриті </a:t>
            </a:r>
            <a:r>
              <a:rPr lang="uk-UA" b="1" i="1" dirty="0"/>
              <a:t>збирачі, </a:t>
            </a:r>
            <a:endParaRPr lang="uk-UA" b="1" i="1" dirty="0" smtClean="0"/>
          </a:p>
          <a:p>
            <a:r>
              <a:rPr lang="uk-UA" b="1" i="1" dirty="0" smtClean="0"/>
              <a:t>улоговини.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До тимчасової регулювальної мережі </a:t>
            </a:r>
            <a:r>
              <a:rPr lang="uk-UA" b="1" dirty="0"/>
              <a:t>належать тимчасові канали, борозни та ін.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підвищення ефективності регулювальної мережі на важких за механічним складом </a:t>
            </a:r>
            <a:r>
              <a:rPr lang="uk-UA" b="1" dirty="0" err="1"/>
              <a:t>слабководопроникних</a:t>
            </a:r>
            <a:r>
              <a:rPr lang="uk-UA" b="1" dirty="0"/>
              <a:t> </a:t>
            </a:r>
            <a:r>
              <a:rPr lang="uk-UA" b="1" dirty="0" err="1"/>
              <a:t>грунтах</a:t>
            </a:r>
            <a:r>
              <a:rPr lang="uk-UA" b="1" dirty="0"/>
              <a:t> необхідно додатково застосовувати заходи по організації поверхневого стоку та агромеліоративні заходи.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8765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Відкрита  мережа по зниженню рівнів </a:t>
            </a:r>
            <a:r>
              <a:rPr lang="uk-UA" b="1" i="1" dirty="0" err="1">
                <a:solidFill>
                  <a:srgbClr val="FF0000"/>
                </a:solidFill>
              </a:rPr>
              <a:t>грунтових</a:t>
            </a:r>
            <a:r>
              <a:rPr lang="uk-UA" b="1" i="1" dirty="0">
                <a:solidFill>
                  <a:srgbClr val="FF0000"/>
                </a:solidFill>
              </a:rPr>
              <a:t> вод.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/>
              <a:t> 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Мережу відкритих каналів </a:t>
            </a:r>
            <a:r>
              <a:rPr lang="uk-UA" b="1" dirty="0"/>
              <a:t>застосовують при осушенні:</a:t>
            </a:r>
            <a:endParaRPr lang="ru-RU" b="1" dirty="0"/>
          </a:p>
          <a:p>
            <a:pPr lvl="0"/>
            <a:r>
              <a:rPr lang="uk-UA" b="1" dirty="0"/>
              <a:t>природних малопродуктивних сіножатей;</a:t>
            </a:r>
            <a:endParaRPr lang="ru-RU" b="1" dirty="0"/>
          </a:p>
          <a:p>
            <a:pPr lvl="0"/>
            <a:r>
              <a:rPr lang="uk-UA" b="1" dirty="0" err="1"/>
              <a:t>мілкоперелогових</a:t>
            </a:r>
            <a:r>
              <a:rPr lang="uk-UA" b="1" dirty="0"/>
              <a:t> торфовищ, що підстилаються піщаними водопроникними </a:t>
            </a:r>
            <a:r>
              <a:rPr lang="uk-UA" b="1" dirty="0" err="1"/>
              <a:t>грунтами</a:t>
            </a:r>
            <a:r>
              <a:rPr lang="uk-UA" b="1" dirty="0"/>
              <a:t>;</a:t>
            </a:r>
            <a:endParaRPr lang="ru-RU" b="1" dirty="0"/>
          </a:p>
          <a:p>
            <a:pPr lvl="0"/>
            <a:r>
              <a:rPr lang="uk-UA" b="1" dirty="0"/>
              <a:t>земель у зоні вічної мерзлоти і з глибоким їх промерзанням;</a:t>
            </a:r>
            <a:endParaRPr lang="ru-RU" b="1" dirty="0"/>
          </a:p>
          <a:p>
            <a:pPr lvl="0"/>
            <a:r>
              <a:rPr lang="uk-UA" b="1" dirty="0"/>
              <a:t>територій, у </a:t>
            </a:r>
            <a:r>
              <a:rPr lang="uk-UA" b="1" dirty="0" err="1"/>
              <a:t>грунтових</a:t>
            </a:r>
            <a:r>
              <a:rPr lang="uk-UA" b="1" dirty="0"/>
              <a:t> водах яких є більше 20 мг/л закислого заліза;</a:t>
            </a:r>
            <a:endParaRPr lang="ru-RU" b="1" dirty="0"/>
          </a:p>
          <a:p>
            <a:pPr lvl="0"/>
            <a:r>
              <a:rPr lang="uk-UA" b="1" dirty="0"/>
              <a:t>при попередньому осушенні глибоких торфовищ.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40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048672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Відкриті канали </a:t>
            </a:r>
            <a:r>
              <a:rPr lang="uk-UA" b="1" dirty="0"/>
              <a:t>для зниження рівнів </a:t>
            </a:r>
            <a:r>
              <a:rPr lang="uk-UA" b="1" dirty="0" err="1"/>
              <a:t>грунтових</a:t>
            </a:r>
            <a:r>
              <a:rPr lang="uk-UA" b="1" dirty="0"/>
              <a:t> вод проектують трапецієвидного перерізу з шириною по дну 0,4…0,6 м,  глибиною 1,0…1,2 м</a:t>
            </a:r>
            <a:r>
              <a:rPr lang="uk-UA" b="1" dirty="0" smtClean="0"/>
              <a:t>,</a:t>
            </a:r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</a:t>
            </a:r>
            <a:r>
              <a:rPr lang="uk-UA" b="1" dirty="0"/>
              <a:t>з закладанням укосів - 1,0…1,5.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Відстань</a:t>
            </a:r>
            <a:r>
              <a:rPr lang="uk-UA" b="1" dirty="0" smtClean="0"/>
              <a:t> </a:t>
            </a:r>
            <a:r>
              <a:rPr lang="uk-UA" b="1" dirty="0"/>
              <a:t>між відкритими каналами залежить в першу чергу від водопроникності </a:t>
            </a:r>
            <a:r>
              <a:rPr lang="uk-UA" b="1" dirty="0" err="1"/>
              <a:t>грунтів</a:t>
            </a:r>
            <a:r>
              <a:rPr lang="uk-UA" b="1" dirty="0"/>
              <a:t> і приймається в межах 60…100 м, рідше 150 м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86045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20680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На торфовищах</a:t>
            </a:r>
            <a:r>
              <a:rPr lang="uk-UA" sz="3600" b="1" dirty="0"/>
              <a:t>, що підстилаються з глибини 1,0…1,5 м </a:t>
            </a:r>
            <a:r>
              <a:rPr lang="uk-UA" sz="3600" b="1" dirty="0" err="1"/>
              <a:t>добреводопроникними</a:t>
            </a:r>
            <a:r>
              <a:rPr lang="uk-UA" sz="3600" b="1" dirty="0"/>
              <a:t> піщаними </a:t>
            </a:r>
            <a:r>
              <a:rPr lang="uk-UA" sz="3600" b="1" dirty="0" err="1"/>
              <a:t>грунтами</a:t>
            </a:r>
            <a:r>
              <a:rPr lang="uk-UA" sz="3600" b="1" dirty="0"/>
              <a:t>, </a:t>
            </a:r>
            <a:r>
              <a:rPr lang="uk-UA" sz="3600" b="1" i="1" dirty="0">
                <a:solidFill>
                  <a:srgbClr val="FF0000"/>
                </a:solidFill>
              </a:rPr>
              <a:t>відкриті канали </a:t>
            </a:r>
            <a:r>
              <a:rPr lang="uk-UA" sz="3600" b="1" dirty="0"/>
              <a:t>врізають у водопроникний </a:t>
            </a:r>
            <a:r>
              <a:rPr lang="uk-UA" sz="3600" b="1" dirty="0" err="1"/>
              <a:t>грунт</a:t>
            </a:r>
            <a:r>
              <a:rPr lang="uk-UA" sz="3600" b="1" dirty="0"/>
              <a:t> до 30…50 см, завдяки чому досягається більший осушувальний ефект. У цьому випадку відстань між відкритими каналами може бути збільшена до 300…600 м.</a:t>
            </a:r>
            <a:endParaRPr lang="ru-RU" sz="3600" b="1" dirty="0"/>
          </a:p>
          <a:p>
            <a:pPr marL="0" indent="0">
              <a:buNone/>
            </a:pPr>
            <a:r>
              <a:rPr lang="uk-UA" sz="3600" dirty="0"/>
              <a:t> 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643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5937523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Закритий горизонтальний дренаж.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/>
              <a:t> 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Закритий дренаж </a:t>
            </a:r>
            <a:r>
              <a:rPr lang="uk-UA" b="1" dirty="0"/>
              <a:t>- це порожнини, що влаштовують у </a:t>
            </a:r>
            <a:r>
              <a:rPr lang="uk-UA" b="1" dirty="0" err="1"/>
              <a:t>грунті</a:t>
            </a:r>
            <a:r>
              <a:rPr lang="uk-UA" b="1" dirty="0"/>
              <a:t> для прийому і відведення надлишкових вод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За способом </a:t>
            </a:r>
            <a:r>
              <a:rPr lang="uk-UA" b="1" dirty="0"/>
              <a:t>влаштування горизонтальний дренаж поділяється на траншейний і безтраншейний.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Траншейний дренаж </a:t>
            </a:r>
            <a:r>
              <a:rPr lang="uk-UA" b="1" dirty="0"/>
              <a:t>влаштовують з гончарних та пластмасових труб, а також з місцевих матеріалів. Для великих закритих колекторів (діаметром 20 см і більше) застосовують азбестоцементні та залізобетонні труби.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952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Дренаж з місцевих матеріалів </a:t>
            </a:r>
            <a:r>
              <a:rPr lang="uk-UA" b="1" dirty="0"/>
              <a:t>є найдревнішим видом дренажу</a:t>
            </a:r>
            <a:r>
              <a:rPr lang="uk-UA" b="1" i="1" dirty="0" smtClean="0"/>
              <a:t>.</a:t>
            </a:r>
          </a:p>
          <a:p>
            <a:r>
              <a:rPr lang="uk-UA" b="1" dirty="0" smtClean="0"/>
              <a:t>Траншеї</a:t>
            </a:r>
            <a:r>
              <a:rPr lang="uk-UA" b="1" dirty="0"/>
              <a:t>, заповнені камінням, влаштовували для осушення у древньому Римі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Дерев"</a:t>
            </a:r>
            <a:r>
              <a:rPr lang="uk-UA" b="1" dirty="0" err="1"/>
              <a:t>яні</a:t>
            </a:r>
            <a:r>
              <a:rPr lang="uk-UA" b="1" dirty="0"/>
              <a:t> жалоби і труби з дощок застосовували в Х1 -Х11 столітті у древньоруських містах Новгороді і Пскові для відведення напірних вод із джерел.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заповнення траншей можна застосовувати також жердини, фашини та ін. Між камінням, жердинами і хворостинами будуть великі водопровідні щілини, але вони швидко замулюються. </a:t>
            </a:r>
            <a:endParaRPr lang="uk-UA" b="1" dirty="0" smtClean="0"/>
          </a:p>
          <a:p>
            <a:r>
              <a:rPr lang="uk-UA" b="1" dirty="0" smtClean="0"/>
              <a:t>Дренаж </a:t>
            </a:r>
            <a:r>
              <a:rPr lang="uk-UA" b="1" dirty="0"/>
              <a:t>з місцевих матеріалів недовговічний і вимагає великих затрат ручної праці, тому в останні роки майже не застосовується.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193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Гончарний дренаж</a:t>
            </a:r>
            <a:r>
              <a:rPr lang="uk-UA" sz="3600" b="1" dirty="0">
                <a:solidFill>
                  <a:srgbClr val="FF0000"/>
                </a:solidFill>
              </a:rPr>
              <a:t> </a:t>
            </a:r>
            <a:r>
              <a:rPr lang="uk-UA" sz="3600" b="1" dirty="0"/>
              <a:t>застосовують при осушенні мінеральних </a:t>
            </a:r>
            <a:r>
              <a:rPr lang="uk-UA" sz="3600" b="1" dirty="0" err="1"/>
              <a:t>грунтів</a:t>
            </a:r>
            <a:r>
              <a:rPr lang="uk-UA" sz="3600" b="1" dirty="0"/>
              <a:t> </a:t>
            </a:r>
            <a:r>
              <a:rPr lang="uk-UA" sz="3600" b="1" dirty="0" err="1"/>
              <a:t>мілкоперелогових</a:t>
            </a:r>
            <a:r>
              <a:rPr lang="uk-UA" sz="3600" b="1" dirty="0"/>
              <a:t> торфовищ (потужністю до 1,2 м), а також на потужних торфовищах після попереднього осушення їх відкритими каналами. В останньому випадку на потужних торфовищах гончарні трубки укладають на стелажі.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025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92688"/>
          </a:xfrm>
        </p:spPr>
        <p:txBody>
          <a:bodyPr>
            <a:normAutofit/>
          </a:bodyPr>
          <a:lstStyle/>
          <a:p>
            <a:r>
              <a:rPr lang="uk-UA" sz="4000" b="1" i="1" dirty="0"/>
              <a:t> </a:t>
            </a:r>
            <a:r>
              <a:rPr lang="uk-UA" sz="4000" b="1" i="1" dirty="0">
                <a:solidFill>
                  <a:srgbClr val="FF0000"/>
                </a:solidFill>
              </a:rPr>
              <a:t>Гончарні трубки </a:t>
            </a:r>
            <a:r>
              <a:rPr lang="uk-UA" sz="4000" b="1" dirty="0"/>
              <a:t>згідно з ГОСТ 8411- 74 "</a:t>
            </a:r>
            <a:r>
              <a:rPr lang="uk-UA" sz="4000" b="1" dirty="0" err="1"/>
              <a:t>Трубы</a:t>
            </a:r>
            <a:r>
              <a:rPr lang="uk-UA" sz="4000" b="1" dirty="0"/>
              <a:t> </a:t>
            </a:r>
            <a:r>
              <a:rPr lang="uk-UA" sz="4000" b="1" dirty="0" err="1"/>
              <a:t>керамические</a:t>
            </a:r>
            <a:r>
              <a:rPr lang="uk-UA" sz="4000" b="1" dirty="0"/>
              <a:t>, </a:t>
            </a:r>
            <a:r>
              <a:rPr lang="uk-UA" sz="4000" b="1" dirty="0" err="1"/>
              <a:t>дренажные</a:t>
            </a:r>
            <a:r>
              <a:rPr lang="uk-UA" sz="4000" b="1" dirty="0"/>
              <a:t>. </a:t>
            </a:r>
            <a:r>
              <a:rPr lang="uk-UA" sz="4000" b="1" dirty="0" err="1"/>
              <a:t>Технические</a:t>
            </a:r>
            <a:r>
              <a:rPr lang="uk-UA" sz="4000" b="1" dirty="0"/>
              <a:t> </a:t>
            </a:r>
            <a:r>
              <a:rPr lang="uk-UA" sz="4000" b="1" dirty="0" err="1"/>
              <a:t>условия</a:t>
            </a:r>
            <a:r>
              <a:rPr lang="uk-UA" sz="4000" b="1" dirty="0"/>
              <a:t>" виготовляються стандартних діаметрів від 5 до 25 см і довжиною 33 см. Товщина стінок - від 1,1 до 2,5 см, маса трубок - від 1 до 12,5 кг. Зовні трубки виконуються круглими або багатогранними.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6776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352928" cy="5976664"/>
          </a:xfrm>
        </p:spPr>
        <p:txBody>
          <a:bodyPr>
            <a:normAutofit fontScale="70000" lnSpcReduction="20000"/>
          </a:bodyPr>
          <a:lstStyle/>
          <a:p>
            <a:r>
              <a:rPr lang="uk-UA" b="1" i="1" dirty="0"/>
              <a:t> 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3.4 Осушувальні </a:t>
            </a:r>
            <a:r>
              <a:rPr lang="uk-UA" b="1" i="1" dirty="0" smtClean="0">
                <a:solidFill>
                  <a:srgbClr val="FF0000"/>
                </a:solidFill>
              </a:rPr>
              <a:t>мережі</a:t>
            </a:r>
            <a:r>
              <a:rPr lang="uk-UA" b="1" i="1" dirty="0">
                <a:solidFill>
                  <a:schemeClr val="tx1"/>
                </a:solidFill>
              </a:rPr>
              <a:t> 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Регулювальна  мережа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r>
              <a:rPr lang="uk-UA" b="1" i="1" dirty="0">
                <a:solidFill>
                  <a:schemeClr val="tx1"/>
                </a:solidFill>
              </a:rPr>
              <a:t> 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uk-UA" sz="4000" b="1" i="1" dirty="0">
                <a:solidFill>
                  <a:srgbClr val="FF0000"/>
                </a:solidFill>
              </a:rPr>
              <a:t>Призначення і види регулювальної мережі. </a:t>
            </a:r>
            <a:endParaRPr lang="uk-UA" sz="4000" b="1" i="1" dirty="0" smtClean="0">
              <a:solidFill>
                <a:srgbClr val="FF0000"/>
              </a:solidFill>
            </a:endParaRPr>
          </a:p>
          <a:p>
            <a:pPr algn="l"/>
            <a:endParaRPr lang="uk-UA" sz="4000" b="1" i="1" dirty="0" smtClean="0">
              <a:solidFill>
                <a:srgbClr val="FF0000"/>
              </a:solidFill>
            </a:endParaRPr>
          </a:p>
          <a:p>
            <a:pPr algn="l"/>
            <a:r>
              <a:rPr lang="uk-UA" sz="4000" b="1" i="1" dirty="0" smtClean="0">
                <a:solidFill>
                  <a:srgbClr val="FF0000"/>
                </a:solidFill>
              </a:rPr>
              <a:t>Регулювальна  </a:t>
            </a:r>
            <a:r>
              <a:rPr lang="uk-UA" sz="4000" b="1" i="1" dirty="0">
                <a:solidFill>
                  <a:srgbClr val="FF0000"/>
                </a:solidFill>
              </a:rPr>
              <a:t>мережа </a:t>
            </a:r>
            <a:r>
              <a:rPr lang="uk-UA" sz="4000" b="1" dirty="0">
                <a:solidFill>
                  <a:schemeClr val="tx1"/>
                </a:solidFill>
              </a:rPr>
              <a:t>призначена для видалення із </a:t>
            </a:r>
            <a:r>
              <a:rPr lang="uk-UA" sz="4000" b="1" dirty="0" err="1">
                <a:solidFill>
                  <a:schemeClr val="tx1"/>
                </a:solidFill>
              </a:rPr>
              <a:t>грунтів</a:t>
            </a:r>
            <a:r>
              <a:rPr lang="uk-UA" sz="4000" b="1" dirty="0">
                <a:solidFill>
                  <a:schemeClr val="tx1"/>
                </a:solidFill>
              </a:rPr>
              <a:t> надлишкової вологи і підтримання в них необхідного водно-повітряного режиму. </a:t>
            </a:r>
            <a:endParaRPr lang="uk-UA" sz="4000" b="1" dirty="0" smtClean="0">
              <a:solidFill>
                <a:schemeClr val="tx1"/>
              </a:solidFill>
            </a:endParaRPr>
          </a:p>
          <a:p>
            <a:pPr algn="l"/>
            <a:r>
              <a:rPr lang="uk-UA" sz="4000" b="1" dirty="0" smtClean="0">
                <a:solidFill>
                  <a:srgbClr val="FF0000"/>
                </a:solidFill>
              </a:rPr>
              <a:t>За </a:t>
            </a:r>
            <a:r>
              <a:rPr lang="uk-UA" sz="4000" b="1" dirty="0">
                <a:solidFill>
                  <a:srgbClr val="FF0000"/>
                </a:solidFill>
              </a:rPr>
              <a:t>принципом дії </a:t>
            </a:r>
            <a:r>
              <a:rPr lang="uk-UA" sz="4000" b="1" dirty="0">
                <a:solidFill>
                  <a:schemeClr val="tx1"/>
                </a:solidFill>
              </a:rPr>
              <a:t>регулювальна мережа поділяється на:</a:t>
            </a:r>
            <a:endParaRPr lang="ru-RU" sz="4000" b="1" dirty="0">
              <a:solidFill>
                <a:schemeClr val="tx1"/>
              </a:solidFill>
            </a:endParaRPr>
          </a:p>
          <a:p>
            <a:pPr lvl="0" algn="l"/>
            <a:r>
              <a:rPr lang="uk-UA" sz="4000" b="1" i="1" dirty="0">
                <a:solidFill>
                  <a:srgbClr val="FF0000"/>
                </a:solidFill>
              </a:rPr>
              <a:t>дренажну</a:t>
            </a:r>
            <a:r>
              <a:rPr lang="uk-UA" sz="4000" b="1" dirty="0">
                <a:solidFill>
                  <a:srgbClr val="FF0000"/>
                </a:solidFill>
              </a:rPr>
              <a:t>,</a:t>
            </a:r>
            <a:r>
              <a:rPr lang="uk-UA" sz="4000" b="1" dirty="0">
                <a:solidFill>
                  <a:schemeClr val="tx1"/>
                </a:solidFill>
              </a:rPr>
              <a:t> що забезпечує своєчасне зниження рівня </a:t>
            </a:r>
            <a:r>
              <a:rPr lang="uk-UA" sz="4000" b="1" dirty="0" err="1">
                <a:solidFill>
                  <a:schemeClr val="tx1"/>
                </a:solidFill>
              </a:rPr>
              <a:t>грунтових</a:t>
            </a:r>
            <a:r>
              <a:rPr lang="uk-UA" sz="4000" b="1" dirty="0">
                <a:solidFill>
                  <a:schemeClr val="tx1"/>
                </a:solidFill>
              </a:rPr>
              <a:t> вод до норми осушення;</a:t>
            </a:r>
            <a:endParaRPr lang="ru-RU" sz="4000" b="1" dirty="0">
              <a:solidFill>
                <a:schemeClr val="tx1"/>
              </a:solidFill>
            </a:endParaRPr>
          </a:p>
          <a:p>
            <a:pPr lvl="0" algn="l"/>
            <a:r>
              <a:rPr lang="uk-UA" sz="4000" b="1" i="1" dirty="0">
                <a:solidFill>
                  <a:srgbClr val="FF0000"/>
                </a:solidFill>
              </a:rPr>
              <a:t>збиральну</a:t>
            </a:r>
            <a:r>
              <a:rPr lang="uk-UA" sz="4000" b="1" i="1" dirty="0">
                <a:solidFill>
                  <a:schemeClr val="tx1"/>
                </a:solidFill>
              </a:rPr>
              <a:t>,</a:t>
            </a:r>
            <a:r>
              <a:rPr lang="uk-UA" sz="4000" b="1" dirty="0">
                <a:solidFill>
                  <a:schemeClr val="tx1"/>
                </a:solidFill>
              </a:rPr>
              <a:t> яка забезпечує відведення надлишкових поверхневих вод і вод з орного горизонту у задані строки.</a:t>
            </a:r>
            <a:endParaRPr lang="ru-RU" sz="4000" b="1" dirty="0">
              <a:solidFill>
                <a:schemeClr val="tx1"/>
              </a:solidFill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7446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Трубки</a:t>
            </a:r>
            <a:r>
              <a:rPr lang="uk-UA" b="1" dirty="0"/>
              <a:t> укладають впритул одна до одної, зазори, що між ними утворюються, не повинні перевищувати 1…2 мм, для цього трубки в траншеї підганяють вручну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 останні роки гончарні трубки почали з"</a:t>
            </a:r>
            <a:r>
              <a:rPr lang="uk-UA" b="1" dirty="0" err="1"/>
              <a:t>єднувати</a:t>
            </a:r>
            <a:r>
              <a:rPr lang="uk-UA" b="1" dirty="0"/>
              <a:t> за допомогою </a:t>
            </a:r>
            <a:r>
              <a:rPr lang="uk-UA" b="1" i="1" dirty="0">
                <a:solidFill>
                  <a:srgbClr val="FF0000"/>
                </a:solidFill>
              </a:rPr>
              <a:t>пластмасових муфт. </a:t>
            </a:r>
            <a:r>
              <a:rPr lang="uk-UA" b="1" dirty="0"/>
              <a:t>Вода у гончарні дрени надходить через зазори  між трубками або через перфорацію у пластмасових муфтах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Для </a:t>
            </a:r>
            <a:r>
              <a:rPr lang="uk-UA" b="1" dirty="0"/>
              <a:t>запобігання замуленню частинками </a:t>
            </a:r>
            <a:r>
              <a:rPr lang="uk-UA" b="1" dirty="0" err="1"/>
              <a:t>грунту</a:t>
            </a:r>
            <a:r>
              <a:rPr lang="uk-UA" b="1" dirty="0"/>
              <a:t> застосовують захисно-фільтрувальні матеріали - </a:t>
            </a:r>
            <a:r>
              <a:rPr lang="uk-UA" b="1" i="1" dirty="0">
                <a:solidFill>
                  <a:srgbClr val="FF0000"/>
                </a:solidFill>
              </a:rPr>
              <a:t>органічні</a:t>
            </a:r>
            <a:r>
              <a:rPr lang="uk-UA" b="1" dirty="0"/>
              <a:t> (мох, торф"</a:t>
            </a:r>
            <a:r>
              <a:rPr lang="uk-UA" b="1" dirty="0" err="1"/>
              <a:t>яна</a:t>
            </a:r>
            <a:r>
              <a:rPr lang="uk-UA" b="1" dirty="0"/>
              <a:t> </a:t>
            </a:r>
            <a:r>
              <a:rPr lang="uk-UA" b="1" dirty="0" err="1"/>
              <a:t>крошка</a:t>
            </a:r>
            <a:r>
              <a:rPr lang="uk-UA" b="1" dirty="0"/>
              <a:t>, тирса та ін.) або </a:t>
            </a:r>
            <a:r>
              <a:rPr lang="uk-UA" b="1" i="1" dirty="0">
                <a:solidFill>
                  <a:srgbClr val="FF0000"/>
                </a:solidFill>
              </a:rPr>
              <a:t>синтетичні </a:t>
            </a:r>
            <a:r>
              <a:rPr lang="uk-UA" b="1" dirty="0"/>
              <a:t>(склотканина, скловата та ін.), якими обгортають повністю труби або тільки стики.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619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6336704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Пластмасовий дренаж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застосовують у мінеральних і торф"</a:t>
            </a:r>
            <a:r>
              <a:rPr lang="uk-UA" b="1" dirty="0" err="1"/>
              <a:t>яних</a:t>
            </a:r>
            <a:r>
              <a:rPr lang="uk-UA" b="1" dirty="0"/>
              <a:t> </a:t>
            </a:r>
            <a:r>
              <a:rPr lang="uk-UA" b="1" dirty="0" err="1"/>
              <a:t>грунтах</a:t>
            </a:r>
            <a:r>
              <a:rPr lang="uk-UA" b="1" dirty="0"/>
              <a:t>  при вмісті в них розчиненого заліза не більше 5 мг/л. </a:t>
            </a:r>
            <a:endParaRPr lang="uk-UA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Пластмасові </a:t>
            </a:r>
            <a:r>
              <a:rPr lang="uk-UA" b="1" dirty="0">
                <a:solidFill>
                  <a:srgbClr val="FF0000"/>
                </a:solidFill>
              </a:rPr>
              <a:t>труби </a:t>
            </a:r>
            <a:r>
              <a:rPr lang="uk-UA" b="1" dirty="0"/>
              <a:t>виготовляють з полівінілхлориду (ПВХ) або поліетилену високої міцності  (ПВП) діаметром від 50 до 125 мм. Товщина стінок - від 1 до 3 мм, маса 1м труб - від 0,3 до 1,0 кг.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Труби</a:t>
            </a:r>
            <a:r>
              <a:rPr lang="uk-UA" b="1" dirty="0" smtClean="0"/>
              <a:t> </a:t>
            </a:r>
            <a:r>
              <a:rPr lang="uk-UA" b="1" dirty="0"/>
              <a:t>випускають цільними </a:t>
            </a:r>
            <a:r>
              <a:rPr lang="uk-UA" b="1" dirty="0" err="1"/>
              <a:t>гладкостінними</a:t>
            </a:r>
            <a:r>
              <a:rPr lang="uk-UA" b="1" dirty="0"/>
              <a:t> або гофрованими з поздовжніми чи круглими </a:t>
            </a:r>
            <a:r>
              <a:rPr lang="uk-UA" b="1" dirty="0" err="1"/>
              <a:t>перфораціями</a:t>
            </a:r>
            <a:r>
              <a:rPr lang="uk-UA" b="1" dirty="0"/>
              <a:t> (отворами) для прийому води, а також витими, що мають значно більші отвори. Пластмасові дрени також захищають фільтрами від замулення.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53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Autofit/>
          </a:bodyPr>
          <a:lstStyle/>
          <a:p>
            <a:r>
              <a:rPr lang="uk-UA" sz="2800" b="1" dirty="0"/>
              <a:t>Укладають їх в траншеї пристосованими для цього дреноукладачами ЭТЦ-202А. В останні роки все більше застосовується </a:t>
            </a:r>
            <a:r>
              <a:rPr lang="uk-UA" sz="2800" b="1" i="1" dirty="0">
                <a:solidFill>
                  <a:srgbClr val="FF0000"/>
                </a:solidFill>
              </a:rPr>
              <a:t>безтраншейний спосіб </a:t>
            </a:r>
            <a:r>
              <a:rPr lang="uk-UA" sz="2800" b="1" dirty="0"/>
              <a:t>укладання пластмасових труб за допомого дреноукладача МД-4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Цей </a:t>
            </a:r>
            <a:r>
              <a:rPr lang="uk-UA" sz="2800" b="1" dirty="0" err="1"/>
              <a:t>дреноукладчик</a:t>
            </a:r>
            <a:r>
              <a:rPr lang="uk-UA" sz="2800" b="1" dirty="0"/>
              <a:t> продавлює у </a:t>
            </a:r>
            <a:r>
              <a:rPr lang="uk-UA" sz="2800" b="1" dirty="0" err="1"/>
              <a:t>грунті</a:t>
            </a:r>
            <a:r>
              <a:rPr lang="uk-UA" sz="2800" b="1" dirty="0"/>
              <a:t> щілину шириною 20 см і забезпечує укладання пластмасових труб </a:t>
            </a:r>
            <a:r>
              <a:rPr lang="uk-UA" sz="2800" b="1" dirty="0" err="1"/>
              <a:t>діаметором</a:t>
            </a:r>
            <a:r>
              <a:rPr lang="uk-UA" sz="2800" b="1" dirty="0"/>
              <a:t> від 50 до 90 мм на глибину 180 см</a:t>
            </a:r>
            <a:r>
              <a:rPr lang="uk-UA" sz="2800" b="1" dirty="0" smtClean="0"/>
              <a:t>. </a:t>
            </a:r>
          </a:p>
          <a:p>
            <a:r>
              <a:rPr lang="uk-UA" sz="2800" b="1" dirty="0" smtClean="0"/>
              <a:t>Безтраншейний спосіб  будівництва пластмасового дренажу можна застосовувати у торф"</a:t>
            </a:r>
            <a:r>
              <a:rPr lang="uk-UA" sz="2800" b="1" dirty="0" err="1" smtClean="0"/>
              <a:t>яних</a:t>
            </a:r>
            <a:r>
              <a:rPr lang="uk-UA" sz="2800" b="1" dirty="0" smtClean="0"/>
              <a:t> і мінеральних </a:t>
            </a:r>
            <a:r>
              <a:rPr lang="uk-UA" sz="2800" b="1" dirty="0" err="1" smtClean="0"/>
              <a:t>грунтах</a:t>
            </a:r>
            <a:r>
              <a:rPr lang="uk-UA" sz="2800" b="1" dirty="0" smtClean="0"/>
              <a:t> з коефіцієнтом фільтрації не менше 0,3 м/</a:t>
            </a:r>
            <a:r>
              <a:rPr lang="uk-UA" sz="2800" b="1" dirty="0" err="1" smtClean="0"/>
              <a:t>доб</a:t>
            </a:r>
            <a:r>
              <a:rPr lang="uk-UA" sz="2800" b="1" dirty="0" smtClean="0"/>
              <a:t>.</a:t>
            </a:r>
            <a:endParaRPr lang="ru-RU" sz="2800" b="1" dirty="0" smtClean="0"/>
          </a:p>
          <a:p>
            <a:pPr marL="0" indent="0">
              <a:buNone/>
            </a:pPr>
            <a:r>
              <a:rPr lang="uk-UA" sz="2800" b="1" i="1" dirty="0">
                <a:solidFill>
                  <a:srgbClr val="FF0000"/>
                </a:solidFill>
              </a:rPr>
              <a:t> </a:t>
            </a:r>
            <a:endParaRPr lang="ru-RU" sz="2800" b="1" i="1" dirty="0">
              <a:solidFill>
                <a:srgbClr val="FF0000"/>
              </a:solidFill>
            </a:endParaRP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387911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363272" cy="64807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Кротовий </a:t>
            </a:r>
            <a:r>
              <a:rPr lang="uk-UA" b="1" i="1" dirty="0">
                <a:solidFill>
                  <a:srgbClr val="FF0000"/>
                </a:solidFill>
              </a:rPr>
              <a:t>дренаж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являє собою порожнини у </a:t>
            </a:r>
            <a:r>
              <a:rPr lang="uk-UA" b="1" dirty="0" err="1"/>
              <a:t>грунті</a:t>
            </a:r>
            <a:r>
              <a:rPr lang="uk-UA" b="1" dirty="0"/>
              <a:t>, що продавлюються за допомогою кротодренажних машин КН-1200, Д-657 та інших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Ці машини начіпляються на трактори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Під час руху ніж, розміщений у вертикальній площині, прорізає у </a:t>
            </a:r>
            <a:r>
              <a:rPr lang="uk-UA" b="1" dirty="0" err="1"/>
              <a:t>грунті</a:t>
            </a:r>
            <a:r>
              <a:rPr lang="uk-UA" b="1" dirty="0"/>
              <a:t> щілину, а </a:t>
            </a:r>
            <a:r>
              <a:rPr lang="uk-UA" b="1" dirty="0" err="1"/>
              <a:t>дренер</a:t>
            </a:r>
            <a:r>
              <a:rPr lang="uk-UA" b="1" dirty="0"/>
              <a:t> і розширювач, закріплені внизу ножа, продавлюють круглі отвори необхідного діаметра. </a:t>
            </a:r>
            <a:endParaRPr lang="uk-UA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Кротові </a:t>
            </a:r>
            <a:r>
              <a:rPr lang="uk-UA" b="1" dirty="0">
                <a:solidFill>
                  <a:srgbClr val="FF0000"/>
                </a:solidFill>
              </a:rPr>
              <a:t>дрени </a:t>
            </a:r>
            <a:r>
              <a:rPr lang="uk-UA" b="1" dirty="0"/>
              <a:t>доцільно застосовувати для осушення </a:t>
            </a:r>
            <a:r>
              <a:rPr lang="uk-UA" b="1" dirty="0" err="1"/>
              <a:t>безпенькових</a:t>
            </a:r>
            <a:r>
              <a:rPr lang="uk-UA" b="1" dirty="0"/>
              <a:t> боліт при ступені розкладання торфу менше 60% і потужності торф"</a:t>
            </a:r>
            <a:r>
              <a:rPr lang="uk-UA" b="1" dirty="0" err="1"/>
              <a:t>яного</a:t>
            </a:r>
            <a:r>
              <a:rPr lang="uk-UA" b="1" dirty="0"/>
              <a:t> покладу понад 0,8…1,0 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Ці дрени можуть застосовуватись і на мінеральних </a:t>
            </a:r>
            <a:r>
              <a:rPr lang="uk-UA" b="1" dirty="0" err="1"/>
              <a:t>грунтах</a:t>
            </a:r>
            <a:r>
              <a:rPr lang="uk-UA" b="1" dirty="0"/>
              <a:t>, що складені глинистими однорідними </a:t>
            </a:r>
            <a:r>
              <a:rPr lang="uk-UA" b="1" dirty="0" err="1"/>
              <a:t>грунтами</a:t>
            </a:r>
            <a:r>
              <a:rPr lang="uk-UA" b="1" dirty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62948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Діаметр кротових дрен у мінеральних </a:t>
            </a:r>
            <a:r>
              <a:rPr lang="uk-UA" b="1" dirty="0" err="1"/>
              <a:t>грунтах</a:t>
            </a:r>
            <a:r>
              <a:rPr lang="uk-UA" b="1" dirty="0"/>
              <a:t> приймають 6…8 см, у торфовищах продавлюють отвори діаметром 15…20 см, які під дією пружних сил майже відразу стискаються до 10 см. Похил дрен у торф"</a:t>
            </a:r>
            <a:r>
              <a:rPr lang="uk-UA" b="1" dirty="0" err="1"/>
              <a:t>яних</a:t>
            </a:r>
            <a:r>
              <a:rPr lang="uk-UA" b="1" dirty="0"/>
              <a:t> </a:t>
            </a:r>
            <a:r>
              <a:rPr lang="uk-UA" b="1" dirty="0" err="1"/>
              <a:t>грунтах</a:t>
            </a:r>
            <a:r>
              <a:rPr lang="uk-UA" b="1" dirty="0"/>
              <a:t> приймають не менше 0,015, довжину до 150…200 м.</a:t>
            </a:r>
          </a:p>
          <a:p>
            <a:r>
              <a:rPr lang="uk-UA" b="1" dirty="0">
                <a:solidFill>
                  <a:srgbClr val="FF0000"/>
                </a:solidFill>
              </a:rPr>
              <a:t>Кротові дрени </a:t>
            </a:r>
            <a:r>
              <a:rPr lang="uk-UA" b="1" dirty="0"/>
              <a:t>впускають у відкриті канали і їх гирла закріплюють відрізками гончарних, пластмасових або інших трубок. Нарізають кротові дрени від каналу до середини. Найкращий час для влаштування кротового дренажу - рання осінь, коли рівні </a:t>
            </a:r>
            <a:r>
              <a:rPr lang="uk-UA" b="1" dirty="0" err="1"/>
              <a:t>грунтових</a:t>
            </a:r>
            <a:r>
              <a:rPr lang="uk-UA" b="1" dirty="0"/>
              <a:t> вод розміщуються глибоко і поля вільні від посівів.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706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Щілинний дренаж</a:t>
            </a:r>
            <a:r>
              <a:rPr lang="uk-UA" b="1" dirty="0"/>
              <a:t> застосовують для осушення як пенькуватих так і </a:t>
            </a:r>
            <a:r>
              <a:rPr lang="uk-UA" b="1" dirty="0" err="1"/>
              <a:t>безпенькуватих</a:t>
            </a:r>
            <a:r>
              <a:rPr lang="uk-UA" b="1" dirty="0"/>
              <a:t> боліт з ступенем розкладання торфу менше 50…60%. Цей вид дренажу застосовується в основному при осушенні боліт з метою торфодобування.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Щілинний </a:t>
            </a:r>
            <a:r>
              <a:rPr lang="uk-UA" b="1" i="1" dirty="0">
                <a:solidFill>
                  <a:srgbClr val="FF0000"/>
                </a:solidFill>
              </a:rPr>
              <a:t>дренаж </a:t>
            </a:r>
            <a:r>
              <a:rPr lang="uk-UA" b="1" dirty="0"/>
              <a:t>влаштовують за допомогою дренажно-щілинних машин ДШ-1,2 і ДЩ - 1,4. Різальний ланцюг цих машин у процесі руху вирізає у торфі щілину шириною 11,5 см і глибиною 1,2…1,4 м. За різальним ланцюгом розміщені два конусних диска, які стискають верхню частину щілини, закриваючи її на глибину 50 см.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641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Заходи по боротьбі з замуленням дрен залізистими сполуками</a:t>
            </a:r>
            <a:r>
              <a:rPr lang="uk-UA" b="1" i="1" dirty="0"/>
              <a:t>.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ділянках, де </a:t>
            </a:r>
            <a:r>
              <a:rPr lang="uk-UA" b="1" dirty="0" err="1"/>
              <a:t>грунтові</a:t>
            </a:r>
            <a:r>
              <a:rPr lang="uk-UA" b="1" dirty="0"/>
              <a:t> води мають </a:t>
            </a:r>
            <a:r>
              <a:rPr lang="uk-UA" b="1" dirty="0">
                <a:solidFill>
                  <a:srgbClr val="FF0000"/>
                </a:solidFill>
              </a:rPr>
              <a:t>закисне залізо (понад 3 мг/л),</a:t>
            </a:r>
            <a:r>
              <a:rPr lang="uk-UA" b="1" dirty="0"/>
              <a:t> виникає загроза закупорки дренажних ліній залізистими сполуками.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осушенні і аерації розчинені закисні форми заліза в результаті хімічних реакцій та життєдіяльності бактерій переходять у нерозчинені окисли, що випадають в осад. </a:t>
            </a:r>
            <a:endParaRPr lang="uk-UA" b="1" dirty="0" smtClean="0"/>
          </a:p>
          <a:p>
            <a:r>
              <a:rPr lang="uk-UA" b="1" dirty="0" smtClean="0"/>
              <a:t>Такого </a:t>
            </a:r>
            <a:r>
              <a:rPr lang="uk-UA" b="1" dirty="0"/>
              <a:t>замулення зазнає у першу чергу пластмасовий дренаж, тому на об"</a:t>
            </a:r>
            <a:r>
              <a:rPr lang="uk-UA" b="1" dirty="0" err="1"/>
              <a:t>єктах</a:t>
            </a:r>
            <a:r>
              <a:rPr lang="uk-UA" b="1" dirty="0"/>
              <a:t>, у </a:t>
            </a:r>
            <a:r>
              <a:rPr lang="uk-UA" b="1" dirty="0" err="1"/>
              <a:t>грунтових</a:t>
            </a:r>
            <a:r>
              <a:rPr lang="uk-UA" b="1" dirty="0"/>
              <a:t> водах  в яких є понад 5 мг/л закисного заліза, пластмасові  дренажі не влаштовують.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217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24936" cy="6192688"/>
          </a:xfrm>
        </p:spPr>
        <p:txBody>
          <a:bodyPr>
            <a:noAutofit/>
          </a:bodyPr>
          <a:lstStyle/>
          <a:p>
            <a:r>
              <a:rPr lang="uk-UA" sz="2400" b="1" i="1" dirty="0">
                <a:solidFill>
                  <a:srgbClr val="FF0000"/>
                </a:solidFill>
              </a:rPr>
              <a:t>Для захисту дрен від замулення і закупорювання залізистими сполуками застосовують профілактичні </a:t>
            </a:r>
            <a:r>
              <a:rPr lang="uk-UA" sz="2400" b="1" dirty="0">
                <a:solidFill>
                  <a:srgbClr val="FF0000"/>
                </a:solidFill>
              </a:rPr>
              <a:t>заходи</a:t>
            </a:r>
            <a:r>
              <a:rPr lang="uk-UA" sz="2400" b="1" dirty="0"/>
              <a:t>, спрямовані на:</a:t>
            </a:r>
            <a:endParaRPr lang="ru-RU" sz="2400" b="1" dirty="0"/>
          </a:p>
          <a:p>
            <a:pPr lvl="0"/>
            <a:r>
              <a:rPr lang="uk-UA" sz="2400" b="1" dirty="0"/>
              <a:t>перехоплення ловильними каналами </a:t>
            </a:r>
            <a:r>
              <a:rPr lang="uk-UA" sz="2400" b="1" dirty="0" err="1"/>
              <a:t>грунтових</a:t>
            </a:r>
            <a:r>
              <a:rPr lang="uk-UA" sz="2400" b="1" dirty="0"/>
              <a:t> вод і джерел з високим вмістом розчиненого заліза;</a:t>
            </a:r>
            <a:endParaRPr lang="ru-RU" sz="2400" b="1" dirty="0"/>
          </a:p>
          <a:p>
            <a:pPr lvl="0"/>
            <a:r>
              <a:rPr lang="uk-UA" sz="2400" b="1" dirty="0"/>
              <a:t>збільшення  пропускної  здатності дренажних ліній і швидкостей  руху води в них; для цього збільшують діаметри дрен і колекторів та їх похили;</a:t>
            </a:r>
            <a:endParaRPr lang="ru-RU" sz="2400" b="1" dirty="0"/>
          </a:p>
          <a:p>
            <a:pPr lvl="0"/>
            <a:r>
              <a:rPr lang="uk-UA" sz="2400" b="1" dirty="0"/>
              <a:t>недопущення в дренажній лінії кисню повітря, для чого передбачають підтоплення гирлових ділянок колекторів і влаштовують дренажні колодязі закритого типу;</a:t>
            </a:r>
            <a:endParaRPr lang="ru-RU" sz="2400" b="1" dirty="0"/>
          </a:p>
          <a:p>
            <a:pPr lvl="0"/>
            <a:r>
              <a:rPr lang="uk-UA" sz="2400" b="1" dirty="0"/>
              <a:t>затримання залізистих сполук у </a:t>
            </a:r>
            <a:r>
              <a:rPr lang="uk-UA" sz="2400" b="1" dirty="0" err="1"/>
              <a:t>грунті</a:t>
            </a:r>
            <a:r>
              <a:rPr lang="uk-UA" sz="2400" b="1" dirty="0"/>
              <a:t> на підході до дрен за допомогою внесення на поверхню </a:t>
            </a:r>
            <a:r>
              <a:rPr lang="uk-UA" sz="2400" b="1" dirty="0" err="1"/>
              <a:t>грунту</a:t>
            </a:r>
            <a:r>
              <a:rPr lang="uk-UA" sz="2400" b="1" dirty="0"/>
              <a:t> і в траншейні засипки інгібіторів (вапна або фосфорного борошна), що </a:t>
            </a:r>
            <a:r>
              <a:rPr lang="uk-UA" sz="2400" b="1" dirty="0" err="1"/>
              <a:t>зв</a:t>
            </a:r>
            <a:r>
              <a:rPr lang="uk-UA" sz="2400" b="1" dirty="0"/>
              <a:t>"</a:t>
            </a:r>
            <a:r>
              <a:rPr lang="uk-UA" sz="2400" b="1" dirty="0" err="1"/>
              <a:t>язують</a:t>
            </a:r>
            <a:r>
              <a:rPr lang="uk-UA" sz="2400" b="1" dirty="0"/>
              <a:t> залізо</a:t>
            </a:r>
            <a:r>
              <a:rPr lang="uk-UA" sz="2400" dirty="0"/>
              <a:t>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24999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6336704"/>
          </a:xfrm>
        </p:spPr>
        <p:txBody>
          <a:bodyPr>
            <a:normAutofit fontScale="70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Визначення глибини закладання дрен і відстані  між ними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Глибину закладання </a:t>
            </a:r>
            <a:r>
              <a:rPr lang="uk-UA" b="1" dirty="0"/>
              <a:t>дрен і відстань між ними визначають з умови забезпечення необхідного зниження рівня </a:t>
            </a:r>
            <a:r>
              <a:rPr lang="uk-UA" b="1" dirty="0" err="1"/>
              <a:t>грунтових</a:t>
            </a:r>
            <a:r>
              <a:rPr lang="uk-UA" b="1" dirty="0"/>
              <a:t> вод у задані строки.</a:t>
            </a:r>
            <a:endParaRPr lang="ru-RU" b="1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Глибина </a:t>
            </a:r>
            <a:r>
              <a:rPr lang="uk-UA" b="1" i="1" dirty="0">
                <a:solidFill>
                  <a:srgbClr val="FF0000"/>
                </a:solidFill>
              </a:rPr>
              <a:t>закладання </a:t>
            </a:r>
            <a:r>
              <a:rPr lang="uk-UA" b="1" dirty="0"/>
              <a:t>регулювальних дрен повинна бути більшою необхідного зниження рівня </a:t>
            </a:r>
            <a:r>
              <a:rPr lang="uk-UA" b="1" dirty="0" err="1"/>
              <a:t>грунтових</a:t>
            </a:r>
            <a:r>
              <a:rPr lang="uk-UA" b="1" dirty="0"/>
              <a:t> вод (норми осушення) внаслідок спаду депресійної кривої від </a:t>
            </a:r>
            <a:r>
              <a:rPr lang="uk-UA" b="1" dirty="0" err="1"/>
              <a:t>міждрення</a:t>
            </a:r>
            <a:r>
              <a:rPr lang="uk-UA" b="1" dirty="0"/>
              <a:t> до дрен і тим більше, чим більша відстань між ними. При цьому необхідна глибина закладання дрен Т, м, визначається за залежністю</a:t>
            </a:r>
            <a:endParaRPr lang="ru-RU" b="1" dirty="0"/>
          </a:p>
          <a:p>
            <a:r>
              <a:rPr lang="uk-UA" b="1" dirty="0"/>
              <a:t>Т = </a:t>
            </a:r>
            <a:r>
              <a:rPr lang="uk-UA" b="1" dirty="0" err="1"/>
              <a:t>Н</a:t>
            </a:r>
            <a:r>
              <a:rPr lang="uk-UA" b="1" baseline="-25000" dirty="0" err="1"/>
              <a:t>пос</a:t>
            </a:r>
            <a:r>
              <a:rPr lang="uk-UA" b="1" dirty="0"/>
              <a:t> + h</a:t>
            </a:r>
            <a:r>
              <a:rPr lang="uk-UA" b="1" baseline="-25000" dirty="0"/>
              <a:t>2</a:t>
            </a:r>
            <a:endParaRPr lang="ru-RU" b="1" dirty="0"/>
          </a:p>
          <a:p>
            <a:r>
              <a:rPr lang="uk-UA" b="1" dirty="0" err="1"/>
              <a:t>Н</a:t>
            </a:r>
            <a:r>
              <a:rPr lang="uk-UA" b="1" baseline="-25000" dirty="0" err="1"/>
              <a:t>пос</a:t>
            </a:r>
            <a:r>
              <a:rPr lang="uk-UA" b="1" dirty="0"/>
              <a:t> - норма осушення на посівний період,  для сільськогосподарських культур ранньої весняної сівби приймається 0,45…0,6 м</a:t>
            </a:r>
            <a:r>
              <a:rPr lang="uk-UA" b="1" dirty="0" smtClean="0"/>
              <a:t>;</a:t>
            </a:r>
          </a:p>
          <a:p>
            <a:r>
              <a:rPr lang="ru-RU" b="1" dirty="0" smtClean="0"/>
              <a:t> </a:t>
            </a:r>
            <a:r>
              <a:rPr lang="uk-UA" b="1" dirty="0" smtClean="0">
                <a:effectLst/>
              </a:rPr>
              <a:t>h</a:t>
            </a:r>
            <a:r>
              <a:rPr lang="uk-UA" b="1" baseline="-25000" dirty="0" smtClean="0">
                <a:effectLst/>
              </a:rPr>
              <a:t>2</a:t>
            </a:r>
            <a:r>
              <a:rPr lang="uk-UA" b="1" dirty="0" smtClean="0">
                <a:effectLst/>
              </a:rPr>
              <a:t> </a:t>
            </a:r>
            <a:r>
              <a:rPr lang="uk-UA" b="1" dirty="0" err="1" smtClean="0">
                <a:effectLst/>
              </a:rPr>
              <a:t>-спад</a:t>
            </a:r>
            <a:r>
              <a:rPr lang="uk-UA" b="1" dirty="0" smtClean="0">
                <a:effectLst/>
              </a:rPr>
              <a:t> депресійної кривої від </a:t>
            </a:r>
            <a:r>
              <a:rPr lang="uk-UA" b="1" dirty="0" err="1" smtClean="0">
                <a:effectLst/>
              </a:rPr>
              <a:t>міждрення</a:t>
            </a:r>
            <a:r>
              <a:rPr lang="uk-UA" b="1" dirty="0" smtClean="0">
                <a:effectLst/>
              </a:rPr>
              <a:t> до дрен, що залежить від інтенсивності відведення дренажних вод і відстані між дренами, на кінець передпосівного критичного періоду, становить у середньому 0,3…0,5 </a:t>
            </a:r>
            <a:r>
              <a:rPr lang="uk-UA" dirty="0" smtClean="0">
                <a:effectLst/>
              </a:rPr>
              <a:t>м.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415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649491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Глибина закладання </a:t>
            </a:r>
            <a:r>
              <a:rPr lang="uk-UA" b="1" dirty="0"/>
              <a:t>гончарних і пластмасових дрен, крім того, повинна бути більше глибини промерзання </a:t>
            </a:r>
            <a:r>
              <a:rPr lang="uk-UA" b="1" dirty="0" err="1"/>
              <a:t>грунтів</a:t>
            </a:r>
            <a:r>
              <a:rPr lang="uk-UA" b="1" dirty="0"/>
              <a:t> у даній місцевості, інакше дрени будуть закупорюватись льодом, тривалий час не будуть працювати і швидше зруйнуються.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У торф"</a:t>
            </a:r>
            <a:r>
              <a:rPr lang="uk-UA" b="1" dirty="0" err="1">
                <a:solidFill>
                  <a:srgbClr val="FF0000"/>
                </a:solidFill>
              </a:rPr>
              <a:t>яних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грунтах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глибину закладання дрен збільшують на величину осідання і спрацювання торфу.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655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048672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Мережа </a:t>
            </a:r>
            <a:r>
              <a:rPr lang="uk-UA" b="1" i="1" dirty="0">
                <a:solidFill>
                  <a:srgbClr val="FF0000"/>
                </a:solidFill>
              </a:rPr>
              <a:t>по зниженню рівня </a:t>
            </a:r>
            <a:r>
              <a:rPr lang="uk-UA" b="1" dirty="0" err="1"/>
              <a:t>грунтових</a:t>
            </a:r>
            <a:r>
              <a:rPr lang="uk-UA" b="1" dirty="0"/>
              <a:t> вод проектується на порівняно водопроникних </a:t>
            </a:r>
            <a:r>
              <a:rPr lang="uk-UA" b="1" dirty="0" err="1"/>
              <a:t>грунтах</a:t>
            </a:r>
            <a:r>
              <a:rPr lang="uk-UA" b="1" dirty="0"/>
              <a:t> ( з коефіцієнтом фільтрації у верхньому метровому шарі понад 0,3 м/</a:t>
            </a:r>
            <a:r>
              <a:rPr lang="uk-UA" b="1" dirty="0" err="1"/>
              <a:t>доб</a:t>
            </a:r>
            <a:r>
              <a:rPr lang="uk-UA" b="1" dirty="0"/>
              <a:t>.); </a:t>
            </a:r>
            <a:endParaRPr lang="uk-UA" b="1" dirty="0" smtClean="0"/>
          </a:p>
          <a:p>
            <a:r>
              <a:rPr lang="uk-UA" b="1" dirty="0" smtClean="0"/>
              <a:t>мережа </a:t>
            </a:r>
            <a:r>
              <a:rPr lang="uk-UA" b="1" i="1" dirty="0">
                <a:solidFill>
                  <a:srgbClr val="FF0000"/>
                </a:solidFill>
              </a:rPr>
              <a:t>по прискоренню поверхневого стоку </a:t>
            </a:r>
            <a:r>
              <a:rPr lang="uk-UA" b="1" dirty="0" err="1"/>
              <a:t>викорисовується</a:t>
            </a:r>
            <a:r>
              <a:rPr lang="uk-UA" b="1" dirty="0"/>
              <a:t> при осушенні важких за механічним складом </a:t>
            </a:r>
            <a:r>
              <a:rPr lang="uk-UA" b="1" dirty="0" err="1"/>
              <a:t>грунтів</a:t>
            </a:r>
            <a:r>
              <a:rPr lang="uk-UA" b="1" dirty="0" smtClean="0"/>
              <a:t>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За конструкцією</a:t>
            </a:r>
            <a:r>
              <a:rPr lang="uk-UA" b="1" i="1" dirty="0"/>
              <a:t> </a:t>
            </a:r>
            <a:r>
              <a:rPr lang="uk-UA" b="1" dirty="0"/>
              <a:t>регулювальна мережа виконується:</a:t>
            </a:r>
            <a:endParaRPr lang="ru-RU" b="1" dirty="0"/>
          </a:p>
          <a:p>
            <a:pPr lvl="0"/>
            <a:r>
              <a:rPr lang="uk-UA" b="1" i="1" dirty="0"/>
              <a:t>відкритою</a:t>
            </a:r>
            <a:r>
              <a:rPr lang="uk-UA" b="1" dirty="0"/>
              <a:t> (канали) ;</a:t>
            </a:r>
            <a:endParaRPr lang="ru-RU" b="1" dirty="0"/>
          </a:p>
          <a:p>
            <a:pPr lvl="0"/>
            <a:r>
              <a:rPr lang="uk-UA" b="1" i="1" dirty="0"/>
              <a:t>закритою</a:t>
            </a:r>
            <a:r>
              <a:rPr lang="uk-UA" b="1" dirty="0"/>
              <a:t> (закритий дренаж).</a:t>
            </a:r>
            <a:endParaRPr lang="ru-RU" b="1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За </a:t>
            </a:r>
            <a:r>
              <a:rPr lang="uk-UA" b="1" i="1" dirty="0">
                <a:solidFill>
                  <a:srgbClr val="FF0000"/>
                </a:solidFill>
              </a:rPr>
              <a:t>розміщенням на місцевості </a:t>
            </a:r>
            <a:r>
              <a:rPr lang="uk-UA" b="1" dirty="0"/>
              <a:t>мережа може бути:</a:t>
            </a:r>
            <a:endParaRPr lang="ru-RU" b="1" dirty="0"/>
          </a:p>
          <a:p>
            <a:pPr lvl="0"/>
            <a:r>
              <a:rPr lang="uk-UA" b="1" i="1" dirty="0"/>
              <a:t>систематичною</a:t>
            </a:r>
            <a:r>
              <a:rPr lang="uk-UA" b="1" dirty="0"/>
              <a:t> ( при осушенні всієї території);</a:t>
            </a:r>
            <a:endParaRPr lang="ru-RU" b="1" dirty="0"/>
          </a:p>
          <a:p>
            <a:pPr lvl="0"/>
            <a:r>
              <a:rPr lang="uk-UA" b="1" i="1" dirty="0"/>
              <a:t>вибірковою</a:t>
            </a:r>
            <a:r>
              <a:rPr lang="uk-UA" b="1" dirty="0"/>
              <a:t> ( для осушення окремих ділянок).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18012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5937523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Оптимальну глибину закладання </a:t>
            </a:r>
            <a:r>
              <a:rPr lang="uk-UA" b="1" dirty="0"/>
              <a:t>гончарних і пластмасових дрен у польових сівозмінах на мінеральних </a:t>
            </a:r>
            <a:r>
              <a:rPr lang="uk-UA" b="1" dirty="0" err="1"/>
              <a:t>грунтах</a:t>
            </a:r>
            <a:r>
              <a:rPr lang="uk-UA" b="1" dirty="0"/>
              <a:t> і торфовищах після їх осідання приймають 1,0…1,2 м, у садах - 1,2…1,4 м. </a:t>
            </a:r>
            <a:endParaRPr lang="uk-UA" b="1" dirty="0" smtClean="0"/>
          </a:p>
          <a:p>
            <a:r>
              <a:rPr lang="uk-UA" b="1" dirty="0" smtClean="0"/>
              <a:t>Середня </a:t>
            </a:r>
            <a:r>
              <a:rPr lang="uk-UA" b="1" dirty="0"/>
              <a:t>глибина закладання  кротових дрен у торф"</a:t>
            </a:r>
            <a:r>
              <a:rPr lang="uk-UA" b="1" dirty="0" err="1"/>
              <a:t>яних</a:t>
            </a:r>
            <a:r>
              <a:rPr lang="uk-UA" b="1" dirty="0"/>
              <a:t> </a:t>
            </a:r>
            <a:r>
              <a:rPr lang="uk-UA" b="1" dirty="0" err="1"/>
              <a:t>грунтах</a:t>
            </a:r>
            <a:r>
              <a:rPr lang="uk-UA" b="1" dirty="0"/>
              <a:t> 0,8…1,0 м.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Відстань між дренами </a:t>
            </a:r>
            <a:r>
              <a:rPr lang="uk-UA" b="1" dirty="0"/>
              <a:t>встановлюється розрахунком і коректується дослідними даними існуючих осушувальних систем, побудованих в аналогічних умовах, та рекомендаціями науково-дослідних організацій.</a:t>
            </a:r>
            <a:r>
              <a:rPr lang="uk-UA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650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Відстань між дренами </a:t>
            </a:r>
            <a:r>
              <a:rPr lang="uk-UA" b="1" dirty="0"/>
              <a:t>залежить від:</a:t>
            </a:r>
            <a:endParaRPr lang="ru-RU" b="1" dirty="0"/>
          </a:p>
          <a:p>
            <a:pPr lvl="0"/>
            <a:r>
              <a:rPr lang="uk-UA" b="1" dirty="0"/>
              <a:t>водно-фізичних властивостей і в першу чергу від коефіцієнтів фільтрації і водовіддачі;</a:t>
            </a:r>
            <a:endParaRPr lang="ru-RU" b="1" dirty="0"/>
          </a:p>
          <a:p>
            <a:pPr lvl="0"/>
            <a:r>
              <a:rPr lang="uk-UA" b="1" dirty="0"/>
              <a:t>глибини закладання дрен;</a:t>
            </a:r>
            <a:endParaRPr lang="ru-RU" b="1" dirty="0"/>
          </a:p>
          <a:p>
            <a:pPr lvl="0"/>
            <a:r>
              <a:rPr lang="uk-UA" b="1" dirty="0"/>
              <a:t>норми осушення;</a:t>
            </a:r>
            <a:endParaRPr lang="ru-RU" b="1" dirty="0"/>
          </a:p>
          <a:p>
            <a:pPr lvl="0"/>
            <a:r>
              <a:rPr lang="uk-UA" b="1" dirty="0"/>
              <a:t>розрахункового часу, за який необхідно забезпечити зниження рівня </a:t>
            </a:r>
            <a:r>
              <a:rPr lang="uk-UA" b="1" dirty="0" err="1"/>
              <a:t>грунтових</a:t>
            </a:r>
            <a:r>
              <a:rPr lang="uk-UA" b="1" dirty="0"/>
              <a:t> вод;</a:t>
            </a:r>
            <a:endParaRPr lang="ru-RU" b="1" dirty="0"/>
          </a:p>
          <a:p>
            <a:pPr lvl="0"/>
            <a:r>
              <a:rPr lang="uk-UA" b="1" dirty="0"/>
              <a:t>від кліматичних факторів ( від опадів і випаровування);</a:t>
            </a:r>
            <a:endParaRPr lang="ru-RU" b="1" dirty="0"/>
          </a:p>
          <a:p>
            <a:pPr lvl="0"/>
            <a:r>
              <a:rPr lang="uk-UA" b="1" dirty="0"/>
              <a:t>від місцевих умов - похилів поверхні землі, місця розташування дренажу на схилі.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039122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96944" cy="6408712"/>
          </a:xfrm>
        </p:spPr>
        <p:txBody>
          <a:bodyPr>
            <a:normAutofit fontScale="25000" lnSpcReduction="20000"/>
          </a:bodyPr>
          <a:lstStyle/>
          <a:p>
            <a:r>
              <a:rPr lang="uk-UA" sz="6400" b="1" i="1" dirty="0">
                <a:solidFill>
                  <a:srgbClr val="FF0000"/>
                </a:solidFill>
              </a:rPr>
              <a:t>Відстань між довершеними дренами </a:t>
            </a:r>
            <a:r>
              <a:rPr lang="uk-UA" sz="6400" b="1" dirty="0"/>
              <a:t>( які прорізають весь водопроникний шар </a:t>
            </a:r>
            <a:r>
              <a:rPr lang="uk-UA" sz="6400" b="1" dirty="0" err="1"/>
              <a:t>грунтів</a:t>
            </a:r>
            <a:r>
              <a:rPr lang="uk-UA" sz="6400" b="1" dirty="0"/>
              <a:t> і лежать на </a:t>
            </a:r>
            <a:r>
              <a:rPr lang="uk-UA" sz="6400" b="1" dirty="0" err="1"/>
              <a:t>водоупорі</a:t>
            </a:r>
            <a:r>
              <a:rPr lang="uk-UA" sz="6400" b="1" dirty="0"/>
              <a:t>) визначають за формулами</a:t>
            </a:r>
            <a:endParaRPr lang="ru-RU" sz="6400" b="1" dirty="0"/>
          </a:p>
          <a:p>
            <a:r>
              <a:rPr lang="uk-UA" sz="6400" b="1" i="1" dirty="0"/>
              <a:t> </a:t>
            </a:r>
            <a:endParaRPr lang="ru-RU" sz="6400" b="1" dirty="0"/>
          </a:p>
          <a:p>
            <a:pPr lvl="0"/>
            <a:r>
              <a:rPr lang="uk-UA" sz="3700" b="1" i="1" dirty="0"/>
              <a:t>О.М.</a:t>
            </a:r>
            <a:r>
              <a:rPr lang="uk-UA" sz="3700" b="1" i="1" dirty="0" err="1"/>
              <a:t>Костякова</a:t>
            </a:r>
            <a:endParaRPr lang="ru-RU" sz="3700" b="1" dirty="0"/>
          </a:p>
          <a:p>
            <a:r>
              <a:rPr lang="uk-UA" sz="3700" b="1" i="1" dirty="0"/>
              <a:t>                    </a:t>
            </a:r>
            <a:r>
              <a:rPr lang="uk-UA" sz="3700" b="1" i="1" dirty="0" smtClean="0"/>
              <a:t>   </a:t>
            </a:r>
            <a:r>
              <a:rPr lang="uk-UA" sz="3700" b="1" dirty="0"/>
              <a:t>K </a:t>
            </a:r>
            <a:r>
              <a:rPr lang="uk-UA" sz="3700" b="1" dirty="0" err="1"/>
              <a:t>t</a:t>
            </a:r>
            <a:r>
              <a:rPr lang="uk-UA" sz="3700" b="1" baseline="-25000" dirty="0" err="1"/>
              <a:t>р</a:t>
            </a:r>
            <a:r>
              <a:rPr lang="uk-UA" sz="3700" b="1" baseline="-25000" dirty="0"/>
              <a:t> </a:t>
            </a:r>
            <a:r>
              <a:rPr lang="uk-UA" sz="3700" b="1" dirty="0"/>
              <a:t>h</a:t>
            </a:r>
            <a:r>
              <a:rPr lang="uk-UA" sz="3700" b="1" baseline="-25000" dirty="0"/>
              <a:t>1 </a:t>
            </a:r>
            <a:r>
              <a:rPr lang="uk-UA" sz="3700" b="1" dirty="0"/>
              <a:t>h</a:t>
            </a:r>
            <a:r>
              <a:rPr lang="uk-UA" sz="3700" b="1" baseline="-25000" dirty="0"/>
              <a:t>2</a:t>
            </a:r>
            <a:endParaRPr lang="ru-RU" sz="3700" b="1" dirty="0"/>
          </a:p>
          <a:p>
            <a:r>
              <a:rPr lang="uk-UA" sz="3700" b="1" dirty="0" err="1"/>
              <a:t>Е</a:t>
            </a:r>
            <a:r>
              <a:rPr lang="uk-UA" sz="3700" b="1" baseline="-25000" dirty="0" err="1"/>
              <a:t>дов</a:t>
            </a:r>
            <a:r>
              <a:rPr lang="uk-UA" sz="3700" b="1" dirty="0"/>
              <a:t> =  2 √-----------------------</a:t>
            </a:r>
            <a:endParaRPr lang="ru-RU" sz="3700" b="1" dirty="0"/>
          </a:p>
          <a:p>
            <a:r>
              <a:rPr lang="uk-UA" sz="3700" b="1" dirty="0"/>
              <a:t>         </a:t>
            </a:r>
            <a:r>
              <a:rPr lang="uk-UA" sz="3700" b="1" dirty="0" smtClean="0"/>
              <a:t>           φβ </a:t>
            </a:r>
            <a:r>
              <a:rPr lang="uk-UA" sz="3700" b="1" dirty="0"/>
              <a:t>( h</a:t>
            </a:r>
            <a:r>
              <a:rPr lang="uk-UA" sz="3700" b="1" baseline="-25000" dirty="0"/>
              <a:t>1 </a:t>
            </a:r>
            <a:r>
              <a:rPr lang="uk-UA" sz="3700" b="1" dirty="0"/>
              <a:t>- h</a:t>
            </a:r>
            <a:r>
              <a:rPr lang="uk-UA" sz="3700" b="1" baseline="-25000" dirty="0"/>
              <a:t>2 </a:t>
            </a:r>
            <a:r>
              <a:rPr lang="uk-UA" sz="3700" b="1" dirty="0"/>
              <a:t>)</a:t>
            </a:r>
            <a:endParaRPr lang="ru-RU" sz="3700" b="1" dirty="0"/>
          </a:p>
          <a:p>
            <a:r>
              <a:rPr lang="uk-UA" sz="3700" b="1" i="1" dirty="0"/>
              <a:t>- А.М.Янголя</a:t>
            </a:r>
            <a:endParaRPr lang="ru-RU" sz="3700" b="1" dirty="0"/>
          </a:p>
          <a:p>
            <a:r>
              <a:rPr lang="uk-UA" sz="3700" b="1" dirty="0"/>
              <a:t> </a:t>
            </a:r>
            <a:endParaRPr lang="ru-RU" sz="3700" b="1" dirty="0"/>
          </a:p>
          <a:p>
            <a:r>
              <a:rPr lang="uk-UA" sz="3700" b="1" dirty="0"/>
              <a:t>                   </a:t>
            </a:r>
            <a:r>
              <a:rPr lang="uk-UA" sz="3700" b="1" dirty="0" smtClean="0"/>
              <a:t>    </a:t>
            </a:r>
            <a:r>
              <a:rPr lang="uk-UA" sz="3700" b="1" dirty="0"/>
              <a:t>K </a:t>
            </a:r>
            <a:r>
              <a:rPr lang="uk-UA" sz="3700" b="1" dirty="0" err="1"/>
              <a:t>t</a:t>
            </a:r>
            <a:r>
              <a:rPr lang="uk-UA" sz="3700" b="1" baseline="-25000" dirty="0" err="1"/>
              <a:t>р</a:t>
            </a:r>
            <a:r>
              <a:rPr lang="uk-UA" sz="3700" b="1" baseline="-25000" dirty="0"/>
              <a:t> </a:t>
            </a:r>
            <a:r>
              <a:rPr lang="uk-UA" sz="3700" b="1" dirty="0"/>
              <a:t>h</a:t>
            </a:r>
            <a:r>
              <a:rPr lang="uk-UA" sz="3700" b="1" baseline="-25000" dirty="0"/>
              <a:t>1 </a:t>
            </a:r>
            <a:r>
              <a:rPr lang="uk-UA" sz="3700" b="1" dirty="0"/>
              <a:t>h</a:t>
            </a:r>
            <a:r>
              <a:rPr lang="uk-UA" sz="3700" b="1" baseline="-25000" dirty="0"/>
              <a:t>2</a:t>
            </a:r>
            <a:endParaRPr lang="ru-RU" sz="3700" b="1" dirty="0"/>
          </a:p>
          <a:p>
            <a:r>
              <a:rPr lang="uk-UA" sz="3700" b="1" dirty="0" err="1"/>
              <a:t>Е</a:t>
            </a:r>
            <a:r>
              <a:rPr lang="uk-UA" sz="3700" b="1" baseline="-25000" dirty="0" err="1"/>
              <a:t>дов</a:t>
            </a:r>
            <a:r>
              <a:rPr lang="uk-UA" sz="3700" b="1" dirty="0"/>
              <a:t> =  2 √-----------------------</a:t>
            </a:r>
            <a:endParaRPr lang="ru-RU" sz="3700" b="1" dirty="0"/>
          </a:p>
          <a:p>
            <a:r>
              <a:rPr lang="uk-UA" sz="3700" b="1" dirty="0"/>
              <a:t>       </a:t>
            </a:r>
            <a:r>
              <a:rPr lang="uk-UA" sz="3700" b="1" dirty="0" smtClean="0"/>
              <a:t>           </a:t>
            </a:r>
            <a:r>
              <a:rPr lang="uk-UA" sz="3700" b="1" dirty="0"/>
              <a:t>β ( h</a:t>
            </a:r>
            <a:r>
              <a:rPr lang="uk-UA" sz="3700" b="1" baseline="-25000" dirty="0"/>
              <a:t>1 </a:t>
            </a:r>
            <a:r>
              <a:rPr lang="uk-UA" sz="3700" b="1" dirty="0"/>
              <a:t>- h</a:t>
            </a:r>
            <a:r>
              <a:rPr lang="uk-UA" sz="3700" b="1" baseline="-25000" dirty="0"/>
              <a:t>2 </a:t>
            </a:r>
            <a:r>
              <a:rPr lang="uk-UA" sz="3700" b="1" dirty="0"/>
              <a:t>α</a:t>
            </a:r>
            <a:r>
              <a:rPr lang="uk-UA" sz="3700" b="1" baseline="-25000" dirty="0"/>
              <a:t> </a:t>
            </a:r>
            <a:r>
              <a:rPr lang="uk-UA" sz="3700" b="1" dirty="0"/>
              <a:t>) + N - e</a:t>
            </a:r>
            <a:endParaRPr lang="ru-RU" sz="3700" b="1" dirty="0"/>
          </a:p>
          <a:p>
            <a:pPr lvl="0"/>
            <a:r>
              <a:rPr lang="uk-UA" sz="3700" b="1" i="1" dirty="0"/>
              <a:t>Й. </a:t>
            </a:r>
            <a:r>
              <a:rPr lang="uk-UA" sz="3700" b="1" i="1" dirty="0" err="1"/>
              <a:t>Роте</a:t>
            </a:r>
            <a:endParaRPr lang="ru-RU" sz="3700" b="1" dirty="0"/>
          </a:p>
          <a:p>
            <a:r>
              <a:rPr lang="uk-UA" sz="3700" b="1" i="1" dirty="0"/>
              <a:t>                   </a:t>
            </a:r>
            <a:r>
              <a:rPr lang="uk-UA" sz="3700" b="1" i="1" dirty="0" smtClean="0"/>
              <a:t>      </a:t>
            </a:r>
            <a:r>
              <a:rPr lang="uk-UA" sz="3700" b="1" dirty="0"/>
              <a:t>k</a:t>
            </a:r>
            <a:endParaRPr lang="ru-RU" sz="3700" b="1" dirty="0"/>
          </a:p>
          <a:p>
            <a:r>
              <a:rPr lang="uk-UA" sz="3700" b="1" dirty="0" err="1"/>
              <a:t>Е</a:t>
            </a:r>
            <a:r>
              <a:rPr lang="uk-UA" sz="3700" b="1" baseline="-25000" dirty="0" err="1"/>
              <a:t>дов</a:t>
            </a:r>
            <a:r>
              <a:rPr lang="uk-UA" sz="3700" b="1" dirty="0"/>
              <a:t> = 2 </a:t>
            </a:r>
            <a:r>
              <a:rPr lang="uk-UA" sz="3700" b="1" dirty="0" err="1"/>
              <a:t>h</a:t>
            </a:r>
            <a:r>
              <a:rPr lang="uk-UA" sz="3700" b="1" baseline="-25000" dirty="0" err="1"/>
              <a:t>ср</a:t>
            </a:r>
            <a:r>
              <a:rPr lang="uk-UA" sz="3700" b="1" dirty="0"/>
              <a:t>  √------</a:t>
            </a:r>
            <a:endParaRPr lang="ru-RU" sz="3700" b="1" dirty="0"/>
          </a:p>
          <a:p>
            <a:r>
              <a:rPr lang="uk-UA" sz="3700" b="1" dirty="0" smtClean="0"/>
              <a:t>                       </a:t>
            </a:r>
            <a:r>
              <a:rPr lang="uk-UA" sz="3700" b="1" dirty="0" err="1" smtClean="0"/>
              <a:t>Р</a:t>
            </a:r>
            <a:r>
              <a:rPr lang="uk-UA" sz="3700" b="1" baseline="-25000" dirty="0" err="1" smtClean="0"/>
              <a:t>ср</a:t>
            </a:r>
            <a:endParaRPr lang="ru-RU" sz="3700" b="1" dirty="0"/>
          </a:p>
          <a:p>
            <a:r>
              <a:rPr lang="uk-UA" sz="3700" b="1" i="1" dirty="0"/>
              <a:t> </a:t>
            </a:r>
            <a:endParaRPr lang="ru-RU" sz="3700" b="1" dirty="0"/>
          </a:p>
          <a:p>
            <a:r>
              <a:rPr lang="uk-UA" sz="6400" b="1" dirty="0" err="1"/>
              <a:t>Е</a:t>
            </a:r>
            <a:r>
              <a:rPr lang="uk-UA" sz="6400" b="1" baseline="-25000" dirty="0" err="1"/>
              <a:t>дов</a:t>
            </a:r>
            <a:r>
              <a:rPr lang="uk-UA" sz="6400" b="1" baseline="-25000" dirty="0"/>
              <a:t> </a:t>
            </a:r>
            <a:r>
              <a:rPr lang="uk-UA" sz="6400" b="1" dirty="0"/>
              <a:t> - відстань між довершеними дренами,м;</a:t>
            </a:r>
            <a:endParaRPr lang="ru-RU" sz="6400" b="1" dirty="0"/>
          </a:p>
          <a:p>
            <a:r>
              <a:rPr lang="uk-UA" sz="6400" b="1" dirty="0"/>
              <a:t> k- коефіцієнт фільтрації водопроникного шару </a:t>
            </a:r>
            <a:r>
              <a:rPr lang="uk-UA" sz="6400" b="1" dirty="0" err="1"/>
              <a:t>грунтів</a:t>
            </a:r>
            <a:r>
              <a:rPr lang="uk-UA" sz="6400" b="1" dirty="0"/>
              <a:t>, м/добу;</a:t>
            </a:r>
            <a:endParaRPr lang="ru-RU" sz="6400" b="1" dirty="0"/>
          </a:p>
          <a:p>
            <a:r>
              <a:rPr lang="uk-UA" sz="6400" b="1" dirty="0" err="1"/>
              <a:t>t</a:t>
            </a:r>
            <a:r>
              <a:rPr lang="uk-UA" sz="6400" b="1" baseline="-25000" dirty="0" err="1"/>
              <a:t>р</a:t>
            </a:r>
            <a:r>
              <a:rPr lang="uk-UA" sz="6400" b="1" baseline="-25000" dirty="0"/>
              <a:t> </a:t>
            </a:r>
            <a:r>
              <a:rPr lang="uk-UA" sz="6400" b="1" dirty="0"/>
              <a:t> - розрахунковий час зниження рівня </a:t>
            </a:r>
            <a:r>
              <a:rPr lang="uk-UA" sz="6400" b="1" dirty="0" err="1"/>
              <a:t>грунтових</a:t>
            </a:r>
            <a:r>
              <a:rPr lang="uk-UA" sz="6400" b="1" dirty="0"/>
              <a:t> вод посередині між дренами, приймається для умов України 10…15 діб;</a:t>
            </a:r>
            <a:endParaRPr lang="ru-RU" sz="6400" b="1" dirty="0"/>
          </a:p>
          <a:p>
            <a:r>
              <a:rPr lang="uk-UA" sz="6400" b="1" dirty="0"/>
              <a:t>h</a:t>
            </a:r>
            <a:r>
              <a:rPr lang="uk-UA" sz="6400" b="1" baseline="-25000" dirty="0"/>
              <a:t>1</a:t>
            </a:r>
            <a:r>
              <a:rPr lang="uk-UA" sz="6400" b="1" dirty="0"/>
              <a:t> - напір води на початку розрахункового періоду, h</a:t>
            </a:r>
            <a:r>
              <a:rPr lang="uk-UA" sz="6400" b="1" baseline="-25000" dirty="0"/>
              <a:t>1</a:t>
            </a:r>
            <a:r>
              <a:rPr lang="uk-UA" sz="6400" b="1" dirty="0"/>
              <a:t> = Т - u;</a:t>
            </a:r>
            <a:endParaRPr lang="ru-RU" sz="6400" b="1" dirty="0"/>
          </a:p>
          <a:p>
            <a:r>
              <a:rPr lang="uk-UA" sz="6400" b="1" dirty="0"/>
              <a:t>Т - середня глибина закладання дрен, м;</a:t>
            </a:r>
            <a:endParaRPr lang="ru-RU" sz="6400" b="1" dirty="0"/>
          </a:p>
          <a:p>
            <a:r>
              <a:rPr lang="uk-UA" sz="6400" b="1" dirty="0"/>
              <a:t> u- глибина стояння рівня </a:t>
            </a:r>
            <a:r>
              <a:rPr lang="uk-UA" sz="6400" b="1" dirty="0" err="1"/>
              <a:t>грунтових</a:t>
            </a:r>
            <a:r>
              <a:rPr lang="uk-UA" sz="6400" b="1" dirty="0"/>
              <a:t> вод на початку розрахункового передпосівного періоду, становить 0…0,1 м;</a:t>
            </a:r>
            <a:endParaRPr lang="ru-RU" sz="6400" b="1" dirty="0"/>
          </a:p>
          <a:p>
            <a:r>
              <a:rPr lang="uk-UA" sz="6400" b="1" dirty="0"/>
              <a:t>h</a:t>
            </a:r>
            <a:r>
              <a:rPr lang="uk-UA" sz="6400" b="1" baseline="-25000" dirty="0"/>
              <a:t>2</a:t>
            </a:r>
            <a:r>
              <a:rPr lang="uk-UA" sz="6400" b="1" dirty="0"/>
              <a:t> </a:t>
            </a:r>
            <a:r>
              <a:rPr lang="uk-UA" sz="6400" b="1" dirty="0" err="1"/>
              <a:t>-напір</a:t>
            </a:r>
            <a:r>
              <a:rPr lang="uk-UA" sz="6400" b="1" dirty="0"/>
              <a:t> наприкінці розрахункового періоду, h</a:t>
            </a:r>
            <a:r>
              <a:rPr lang="uk-UA" sz="6400" b="1" baseline="-25000" dirty="0"/>
              <a:t>2</a:t>
            </a:r>
            <a:r>
              <a:rPr lang="uk-UA" sz="6400" b="1" dirty="0"/>
              <a:t> = Т - </a:t>
            </a:r>
            <a:r>
              <a:rPr lang="uk-UA" sz="6400" b="1" dirty="0" err="1"/>
              <a:t>Н</a:t>
            </a:r>
            <a:r>
              <a:rPr lang="uk-UA" sz="6400" b="1" baseline="-25000" dirty="0" err="1"/>
              <a:t>пос</a:t>
            </a:r>
            <a:endParaRPr lang="ru-RU" sz="6400" b="1" dirty="0"/>
          </a:p>
          <a:p>
            <a:r>
              <a:rPr lang="uk-UA" sz="6400" b="1" dirty="0" err="1"/>
              <a:t>Н</a:t>
            </a:r>
            <a:r>
              <a:rPr lang="uk-UA" sz="6400" b="1" baseline="-25000" dirty="0" err="1"/>
              <a:t>пос</a:t>
            </a:r>
            <a:r>
              <a:rPr lang="uk-UA" sz="6400" b="1" dirty="0"/>
              <a:t> - норма осушення;</a:t>
            </a:r>
            <a:endParaRPr lang="ru-RU" sz="6400" b="1" dirty="0"/>
          </a:p>
          <a:p>
            <a:r>
              <a:rPr lang="uk-UA" sz="6400" b="1" dirty="0"/>
              <a:t>φ і α- коефіцієнти, що враховують кривизну депресійної поверхні, приймають 1,0 м;</a:t>
            </a:r>
            <a:endParaRPr lang="ru-RU" sz="6400" b="1" dirty="0"/>
          </a:p>
          <a:p>
            <a:r>
              <a:rPr lang="uk-UA" sz="6400" b="1" dirty="0"/>
              <a:t>β- коефіцієнт водовіддачі </a:t>
            </a:r>
            <a:r>
              <a:rPr lang="uk-UA" sz="6400" b="1" dirty="0" err="1"/>
              <a:t>грунту</a:t>
            </a:r>
            <a:r>
              <a:rPr lang="uk-UA" sz="6400" b="1" dirty="0"/>
              <a:t>;</a:t>
            </a:r>
            <a:endParaRPr lang="ru-RU" sz="6400" b="1" dirty="0"/>
          </a:p>
          <a:p>
            <a:r>
              <a:rPr lang="uk-UA" sz="6400" b="1" dirty="0"/>
              <a:t>N - опади за розрахунковий період, м ;</a:t>
            </a:r>
            <a:endParaRPr lang="ru-RU" sz="6400" b="1" dirty="0"/>
          </a:p>
          <a:p>
            <a:r>
              <a:rPr lang="uk-UA" sz="6400" b="1" dirty="0"/>
              <a:t>е - випаровування за розрахунковий період, м;</a:t>
            </a:r>
            <a:endParaRPr lang="ru-RU" sz="6400" b="1" dirty="0"/>
          </a:p>
          <a:p>
            <a:r>
              <a:rPr lang="uk-UA" sz="6400" b="1" dirty="0" err="1"/>
              <a:t>Р</a:t>
            </a:r>
            <a:r>
              <a:rPr lang="uk-UA" sz="6400" b="1" baseline="-25000" dirty="0" err="1"/>
              <a:t>ср</a:t>
            </a:r>
            <a:r>
              <a:rPr lang="uk-UA" sz="6400" b="1" baseline="-25000" dirty="0"/>
              <a:t> </a:t>
            </a:r>
            <a:r>
              <a:rPr lang="uk-UA" sz="6400" b="1" dirty="0"/>
              <a:t>- середній за розрахунковий період приплив до дрен, м/добу;</a:t>
            </a:r>
            <a:endParaRPr lang="ru-RU" sz="6400" b="1" dirty="0"/>
          </a:p>
          <a:p>
            <a:r>
              <a:rPr lang="uk-UA" sz="6400" b="1" dirty="0" err="1"/>
              <a:t>h</a:t>
            </a:r>
            <a:r>
              <a:rPr lang="uk-UA" sz="6400" b="1" baseline="-25000" dirty="0" err="1"/>
              <a:t>ср</a:t>
            </a:r>
            <a:r>
              <a:rPr lang="uk-UA" sz="6400" b="1" dirty="0"/>
              <a:t> - середній за розрахунковий період напір.</a:t>
            </a:r>
            <a:endParaRPr lang="ru-RU" sz="6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0156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8" cy="612068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При великій потужності водопроникних </a:t>
            </a:r>
            <a:r>
              <a:rPr lang="uk-UA" b="1" dirty="0" err="1"/>
              <a:t>грунтів</a:t>
            </a:r>
            <a:r>
              <a:rPr lang="uk-UA" b="1" dirty="0"/>
              <a:t> дрени проектуються </a:t>
            </a:r>
            <a:r>
              <a:rPr lang="uk-UA" b="1" i="1" dirty="0">
                <a:solidFill>
                  <a:srgbClr val="FF0000"/>
                </a:solidFill>
              </a:rPr>
              <a:t>недовершеними</a:t>
            </a:r>
            <a:r>
              <a:rPr lang="uk-UA" b="1" dirty="0"/>
              <a:t> (не доводяться до </a:t>
            </a:r>
            <a:r>
              <a:rPr lang="uk-UA" b="1" dirty="0" err="1"/>
              <a:t>слабководопроникної</a:t>
            </a:r>
            <a:r>
              <a:rPr lang="uk-UA" b="1" dirty="0"/>
              <a:t> основи) і відстань між ними визначається за формулою</a:t>
            </a:r>
            <a:endParaRPr lang="ru-RU" b="1" dirty="0"/>
          </a:p>
          <a:p>
            <a:r>
              <a:rPr lang="uk-UA" b="1" dirty="0" err="1"/>
              <a:t>Е</a:t>
            </a:r>
            <a:r>
              <a:rPr lang="uk-UA" b="1" baseline="-25000" dirty="0" err="1"/>
              <a:t>недов</a:t>
            </a:r>
            <a:r>
              <a:rPr lang="uk-UA" b="1" dirty="0"/>
              <a:t> = </a:t>
            </a:r>
            <a:r>
              <a:rPr lang="uk-UA" b="1" dirty="0" err="1"/>
              <a:t>Е</a:t>
            </a:r>
            <a:r>
              <a:rPr lang="uk-UA" b="1" baseline="-25000" dirty="0" err="1"/>
              <a:t>дов</a:t>
            </a:r>
            <a:r>
              <a:rPr lang="uk-UA" b="1" dirty="0"/>
              <a:t> √ В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В - коефіцієнт </a:t>
            </a:r>
            <a:r>
              <a:rPr lang="uk-UA" b="1" dirty="0" err="1"/>
              <a:t>висячості</a:t>
            </a:r>
            <a:r>
              <a:rPr lang="uk-UA" b="1" dirty="0"/>
              <a:t>, що визначається за формулою В.С.Козлова.</a:t>
            </a:r>
            <a:endParaRPr lang="ru-RU" b="1" dirty="0"/>
          </a:p>
          <a:p>
            <a:r>
              <a:rPr lang="uk-UA" b="1" dirty="0"/>
              <a:t>При встановленні відстані між регулювальними дренами слід враховувати місцеві рекомендації та дослідні дані. Часто відстань між дренами визначають залежно від механічного складу </a:t>
            </a:r>
            <a:r>
              <a:rPr lang="uk-UA" b="1" dirty="0" err="1"/>
              <a:t>грунтів</a:t>
            </a:r>
            <a:r>
              <a:rPr lang="uk-UA" b="1" dirty="0"/>
              <a:t>. </a:t>
            </a:r>
            <a:r>
              <a:rPr lang="uk-UA" b="1" dirty="0" smtClean="0"/>
              <a:t>Нижче наведені </a:t>
            </a:r>
            <a:r>
              <a:rPr lang="uk-UA" b="1" i="1" dirty="0">
                <a:solidFill>
                  <a:srgbClr val="FF0000"/>
                </a:solidFill>
              </a:rPr>
              <a:t>оптимальні відстані </a:t>
            </a:r>
            <a:r>
              <a:rPr lang="uk-UA" b="1" dirty="0"/>
              <a:t>між гончарними дренами на мінеральних надлишково зволожених землях України залежно від вмісту в них часточок діаметром менше 0,05 мм.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4783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174218"/>
              </p:ext>
            </p:extLst>
          </p:nvPr>
        </p:nvGraphicFramePr>
        <p:xfrm>
          <a:off x="611559" y="476672"/>
          <a:ext cx="8208912" cy="4794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0581"/>
                <a:gridCol w="1858889"/>
                <a:gridCol w="1859721"/>
                <a:gridCol w="1859721"/>
              </a:tblGrid>
              <a:tr h="61756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Вміст часточок </a:t>
                      </a:r>
                      <a:r>
                        <a:rPr lang="uk-UA" sz="2400" b="1" dirty="0" err="1">
                          <a:effectLst/>
                        </a:rPr>
                        <a:t>грунту</a:t>
                      </a:r>
                      <a:r>
                        <a:rPr lang="uk-UA" sz="2400" b="1" dirty="0">
                          <a:effectLst/>
                        </a:rPr>
                        <a:t> діаметром менше 0,05 мм,%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Відстань між дренами, м, при похилі місцевості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65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менше 0,005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0,005…0,03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понад 0,03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76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100…80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80…60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60…40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40…30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30…20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20…10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10…00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10…13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13…15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15…18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18…20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20…23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23…25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25…30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11…14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14…16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16…20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20…22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22…25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25…27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27…33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15…20</a:t>
                      </a:r>
                      <a:endParaRPr lang="ru-RU" sz="2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20…22</a:t>
                      </a:r>
                      <a:endParaRPr lang="ru-RU" sz="2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22…27</a:t>
                      </a:r>
                      <a:endParaRPr lang="ru-RU" sz="2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27…30</a:t>
                      </a:r>
                      <a:endParaRPr lang="ru-RU" sz="2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30…34</a:t>
                      </a:r>
                      <a:endParaRPr lang="ru-RU" sz="2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34…37</a:t>
                      </a:r>
                      <a:endParaRPr lang="ru-RU" sz="2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37…45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8253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535637"/>
              </p:ext>
            </p:extLst>
          </p:nvPr>
        </p:nvGraphicFramePr>
        <p:xfrm>
          <a:off x="395536" y="332656"/>
          <a:ext cx="8640959" cy="5907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8972"/>
                <a:gridCol w="1696382"/>
                <a:gridCol w="1696382"/>
                <a:gridCol w="1696382"/>
                <a:gridCol w="402841"/>
              </a:tblGrid>
              <a:tr h="241214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Потужність шару торфу, м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548" marR="52548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Відстань між дренами на болотах.м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548" marR="5254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84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що не мають деревного і очеретяного торфу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548" marR="5254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що мають деревний і очеретяний торф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548" marR="5254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при ступені розкладання торфу, %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548" marR="5254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40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548" marR="525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40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548" marR="525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548" marR="525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40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548" marR="52548" marT="0" marB="0" anchor="ctr"/>
                </a:tc>
              </a:tr>
              <a:tr h="438755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Торфовища, що підстилаються водонепроникними </a:t>
                      </a:r>
                      <a:r>
                        <a:rPr lang="uk-UA" sz="1600" b="1" dirty="0" err="1">
                          <a:effectLst/>
                        </a:rPr>
                        <a:t>грунтами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                   0,6…0,9                            20                     21…22                   23                     24…25</a:t>
                      </a:r>
                      <a:endParaRPr lang="ru-RU" sz="16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                   0,9…1,2                            20                     23…24                   25                     26…27</a:t>
                      </a:r>
                      <a:endParaRPr lang="ru-RU" sz="16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                   1,2…1,5                            24                     25…26                   27                     28…29</a:t>
                      </a:r>
                      <a:endParaRPr lang="ru-RU" sz="16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Торфовища, що підстилаються водопроникними </a:t>
                      </a:r>
                      <a:r>
                        <a:rPr lang="uk-UA" sz="1600" b="1" dirty="0" err="1">
                          <a:effectLst/>
                        </a:rPr>
                        <a:t>грунтами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                   0,7…0,9                            24                     25…26                   27                     28…29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                   0,9…1,2                            26                     27…28                   29                     30…31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                   1,2…1,5                            28                     29…30                   31                     32…33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                        1,5                                30                     31…32                   33                     34…35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Примітка: При осушенні земель під штучні сіножаті відстані збільшуються на 10…20%. При нормі опадів понад 650 мм на рік відстані зменшуються на 10…20%, а при нормі опадів менше 650 мм - збільшуються на 10…20 %.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548" marR="525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634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200" b="1" dirty="0"/>
              <a:t>Таблиця </a:t>
            </a:r>
            <a:r>
              <a:rPr lang="uk-UA" sz="2200" b="1" dirty="0" smtClean="0"/>
              <a:t>Відстані </a:t>
            </a:r>
            <a:r>
              <a:rPr lang="uk-UA" sz="2200" b="1" dirty="0"/>
              <a:t>між відкритими осушувачами для умов України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098283"/>
              </p:ext>
            </p:extLst>
          </p:nvPr>
        </p:nvGraphicFramePr>
        <p:xfrm>
          <a:off x="467543" y="1268760"/>
          <a:ext cx="8280922" cy="487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4460"/>
                <a:gridCol w="2267804"/>
                <a:gridCol w="2044460"/>
                <a:gridCol w="1924198"/>
              </a:tblGrid>
              <a:tr h="34719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Глибина осушувачів. м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Норми осушення на посівний період,м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Відстань між осушувачами на болотах, м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безнапірного живлення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напірного </a:t>
                      </a:r>
                      <a:r>
                        <a:rPr lang="uk-UA" sz="2000" b="1" dirty="0" err="1">
                          <a:effectLst/>
                        </a:rPr>
                        <a:t>грунтового</a:t>
                      </a:r>
                      <a:r>
                        <a:rPr lang="uk-UA" sz="2000" b="1" dirty="0">
                          <a:effectLst/>
                        </a:rPr>
                        <a:t> живлення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35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0,8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0,9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1,0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0,3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0,4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0,5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0,3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0,4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0,5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0,3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0,4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0,5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100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90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75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110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100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90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125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110</a:t>
                      </a:r>
                      <a:endParaRPr lang="ru-RU" sz="20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100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90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75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60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105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90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75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120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105</a:t>
                      </a: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90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8461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Розміщення дренажу в плані.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Залежно від потреб в осушенні дренаж проектується </a:t>
            </a:r>
            <a:r>
              <a:rPr lang="uk-UA" b="1" dirty="0">
                <a:solidFill>
                  <a:srgbClr val="FF0000"/>
                </a:solidFill>
              </a:rPr>
              <a:t>систематично</a:t>
            </a:r>
            <a:r>
              <a:rPr lang="uk-UA" b="1" dirty="0"/>
              <a:t> по всій території або </a:t>
            </a:r>
            <a:r>
              <a:rPr lang="uk-UA" b="1" dirty="0">
                <a:solidFill>
                  <a:srgbClr val="FF0000"/>
                </a:solidFill>
              </a:rPr>
              <a:t>вибірково</a:t>
            </a:r>
            <a:r>
              <a:rPr lang="uk-UA" b="1" dirty="0"/>
              <a:t> для осушення тільки окремих перезволожених понижень.</a:t>
            </a:r>
            <a:endParaRPr lang="ru-RU" b="1" dirty="0"/>
          </a:p>
          <a:p>
            <a:r>
              <a:rPr lang="uk-UA" b="1" dirty="0"/>
              <a:t>При похилах поверхні землі понад 0,005 дрени у плані проектують під гострим кутом до горизонталей і впоперек похилу поверхні </a:t>
            </a:r>
            <a:r>
              <a:rPr lang="uk-UA" b="1" dirty="0">
                <a:solidFill>
                  <a:srgbClr val="FF0000"/>
                </a:solidFill>
              </a:rPr>
              <a:t>(поперечна схема), </a:t>
            </a:r>
            <a:r>
              <a:rPr lang="uk-UA" b="1" dirty="0"/>
              <a:t>а при похилах поверхні менше 0,005 - переважно впоперек горизонталей, вздовж похилу поверхні </a:t>
            </a:r>
            <a:r>
              <a:rPr lang="uk-UA" b="1" dirty="0" smtClean="0"/>
              <a:t>                    </a:t>
            </a:r>
            <a:r>
              <a:rPr lang="uk-UA" b="1" dirty="0" smtClean="0">
                <a:solidFill>
                  <a:srgbClr val="FF0000"/>
                </a:solidFill>
              </a:rPr>
              <a:t>( </a:t>
            </a:r>
            <a:r>
              <a:rPr lang="uk-UA" b="1" dirty="0">
                <a:solidFill>
                  <a:srgbClr val="FF0000"/>
                </a:solidFill>
              </a:rPr>
              <a:t>поздовжня схема).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6432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51304" cy="5721499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На ділянках </a:t>
            </a:r>
            <a:r>
              <a:rPr lang="uk-UA" b="1" dirty="0">
                <a:solidFill>
                  <a:srgbClr val="FF0000"/>
                </a:solidFill>
              </a:rPr>
              <a:t>з недостатніми похилами </a:t>
            </a:r>
            <a:r>
              <a:rPr lang="uk-UA" b="1" dirty="0"/>
              <a:t>поверхні землі  (</a:t>
            </a:r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dirty="0"/>
              <a:t> &lt; 0,002), наприклад, у гирлах річок, матеріальний дренаж проектують з штучним похилом (</a:t>
            </a:r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dirty="0"/>
              <a:t> ≥ 0,002). При цьому у верхів"</a:t>
            </a:r>
            <a:r>
              <a:rPr lang="uk-UA" b="1" dirty="0" err="1"/>
              <a:t>ях</a:t>
            </a:r>
            <a:r>
              <a:rPr lang="uk-UA" b="1" dirty="0"/>
              <a:t> дрен і колекторів глибина закладання приймається мінімальною,  а до гирла - поступово збільшується. Для запобігання значному заглибленню дренажної мережі довжина дрени скорочується до 100…150 м, а колекторів до 300…400 м.</a:t>
            </a:r>
            <a:endParaRPr lang="ru-RU" b="1" dirty="0"/>
          </a:p>
          <a:p>
            <a:r>
              <a:rPr lang="uk-UA" b="1" dirty="0"/>
              <a:t>На ділянках </a:t>
            </a:r>
            <a:r>
              <a:rPr lang="uk-UA" b="1" dirty="0">
                <a:solidFill>
                  <a:srgbClr val="FF0000"/>
                </a:solidFill>
              </a:rPr>
              <a:t>із значним похилом </a:t>
            </a:r>
            <a:r>
              <a:rPr lang="uk-UA" b="1" dirty="0"/>
              <a:t>поверхні землі довжина матеріальних дрен може становити 200…250 м, а колекторів - до 1000 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916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352928" cy="5760640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В останні роки почали проектувати </a:t>
            </a:r>
            <a:r>
              <a:rPr lang="uk-UA" b="1" i="1" dirty="0" err="1">
                <a:solidFill>
                  <a:srgbClr val="FF0000"/>
                </a:solidFill>
              </a:rPr>
              <a:t>малопохилий</a:t>
            </a:r>
            <a:r>
              <a:rPr lang="uk-UA" b="1" i="1" dirty="0">
                <a:solidFill>
                  <a:srgbClr val="FF0000"/>
                </a:solidFill>
              </a:rPr>
              <a:t> і </a:t>
            </a:r>
            <a:r>
              <a:rPr lang="uk-UA" b="1" i="1" dirty="0" err="1">
                <a:solidFill>
                  <a:srgbClr val="FF0000"/>
                </a:solidFill>
              </a:rPr>
              <a:t>безпохилий</a:t>
            </a:r>
            <a:r>
              <a:rPr lang="uk-UA" b="1" i="1" dirty="0">
                <a:solidFill>
                  <a:srgbClr val="FF0000"/>
                </a:solidFill>
              </a:rPr>
              <a:t> дренажі </a:t>
            </a:r>
            <a:r>
              <a:rPr lang="uk-UA" b="1" dirty="0"/>
              <a:t>з</a:t>
            </a:r>
            <a:endParaRPr lang="ru-RU" b="1" dirty="0"/>
          </a:p>
          <a:p>
            <a:r>
              <a:rPr lang="uk-UA" b="1" dirty="0"/>
              <a:t> </a:t>
            </a:r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dirty="0"/>
              <a:t>&lt; 0,002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Його можна застосовувати в основному на заплавних </a:t>
            </a:r>
            <a:r>
              <a:rPr lang="uk-UA" b="1" dirty="0" err="1"/>
              <a:t>безпохилих</a:t>
            </a:r>
            <a:r>
              <a:rPr lang="uk-UA" b="1" dirty="0"/>
              <a:t> територіях, де в </a:t>
            </a:r>
            <a:r>
              <a:rPr lang="uk-UA" b="1" dirty="0" err="1"/>
              <a:t>грунтових</a:t>
            </a:r>
            <a:r>
              <a:rPr lang="uk-UA" b="1" dirty="0"/>
              <a:t> водах немає розчинного заліза і небезпека замулення дренажу мінімальна. </a:t>
            </a:r>
            <a:endParaRPr lang="uk-UA" b="1" dirty="0" smtClean="0"/>
          </a:p>
          <a:p>
            <a:r>
              <a:rPr lang="uk-UA" b="1" dirty="0" err="1" smtClean="0">
                <a:solidFill>
                  <a:srgbClr val="FF0000"/>
                </a:solidFill>
              </a:rPr>
              <a:t>Безпохилі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/>
              <a:t>гончарні або азбестоцементні дрени проектуються довжиною до 600…800 м і підключаються з обох боків до відкритих каналів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Діаметр </a:t>
            </a:r>
            <a:r>
              <a:rPr lang="uk-UA" b="1" dirty="0"/>
              <a:t>дрен збільшується до 7,5…15 см, а відстані приймаються -15…30 м.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45201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424936" cy="5976664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Переваги і недоліки відкритої регулювальної осушувальної мережі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Відкриті регулювальні канали </a:t>
            </a:r>
            <a:r>
              <a:rPr lang="uk-UA" b="1" dirty="0"/>
              <a:t>прості за конструкцією і дешеві у будівництві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Але вони мають ряд </a:t>
            </a:r>
            <a:r>
              <a:rPr lang="uk-UA" b="1" dirty="0">
                <a:solidFill>
                  <a:srgbClr val="FF0000"/>
                </a:solidFill>
              </a:rPr>
              <a:t>недоліків</a:t>
            </a:r>
            <a:r>
              <a:rPr lang="uk-UA" b="1" dirty="0"/>
              <a:t>:</a:t>
            </a:r>
            <a:endParaRPr lang="ru-RU" b="1" dirty="0"/>
          </a:p>
          <a:p>
            <a:pPr lvl="0"/>
            <a:r>
              <a:rPr lang="uk-UA" b="1" dirty="0"/>
              <a:t>разом з смугами відчуження займають значну частину осушуваної площі (до 15…20%), у </a:t>
            </a:r>
            <a:r>
              <a:rPr lang="uk-UA" b="1" dirty="0" err="1"/>
              <a:t>зв</a:t>
            </a:r>
            <a:r>
              <a:rPr lang="uk-UA" b="1" dirty="0"/>
              <a:t>"</a:t>
            </a:r>
            <a:r>
              <a:rPr lang="uk-UA" b="1" dirty="0" err="1"/>
              <a:t>язку</a:t>
            </a:r>
            <a:r>
              <a:rPr lang="uk-UA" b="1" dirty="0"/>
              <a:t> з чим знижується коефіцієнт земельного використання -K</a:t>
            </a:r>
            <a:r>
              <a:rPr lang="uk-UA" b="1" baseline="-25000" dirty="0"/>
              <a:t>ul</a:t>
            </a:r>
            <a:r>
              <a:rPr lang="uk-UA" b="1" dirty="0"/>
              <a:t>;</a:t>
            </a:r>
            <a:endParaRPr lang="ru-RU" b="1" dirty="0"/>
          </a:p>
          <a:p>
            <a:pPr lvl="0"/>
            <a:r>
              <a:rPr lang="uk-UA" b="1" dirty="0"/>
              <a:t>утруднюють роботу сільськогосподарських машин і знижують їх продуктивність;</a:t>
            </a:r>
            <a:endParaRPr lang="ru-RU" b="1" dirty="0"/>
          </a:p>
          <a:p>
            <a:pPr lvl="0"/>
            <a:r>
              <a:rPr lang="uk-UA" b="1" dirty="0"/>
              <a:t>при осушенні відкритими каналами потрібно багато споруд - шлюзів регуляторів і переїздів;</a:t>
            </a:r>
            <a:endParaRPr lang="ru-RU" b="1" dirty="0"/>
          </a:p>
          <a:p>
            <a:pPr lvl="0"/>
            <a:r>
              <a:rPr lang="uk-UA" b="1" dirty="0"/>
              <a:t>канали є розсадниками бур"</a:t>
            </a:r>
            <a:r>
              <a:rPr lang="uk-UA" b="1" dirty="0" err="1"/>
              <a:t>янів</a:t>
            </a:r>
            <a:r>
              <a:rPr lang="uk-UA" b="1" dirty="0"/>
              <a:t>;</a:t>
            </a:r>
            <a:endParaRPr lang="ru-RU" b="1" dirty="0"/>
          </a:p>
          <a:p>
            <a:pPr lvl="0"/>
            <a:r>
              <a:rPr lang="uk-UA" b="1" dirty="0"/>
              <a:t>значні експлуатаційні витрати для обслуговування.</a:t>
            </a:r>
            <a:endParaRPr lang="ru-RU" b="1" dirty="0"/>
          </a:p>
          <a:p>
            <a:r>
              <a:rPr lang="uk-UA" b="1" dirty="0"/>
              <a:t>Тому використання відкритої мережі у наш час обмежене.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431079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Кротові дрени </a:t>
            </a:r>
            <a:r>
              <a:rPr lang="uk-UA" b="1" dirty="0"/>
              <a:t>нарізають впоперек відкритих каналів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 ділянках з похилами поверхні землі </a:t>
            </a:r>
            <a:r>
              <a:rPr lang="uk-UA" b="1" dirty="0">
                <a:solidFill>
                  <a:srgbClr val="FF0000"/>
                </a:solidFill>
              </a:rPr>
              <a:t>до 0,001 </a:t>
            </a:r>
            <a:r>
              <a:rPr lang="uk-UA" b="1" dirty="0"/>
              <a:t>кротові дрени проектують довжиною до 150…200 м і підключають до відкритих каналів з обох боків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похилах поверхні землі </a:t>
            </a:r>
            <a:r>
              <a:rPr lang="uk-UA" b="1" dirty="0">
                <a:solidFill>
                  <a:srgbClr val="FF0000"/>
                </a:solidFill>
              </a:rPr>
              <a:t>0,002…0,004 </a:t>
            </a:r>
            <a:r>
              <a:rPr lang="uk-UA" b="1" dirty="0"/>
              <a:t>дрени підключають до каналів також з двох боків; при цьому дрени розміщені      у напрямку похилу місцевості, проектують довжиною 150…200 м, а дрени, що нарізають проти похилу поверхні, скорочують до 60…100 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похилах поверхні </a:t>
            </a:r>
            <a:r>
              <a:rPr lang="uk-UA" b="1" dirty="0">
                <a:solidFill>
                  <a:srgbClr val="FF0000"/>
                </a:solidFill>
              </a:rPr>
              <a:t>понад 0,0</a:t>
            </a:r>
            <a:r>
              <a:rPr lang="uk-UA" b="1" dirty="0"/>
              <a:t>05 дрени проектують лише за напрямком похилу поверхні максимальною довжиною до 200 м. 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4958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6264696"/>
          </a:xfrm>
        </p:spPr>
        <p:txBody>
          <a:bodyPr>
            <a:normAutofit fontScale="77500" lnSpcReduction="20000"/>
          </a:bodyPr>
          <a:lstStyle/>
          <a:p>
            <a:r>
              <a:rPr lang="uk-UA" sz="3800" b="1" i="1" dirty="0">
                <a:solidFill>
                  <a:srgbClr val="FF0000"/>
                </a:solidFill>
              </a:rPr>
              <a:t>Провідна мережа.</a:t>
            </a:r>
            <a:endParaRPr lang="ru-RU" sz="3800" dirty="0">
              <a:solidFill>
                <a:srgbClr val="FF0000"/>
              </a:solidFill>
            </a:endParaRPr>
          </a:p>
          <a:p>
            <a:r>
              <a:rPr lang="uk-UA" sz="3800" dirty="0">
                <a:solidFill>
                  <a:srgbClr val="FF0000"/>
                </a:solidFill>
              </a:rPr>
              <a:t> </a:t>
            </a:r>
            <a:endParaRPr lang="ru-RU" sz="3800" dirty="0">
              <a:solidFill>
                <a:srgbClr val="FF0000"/>
              </a:solidFill>
            </a:endParaRPr>
          </a:p>
          <a:p>
            <a:r>
              <a:rPr lang="uk-UA" sz="3800" b="1" i="1" dirty="0">
                <a:solidFill>
                  <a:srgbClr val="FF0000"/>
                </a:solidFill>
              </a:rPr>
              <a:t>Провідна мережа </a:t>
            </a:r>
            <a:r>
              <a:rPr lang="uk-UA" sz="3800" b="1" dirty="0"/>
              <a:t>призначена для прийому надлишкових поверхневих та </a:t>
            </a:r>
            <a:r>
              <a:rPr lang="uk-UA" sz="3800" b="1" dirty="0" err="1"/>
              <a:t>грунтових</a:t>
            </a:r>
            <a:r>
              <a:rPr lang="uk-UA" sz="3800" b="1" dirty="0"/>
              <a:t> вод з регулювальної і огороджувальної мережі і своєчасного їх відведення у водоприймач</a:t>
            </a:r>
            <a:r>
              <a:rPr lang="uk-UA" sz="3800" b="1" dirty="0" smtClean="0"/>
              <a:t>.</a:t>
            </a:r>
          </a:p>
          <a:p>
            <a:r>
              <a:rPr lang="uk-UA" sz="3800" b="1" dirty="0" smtClean="0"/>
              <a:t> </a:t>
            </a:r>
            <a:r>
              <a:rPr lang="uk-UA" sz="3800" b="1" dirty="0">
                <a:solidFill>
                  <a:srgbClr val="FF0000"/>
                </a:solidFill>
              </a:rPr>
              <a:t>До складу </a:t>
            </a:r>
            <a:r>
              <a:rPr lang="uk-UA" sz="3800" b="1" dirty="0"/>
              <a:t>провідної мережі входять магістральні канали, та їхні вітки, транспортуючі збирачі, відкриті і закриті колектори.</a:t>
            </a:r>
            <a:endParaRPr lang="ru-RU" sz="3800" b="1" dirty="0"/>
          </a:p>
          <a:p>
            <a:r>
              <a:rPr lang="uk-UA" sz="3800" b="1" dirty="0"/>
              <a:t>Велика провідна мережа виконується </a:t>
            </a:r>
            <a:r>
              <a:rPr lang="uk-UA" sz="3800" b="1" dirty="0">
                <a:solidFill>
                  <a:srgbClr val="FF0000"/>
                </a:solidFill>
              </a:rPr>
              <a:t>відкритою, </a:t>
            </a:r>
            <a:r>
              <a:rPr lang="uk-UA" sz="3800" b="1" dirty="0"/>
              <a:t>а менша - </a:t>
            </a:r>
            <a:r>
              <a:rPr lang="uk-UA" sz="3800" b="1" dirty="0">
                <a:solidFill>
                  <a:srgbClr val="FF0000"/>
                </a:solidFill>
              </a:rPr>
              <a:t>закритою</a:t>
            </a:r>
            <a:r>
              <a:rPr lang="uk-UA" sz="3800" b="1" dirty="0"/>
              <a:t> (на ділянках гончарного дренажу) або відкритою ( на потужних торфовищах, що осушуються кротовим дренажем</a:t>
            </a:r>
            <a:r>
              <a:rPr lang="uk-UA" sz="3800" dirty="0"/>
              <a:t>).</a:t>
            </a:r>
            <a:endParaRPr lang="ru-RU" sz="3800" dirty="0"/>
          </a:p>
          <a:p>
            <a:pPr marL="0" indent="0">
              <a:buNone/>
            </a:pPr>
            <a:r>
              <a:rPr lang="uk-UA" sz="3800" b="1" i="1" dirty="0"/>
              <a:t> 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3371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i="1" dirty="0"/>
              <a:t> 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Розміщення у плані провідних каналів і закритих колекторів.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Магістральний канал </a:t>
            </a:r>
            <a:r>
              <a:rPr lang="uk-UA" b="1" dirty="0"/>
              <a:t>з"</a:t>
            </a:r>
            <a:r>
              <a:rPr lang="uk-UA" b="1" dirty="0" err="1"/>
              <a:t>єднує</a:t>
            </a:r>
            <a:r>
              <a:rPr lang="uk-UA" b="1" dirty="0"/>
              <a:t> осушувальну систему з водоприймачем і є найвідповідальнішою частиною провідної мережі. При проектуванні його у плані необхідно  додержувати таких правил: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магістральний канал </a:t>
            </a:r>
            <a:r>
              <a:rPr lang="uk-UA" b="1" dirty="0" err="1"/>
              <a:t>прокладують</a:t>
            </a:r>
            <a:r>
              <a:rPr lang="uk-UA" b="1" dirty="0"/>
              <a:t> по найнижчих відмітках осушуваної площі і по тальвегах, на болотах магістральний канал проектують по місцях з найбільшою глибиною торфу</a:t>
            </a:r>
            <a:r>
              <a:rPr lang="uk-UA" b="1" dirty="0" smtClean="0"/>
              <a:t>;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21328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26469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магістральний канал </a:t>
            </a:r>
            <a:r>
              <a:rPr lang="uk-UA" b="1" dirty="0"/>
              <a:t>повинен мати по можливості найменшу довжину, трасу каналу намічають за напрямком найбільших похилів поверхні землі;</a:t>
            </a:r>
            <a:endParaRPr lang="ru-RU" b="1" dirty="0"/>
          </a:p>
          <a:p>
            <a:pPr lvl="0"/>
            <a:r>
              <a:rPr lang="uk-UA" b="1" dirty="0"/>
              <a:t>при наявності річки на осушуваній території </a:t>
            </a:r>
            <a:r>
              <a:rPr lang="uk-UA" b="1" i="1" dirty="0">
                <a:solidFill>
                  <a:srgbClr val="FF0000"/>
                </a:solidFill>
              </a:rPr>
              <a:t>магістральний канал </a:t>
            </a:r>
            <a:r>
              <a:rPr lang="uk-UA" b="1" dirty="0"/>
              <a:t>проектують по її руслу;</a:t>
            </a:r>
            <a:endParaRPr lang="ru-RU" b="1" dirty="0"/>
          </a:p>
          <a:p>
            <a:pPr lvl="0"/>
            <a:r>
              <a:rPr lang="uk-UA" b="1" i="1" dirty="0"/>
              <a:t>трасування</a:t>
            </a:r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магістрального каналу </a:t>
            </a:r>
            <a:r>
              <a:rPr lang="uk-UA" b="1" dirty="0"/>
              <a:t>виконується по найстійкіших </a:t>
            </a:r>
            <a:r>
              <a:rPr lang="uk-UA" b="1" dirty="0" err="1"/>
              <a:t>грунтах</a:t>
            </a:r>
            <a:r>
              <a:rPr lang="uk-UA" b="1" dirty="0"/>
              <a:t> і в напрямку течії паводкових вод;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магістральний канал  </a:t>
            </a:r>
            <a:r>
              <a:rPr lang="uk-UA" b="1" dirty="0"/>
              <a:t>повинен впадати у водоприймач  у тому місці, де є міцні і прямолінійні береги, а також достатня пропускна здатність русла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1544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При проектуванні траси магістрального каналу необхідно  враховувати розміщення на даній території населених пунктів, границь землекористувачів та угідь, доріг і лісонасаджень.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Бокові провідні канали </a:t>
            </a:r>
            <a:r>
              <a:rPr lang="uk-UA" b="1" dirty="0"/>
              <a:t>(транспортуючі збирачі і відкриті колектори) проектують у плані також по пониженій місцевості, по границях господарств і полів сівозмін, вздовж доріг і лісових смуг. 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Транспортуючі збирачі </a:t>
            </a:r>
            <a:r>
              <a:rPr lang="uk-UA" b="1" dirty="0"/>
              <a:t>проектують з відстанями від 800 до 1500 м, а відкриті колектори - через 250…400 м. При цьому осушувані ділянки між відкритими каналами будуть мати площу від 30 до 60 га.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8313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Розміщення</a:t>
            </a:r>
            <a:r>
              <a:rPr lang="uk-UA" b="1" dirty="0"/>
              <a:t> осушувальної мережі у плані і у вертикальній площині необхідно також </a:t>
            </a:r>
            <a:r>
              <a:rPr lang="uk-UA" b="1" dirty="0" err="1"/>
              <a:t>пов</a:t>
            </a:r>
            <a:r>
              <a:rPr lang="uk-UA" b="1" dirty="0"/>
              <a:t>"</a:t>
            </a:r>
            <a:r>
              <a:rPr lang="uk-UA" b="1" dirty="0" err="1"/>
              <a:t>язувати</a:t>
            </a:r>
            <a:r>
              <a:rPr lang="uk-UA" b="1" dirty="0"/>
              <a:t> з підземними комунікаціями </a:t>
            </a:r>
            <a:r>
              <a:rPr lang="uk-UA" b="1" dirty="0" err="1"/>
              <a:t>водо-</a:t>
            </a:r>
            <a:r>
              <a:rPr lang="uk-UA" b="1" dirty="0"/>
              <a:t>, </a:t>
            </a:r>
            <a:r>
              <a:rPr lang="uk-UA" b="1" dirty="0" err="1"/>
              <a:t>газо-</a:t>
            </a:r>
            <a:r>
              <a:rPr lang="uk-UA" b="1" dirty="0"/>
              <a:t>, і нафтопроводами, кабелями та ін.), проходами під мостами залізниць та шосейних доріг, з наземними лініями електропередач.</a:t>
            </a:r>
            <a:endParaRPr lang="ru-RU" b="1" dirty="0"/>
          </a:p>
          <a:p>
            <a:r>
              <a:rPr lang="uk-UA" b="1" dirty="0"/>
              <a:t>Всі канали у плані повинні бути </a:t>
            </a:r>
            <a:r>
              <a:rPr lang="uk-UA" b="1" dirty="0">
                <a:solidFill>
                  <a:srgbClr val="FF0000"/>
                </a:solidFill>
              </a:rPr>
              <a:t>прямолінійними</a:t>
            </a:r>
            <a:r>
              <a:rPr lang="uk-UA" b="1" dirty="0"/>
              <a:t> з мінімальною кількістю поворотів. Допускаються кути поворотів до 60…80º. На поворотах канали закругляються радіусом r = 10 В для незакріплених русел і </a:t>
            </a:r>
            <a:r>
              <a:rPr lang="uk-UA" b="1" dirty="0" smtClean="0"/>
              <a:t>     r </a:t>
            </a:r>
            <a:r>
              <a:rPr lang="uk-UA" b="1" dirty="0"/>
              <a:t>= 5 В для закріплених русел,  В - ширина каналу по верху.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1236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Під магістральні канали </a:t>
            </a:r>
            <a:r>
              <a:rPr lang="uk-UA" b="1" dirty="0"/>
              <a:t>та їх вітки відводяться </a:t>
            </a:r>
            <a:r>
              <a:rPr lang="uk-UA" b="1" dirty="0">
                <a:solidFill>
                  <a:srgbClr val="FF0000"/>
                </a:solidFill>
              </a:rPr>
              <a:t>смуги</a:t>
            </a:r>
            <a:r>
              <a:rPr lang="uk-UA" b="1" dirty="0"/>
              <a:t>, що дорівнюють ширині каналу по верху і п"</a:t>
            </a:r>
            <a:r>
              <a:rPr lang="uk-UA" b="1" dirty="0" err="1"/>
              <a:t>ятиметровим</a:t>
            </a:r>
            <a:r>
              <a:rPr lang="uk-UA" b="1" dirty="0"/>
              <a:t> смугам для проїзду з кожного боку каналу</a:t>
            </a:r>
            <a:r>
              <a:rPr lang="uk-UA" b="1" dirty="0" smtClean="0"/>
              <a:t>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Вздовж </a:t>
            </a:r>
            <a:r>
              <a:rPr lang="uk-UA" b="1" i="1" dirty="0">
                <a:solidFill>
                  <a:srgbClr val="FF0000"/>
                </a:solidFill>
              </a:rPr>
              <a:t>відкритих кол</a:t>
            </a:r>
            <a:r>
              <a:rPr lang="uk-UA" b="1" dirty="0"/>
              <a:t>екторів </a:t>
            </a:r>
            <a:r>
              <a:rPr lang="uk-UA" b="1" dirty="0">
                <a:solidFill>
                  <a:srgbClr val="FF0000"/>
                </a:solidFill>
              </a:rPr>
              <a:t>смуги </a:t>
            </a:r>
            <a:r>
              <a:rPr lang="uk-UA" b="1" dirty="0"/>
              <a:t>відчуження приймаються шириною до 1 м, вздовж транспортуючих збирачів передбачається з одного боку смуга для проїзду - 5 м, а з другого смуга без проїзду - 1 м.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Закриті колектори </a:t>
            </a:r>
            <a:r>
              <a:rPr lang="uk-UA" b="1" dirty="0"/>
              <a:t>у першу чергу проектують по тальвегах і інших пониженнях місцевості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2831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 Конструкція провідних каналів.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/>
              <a:t> </a:t>
            </a:r>
            <a:endParaRPr lang="ru-RU" dirty="0"/>
          </a:p>
          <a:p>
            <a:r>
              <a:rPr lang="uk-UA" dirty="0" smtClean="0"/>
              <a:t> </a:t>
            </a:r>
            <a:r>
              <a:rPr lang="uk-UA" b="1" dirty="0"/>
              <a:t>Конструкції каналів і форма поперечного перерізу провідних  каналів повинні забезпечувати найбільшу </a:t>
            </a:r>
            <a:r>
              <a:rPr lang="uk-UA" b="1" dirty="0">
                <a:solidFill>
                  <a:srgbClr val="FF0000"/>
                </a:solidFill>
              </a:rPr>
              <a:t>стійкість і максимальну пропускну здатність</a:t>
            </a:r>
            <a:r>
              <a:rPr lang="uk-UA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r>
              <a:rPr lang="uk-UA" b="1" dirty="0" smtClean="0">
                <a:effectLst/>
              </a:rPr>
              <a:t>Форма поперечного перерізу осушувальних каналів може бути </a:t>
            </a:r>
            <a:r>
              <a:rPr lang="uk-UA" b="1" i="1" dirty="0" smtClean="0">
                <a:solidFill>
                  <a:srgbClr val="FF0000"/>
                </a:solidFill>
                <a:effectLst/>
              </a:rPr>
              <a:t>трапецієвидною або параболічною</a:t>
            </a:r>
            <a:r>
              <a:rPr lang="uk-UA" b="1" dirty="0" smtClean="0">
                <a:effectLst/>
              </a:rPr>
              <a:t>.</a:t>
            </a:r>
            <a:r>
              <a:rPr lang="ru-RU" b="1" dirty="0" smtClean="0">
                <a:effectLst/>
              </a:rPr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696140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Для забезпечення стійкості каналів </a:t>
            </a:r>
            <a:r>
              <a:rPr lang="uk-UA" b="1" dirty="0"/>
              <a:t>їх укоси повинні бути не крутіші кута природного укосу </a:t>
            </a:r>
            <a:r>
              <a:rPr lang="uk-UA" b="1" dirty="0" err="1"/>
              <a:t>грунту</a:t>
            </a:r>
            <a:r>
              <a:rPr lang="uk-UA" b="1" dirty="0"/>
              <a:t> у насиченому водою стані і при природному зчепленні його часточок. Проте канали трапецієвидної форми мають неоднакову стійкість за глибиною - у верхній частині, де </a:t>
            </a:r>
            <a:r>
              <a:rPr lang="uk-UA" b="1" dirty="0" err="1"/>
              <a:t>грунти</a:t>
            </a:r>
            <a:r>
              <a:rPr lang="uk-UA" b="1" dirty="0"/>
              <a:t> сухіші, укоси можуть бути крутішими, а у нижній частині каналу, особливо у зоні виходу </a:t>
            </a:r>
            <a:r>
              <a:rPr lang="uk-UA" b="1" dirty="0" err="1"/>
              <a:t>грунтових</a:t>
            </a:r>
            <a:r>
              <a:rPr lang="uk-UA" b="1" dirty="0"/>
              <a:t> вод, стійкість укосів різко знижується. </a:t>
            </a:r>
            <a:r>
              <a:rPr lang="uk-UA" b="1" i="1" dirty="0" err="1">
                <a:solidFill>
                  <a:srgbClr val="FF0000"/>
                </a:solidFill>
              </a:rPr>
              <a:t>Рівностійкішому</a:t>
            </a:r>
            <a:r>
              <a:rPr lang="uk-UA" b="1" i="1" dirty="0">
                <a:solidFill>
                  <a:srgbClr val="FF0000"/>
                </a:solidFill>
              </a:rPr>
              <a:t> поперечному перерізу </a:t>
            </a:r>
            <a:r>
              <a:rPr lang="uk-UA" b="1" dirty="0"/>
              <a:t>відповідає параболічна форма, при якій коефіцієнт закладання укосів збільшується за глибиною, і тим більше, чим більший параметр параболи 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7534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Необхідне значення </a:t>
            </a:r>
            <a:r>
              <a:rPr lang="uk-UA" b="1" i="1" dirty="0">
                <a:solidFill>
                  <a:srgbClr val="FF0000"/>
                </a:solidFill>
              </a:rPr>
              <a:t>параметра параболи </a:t>
            </a:r>
            <a:r>
              <a:rPr lang="uk-UA" b="1" dirty="0"/>
              <a:t>приймається не менше 4…8 і визначається з рівняння</a:t>
            </a:r>
            <a:endParaRPr lang="ru-RU" b="1" dirty="0"/>
          </a:p>
          <a:p>
            <a:r>
              <a:rPr lang="uk-UA" b="1" dirty="0"/>
              <a:t>р = 2 φ</a:t>
            </a:r>
            <a:r>
              <a:rPr lang="uk-UA" b="1" baseline="30000" dirty="0"/>
              <a:t>2</a:t>
            </a:r>
            <a:r>
              <a:rPr lang="uk-UA" b="1" baseline="-25000" dirty="0"/>
              <a:t>доп  </a:t>
            </a:r>
            <a:r>
              <a:rPr lang="uk-UA" b="1" dirty="0" err="1"/>
              <a:t>h</a:t>
            </a:r>
            <a:r>
              <a:rPr lang="uk-UA" b="1" baseline="-25000" dirty="0" err="1"/>
              <a:t>поб</a:t>
            </a:r>
            <a:endParaRPr lang="ru-RU" b="1" dirty="0"/>
          </a:p>
          <a:p>
            <a:r>
              <a:rPr lang="uk-UA" b="1" dirty="0" smtClean="0"/>
              <a:t> </a:t>
            </a:r>
            <a:r>
              <a:rPr lang="uk-UA" b="1" dirty="0"/>
              <a:t>-  ширина каналу параболічного перерізу визначається за формулою</a:t>
            </a:r>
            <a:endParaRPr lang="ru-RU" b="1" dirty="0"/>
          </a:p>
          <a:p>
            <a:r>
              <a:rPr lang="uk-UA" b="1" dirty="0"/>
              <a:t>(b/2)</a:t>
            </a:r>
            <a:r>
              <a:rPr lang="uk-UA" b="1" baseline="30000" dirty="0"/>
              <a:t>2 </a:t>
            </a:r>
            <a:r>
              <a:rPr lang="uk-UA" b="1" dirty="0"/>
              <a:t>= 2 p h</a:t>
            </a: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 </a:t>
            </a:r>
            <a:r>
              <a:rPr lang="uk-UA" b="1" dirty="0"/>
              <a:t>- фактичне закладання укосів на будь якій глибині</a:t>
            </a:r>
            <a:endParaRPr lang="ru-RU" b="1" dirty="0"/>
          </a:p>
          <a:p>
            <a:r>
              <a:rPr lang="uk-UA" b="1" dirty="0"/>
              <a:t>        </a:t>
            </a:r>
            <a:r>
              <a:rPr lang="uk-UA" b="1" dirty="0" smtClean="0"/>
              <a:t>   </a:t>
            </a:r>
            <a:r>
              <a:rPr lang="uk-UA" b="1" dirty="0"/>
              <a:t>р</a:t>
            </a:r>
            <a:endParaRPr lang="ru-RU" b="1" dirty="0"/>
          </a:p>
          <a:p>
            <a:r>
              <a:rPr lang="uk-UA" b="1" dirty="0"/>
              <a:t>φ = √  —</a:t>
            </a:r>
            <a:endParaRPr lang="ru-RU" b="1" dirty="0"/>
          </a:p>
          <a:p>
            <a:r>
              <a:rPr lang="uk-UA" b="1" dirty="0"/>
              <a:t>      </a:t>
            </a:r>
            <a:r>
              <a:rPr lang="uk-UA" b="1" dirty="0" smtClean="0"/>
              <a:t>    </a:t>
            </a:r>
            <a:r>
              <a:rPr lang="uk-UA" b="1" dirty="0"/>
              <a:t>2h</a:t>
            </a:r>
            <a:endParaRPr lang="ru-RU" b="1" dirty="0"/>
          </a:p>
          <a:p>
            <a:r>
              <a:rPr lang="uk-UA" b="1" dirty="0"/>
              <a:t>φ- допустимий для розглянутих </a:t>
            </a:r>
            <a:r>
              <a:rPr lang="uk-UA" b="1" dirty="0" err="1"/>
              <a:t>грунтів</a:t>
            </a:r>
            <a:r>
              <a:rPr lang="uk-UA" b="1" dirty="0"/>
              <a:t> коефіцієнт закладання укосів;</a:t>
            </a:r>
            <a:endParaRPr lang="ru-RU" b="1" dirty="0"/>
          </a:p>
          <a:p>
            <a:r>
              <a:rPr lang="uk-UA" b="1" dirty="0" err="1"/>
              <a:t>h</a:t>
            </a:r>
            <a:r>
              <a:rPr lang="uk-UA" b="1" baseline="-25000" dirty="0" err="1"/>
              <a:t>поб</a:t>
            </a:r>
            <a:r>
              <a:rPr lang="uk-UA" b="1" baseline="-25000" dirty="0"/>
              <a:t> </a:t>
            </a:r>
            <a:r>
              <a:rPr lang="uk-UA" b="1" dirty="0"/>
              <a:t> - глибина води у каналі при побутових або меженних витратах;</a:t>
            </a:r>
            <a:endParaRPr lang="ru-RU" b="1" dirty="0"/>
          </a:p>
          <a:p>
            <a:r>
              <a:rPr lang="uk-UA" b="1" dirty="0"/>
              <a:t>b - ширина перерізу каналу на глибині h, рахуючи від дна, м.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Поперечний переріз параболічної форми </a:t>
            </a:r>
            <a:r>
              <a:rPr lang="uk-UA" b="1" dirty="0"/>
              <a:t>приймається для великих осушувальних каналів ( при b&gt;5) і водоприймачів, що проходять  у </a:t>
            </a:r>
            <a:r>
              <a:rPr lang="uk-UA" b="1" dirty="0" err="1"/>
              <a:t>слабостійких</a:t>
            </a:r>
            <a:r>
              <a:rPr lang="uk-UA" b="1" dirty="0"/>
              <a:t> </a:t>
            </a:r>
            <a:r>
              <a:rPr lang="uk-UA" b="1" dirty="0" err="1"/>
              <a:t>грунтах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0420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24936" cy="6120680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Переваги </a:t>
            </a:r>
            <a:r>
              <a:rPr lang="uk-UA" b="1" i="1" dirty="0" smtClean="0">
                <a:solidFill>
                  <a:srgbClr val="FF0000"/>
                </a:solidFill>
              </a:rPr>
              <a:t>закритої </a:t>
            </a:r>
            <a:r>
              <a:rPr lang="uk-UA" b="1" i="1" dirty="0">
                <a:solidFill>
                  <a:srgbClr val="FF0000"/>
                </a:solidFill>
              </a:rPr>
              <a:t>регулювальної осушувальної </a:t>
            </a:r>
            <a:r>
              <a:rPr lang="uk-UA" b="1" i="1" dirty="0" smtClean="0">
                <a:solidFill>
                  <a:srgbClr val="FF0000"/>
                </a:solidFill>
              </a:rPr>
              <a:t>мережі</a:t>
            </a:r>
            <a:r>
              <a:rPr lang="uk-UA" dirty="0" smtClean="0"/>
              <a:t>: </a:t>
            </a:r>
          </a:p>
          <a:p>
            <a:r>
              <a:rPr lang="uk-UA" b="1" dirty="0" smtClean="0"/>
              <a:t>При </a:t>
            </a:r>
            <a:r>
              <a:rPr lang="uk-UA" b="1" dirty="0"/>
              <a:t>влаштуванні </a:t>
            </a:r>
            <a:r>
              <a:rPr lang="uk-UA" b="1" i="1" dirty="0">
                <a:solidFill>
                  <a:srgbClr val="FF0000"/>
                </a:solidFill>
              </a:rPr>
              <a:t>закритої </a:t>
            </a:r>
            <a:r>
              <a:rPr lang="uk-UA" b="1" dirty="0"/>
              <a:t>осушувальної мережі не буде втрат площ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підвищується коефіцієнт земельного використання, </a:t>
            </a:r>
            <a:endParaRPr lang="uk-UA" b="1" dirty="0" smtClean="0"/>
          </a:p>
          <a:p>
            <a:r>
              <a:rPr lang="uk-UA" b="1" dirty="0" smtClean="0"/>
              <a:t>немає </a:t>
            </a:r>
            <a:r>
              <a:rPr lang="uk-UA" b="1" dirty="0"/>
              <a:t>перепон щодо механізації сільськогосподарських робіт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спрощується </a:t>
            </a:r>
            <a:r>
              <a:rPr lang="uk-UA" b="1" dirty="0"/>
              <a:t>і здешевлюється експлуатація системи, </a:t>
            </a:r>
            <a:endParaRPr lang="uk-UA" b="1" dirty="0" smtClean="0"/>
          </a:p>
          <a:p>
            <a:r>
              <a:rPr lang="uk-UA" b="1" dirty="0" smtClean="0"/>
              <a:t>полегшується </a:t>
            </a:r>
            <a:r>
              <a:rPr lang="uk-UA" b="1" dirty="0"/>
              <a:t>внутрішньогосподарське землевпорядкування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скорочується кількість споруд на відкритих каналах. </a:t>
            </a:r>
            <a:r>
              <a:rPr lang="uk-UA" b="1" i="1" dirty="0">
                <a:solidFill>
                  <a:srgbClr val="FF0000"/>
                </a:solidFill>
              </a:rPr>
              <a:t>До недоліків </a:t>
            </a:r>
            <a:r>
              <a:rPr lang="uk-UA" b="1" dirty="0"/>
              <a:t>закритої мережі належать:</a:t>
            </a:r>
            <a:endParaRPr lang="ru-RU" b="1" dirty="0"/>
          </a:p>
          <a:p>
            <a:pPr lvl="0"/>
            <a:r>
              <a:rPr lang="uk-UA" b="1" dirty="0"/>
              <a:t>повільне відведення поверхневих вод;</a:t>
            </a:r>
            <a:endParaRPr lang="ru-RU" b="1" dirty="0"/>
          </a:p>
          <a:p>
            <a:pPr lvl="0"/>
            <a:r>
              <a:rPr lang="uk-UA" b="1" dirty="0"/>
              <a:t>висока вартість будівництва.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0567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5937523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 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Допустимі швидкості і похили каналів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У земляних незакріплених руслах </a:t>
            </a:r>
            <a:r>
              <a:rPr lang="uk-UA" b="1" dirty="0">
                <a:solidFill>
                  <a:srgbClr val="FF0000"/>
                </a:solidFill>
              </a:rPr>
              <a:t>максимальні допустимі швидкості</a:t>
            </a:r>
            <a:r>
              <a:rPr lang="uk-UA" b="1" dirty="0"/>
              <a:t> руху води (при гідравлічному радіусі потоку R = 1 м)  приймають такі, м/с:</a:t>
            </a:r>
            <a:endParaRPr lang="ru-RU" b="1" dirty="0"/>
          </a:p>
          <a:p>
            <a:pPr lvl="0"/>
            <a:r>
              <a:rPr lang="uk-UA" b="1" dirty="0"/>
              <a:t>для мулів -0,15…0,30;                         -    для пісків - 0,4…0,9;</a:t>
            </a:r>
            <a:endParaRPr lang="ru-RU" b="1" dirty="0"/>
          </a:p>
          <a:p>
            <a:pPr lvl="0"/>
            <a:r>
              <a:rPr lang="uk-UA" b="1" dirty="0"/>
              <a:t>для глин - 0,9…1,2;                              -    для торфів </a:t>
            </a:r>
            <a:r>
              <a:rPr lang="uk-UA" b="1" dirty="0" err="1"/>
              <a:t>добрерозкладених</a:t>
            </a:r>
            <a:r>
              <a:rPr lang="uk-UA" b="1" dirty="0"/>
              <a:t> - 0,5…0,7;</a:t>
            </a:r>
            <a:endParaRPr lang="ru-RU" b="1" dirty="0"/>
          </a:p>
          <a:p>
            <a:pPr lvl="0"/>
            <a:r>
              <a:rPr lang="uk-UA" b="1" dirty="0" err="1"/>
              <a:t>середньорозкладених</a:t>
            </a:r>
            <a:r>
              <a:rPr lang="uk-UA" b="1" dirty="0"/>
              <a:t> - 0,7…1,1.­         -    </a:t>
            </a:r>
            <a:r>
              <a:rPr lang="uk-UA" b="1" dirty="0" err="1"/>
              <a:t>слабкорозкладених</a:t>
            </a:r>
            <a:r>
              <a:rPr lang="uk-UA" b="1" dirty="0"/>
              <a:t> - 1,1…1,4.</a:t>
            </a:r>
            <a:endParaRPr lang="ru-RU" b="1" dirty="0"/>
          </a:p>
          <a:p>
            <a:r>
              <a:rPr lang="uk-UA" b="1" dirty="0"/>
              <a:t>Для закріплених русел </a:t>
            </a:r>
            <a:r>
              <a:rPr lang="uk-UA" b="1" dirty="0">
                <a:solidFill>
                  <a:srgbClr val="FF0000"/>
                </a:solidFill>
              </a:rPr>
              <a:t>середні </a:t>
            </a:r>
            <a:r>
              <a:rPr lang="uk-UA" b="1" dirty="0" err="1">
                <a:solidFill>
                  <a:srgbClr val="FF0000"/>
                </a:solidFill>
              </a:rPr>
              <a:t>нерозмиваючі</a:t>
            </a:r>
            <a:r>
              <a:rPr lang="uk-UA" b="1" dirty="0">
                <a:solidFill>
                  <a:srgbClr val="FF0000"/>
                </a:solidFill>
              </a:rPr>
              <a:t> швидкості</a:t>
            </a:r>
            <a:r>
              <a:rPr lang="uk-UA" b="1" dirty="0"/>
              <a:t> такі, м/с:</a:t>
            </a:r>
            <a:endParaRPr lang="ru-RU" b="1" dirty="0"/>
          </a:p>
          <a:p>
            <a:pPr lvl="0"/>
            <a:r>
              <a:rPr lang="uk-UA" b="1" dirty="0"/>
              <a:t>для залізобетонних плит - 10…15;      -   для камінної накидки у клітках  - 3…4;</a:t>
            </a:r>
            <a:endParaRPr lang="ru-RU" b="1" dirty="0"/>
          </a:p>
          <a:p>
            <a:pPr lvl="0"/>
            <a:r>
              <a:rPr lang="uk-UA" b="1" dirty="0"/>
              <a:t>для камінного мощення - 2,5…3,5;     -   при одернуванні укосів -1,5 ;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884564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/>
              <a:t>При гідравлічному радіусі потоку, який не дорівнює 1 м, </a:t>
            </a:r>
            <a:r>
              <a:rPr lang="uk-UA" b="1" i="1" dirty="0">
                <a:solidFill>
                  <a:srgbClr val="FF0000"/>
                </a:solidFill>
              </a:rPr>
              <a:t>розрахункова допустима швидкість</a:t>
            </a:r>
            <a:r>
              <a:rPr lang="uk-UA" b="1" dirty="0"/>
              <a:t> визначається за залежністю</a:t>
            </a:r>
            <a:endParaRPr lang="ru-RU" b="1" dirty="0"/>
          </a:p>
          <a:p>
            <a:r>
              <a:rPr lang="uk-UA" b="1" dirty="0" err="1"/>
              <a:t>V</a:t>
            </a:r>
            <a:r>
              <a:rPr lang="uk-UA" b="1" baseline="-25000" dirty="0" err="1"/>
              <a:t>розр</a:t>
            </a:r>
            <a:r>
              <a:rPr lang="uk-UA" b="1" baseline="-25000" dirty="0"/>
              <a:t> </a:t>
            </a:r>
            <a:r>
              <a:rPr lang="uk-UA" b="1" dirty="0"/>
              <a:t>= V</a:t>
            </a:r>
            <a:r>
              <a:rPr lang="uk-UA" b="1" baseline="-25000" dirty="0"/>
              <a:t>R=1</a:t>
            </a:r>
            <a:r>
              <a:rPr lang="uk-UA" b="1" dirty="0"/>
              <a:t>  </a:t>
            </a:r>
            <a:r>
              <a:rPr lang="uk-UA" b="1" baseline="30000" dirty="0"/>
              <a:t>3</a:t>
            </a:r>
            <a:r>
              <a:rPr lang="uk-UA" b="1" dirty="0"/>
              <a:t>√ R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Мінімальна </a:t>
            </a:r>
            <a:r>
              <a:rPr lang="uk-UA" b="1" i="1" dirty="0" err="1">
                <a:solidFill>
                  <a:srgbClr val="FF0000"/>
                </a:solidFill>
              </a:rPr>
              <a:t>незамулююча</a:t>
            </a:r>
            <a:r>
              <a:rPr lang="uk-UA" b="1" i="1" dirty="0">
                <a:solidFill>
                  <a:srgbClr val="FF0000"/>
                </a:solidFill>
              </a:rPr>
              <a:t> швидкість руху </a:t>
            </a:r>
            <a:r>
              <a:rPr lang="uk-UA" b="1" dirty="0"/>
              <a:t>води приймається 0,2 м/с.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Проектні похили каналів </a:t>
            </a:r>
            <a:r>
              <a:rPr lang="uk-UA" b="1" dirty="0"/>
              <a:t>повинні бути такими, при яких швидкості руху води в них були б у допустимих межах</a:t>
            </a:r>
            <a:endParaRPr lang="ru-RU" b="1" dirty="0"/>
          </a:p>
          <a:p>
            <a:r>
              <a:rPr lang="uk-UA" b="1" dirty="0"/>
              <a:t>                                     </a:t>
            </a:r>
            <a:r>
              <a:rPr lang="uk-UA" b="1" baseline="30000" dirty="0"/>
              <a:t>2min</a:t>
            </a:r>
            <a:r>
              <a:rPr lang="uk-UA" b="1" dirty="0"/>
              <a:t>                                     </a:t>
            </a:r>
            <a:r>
              <a:rPr lang="uk-UA" b="1" baseline="30000" dirty="0" err="1"/>
              <a:t>2min</a:t>
            </a:r>
            <a:endParaRPr lang="ru-RU" b="1" dirty="0"/>
          </a:p>
          <a:p>
            <a:r>
              <a:rPr lang="uk-UA" b="1" dirty="0"/>
              <a:t>                                    </a:t>
            </a:r>
            <a:r>
              <a:rPr lang="uk-UA" b="1" dirty="0" err="1"/>
              <a:t>V</a:t>
            </a:r>
            <a:r>
              <a:rPr lang="uk-UA" b="1" baseline="-25000" dirty="0" err="1"/>
              <a:t>зам</a:t>
            </a:r>
            <a:r>
              <a:rPr lang="uk-UA" b="1" dirty="0"/>
              <a:t>                                    </a:t>
            </a:r>
            <a:r>
              <a:rPr lang="uk-UA" b="1" dirty="0" err="1"/>
              <a:t>V</a:t>
            </a:r>
            <a:r>
              <a:rPr lang="uk-UA" b="1" baseline="-25000" dirty="0" err="1"/>
              <a:t>розм</a:t>
            </a:r>
            <a:endParaRPr lang="ru-RU" b="1" dirty="0"/>
          </a:p>
          <a:p>
            <a:r>
              <a:rPr lang="uk-UA" b="1" dirty="0"/>
              <a:t>                    L </a:t>
            </a:r>
            <a:r>
              <a:rPr lang="uk-UA" b="1" baseline="-25000" dirty="0" err="1"/>
              <a:t>not</a:t>
            </a:r>
            <a:r>
              <a:rPr lang="uk-UA" b="1" baseline="-25000" dirty="0"/>
              <a:t> </a:t>
            </a:r>
            <a:r>
              <a:rPr lang="uk-UA" b="1" baseline="-25000" dirty="0" err="1"/>
              <a:t>min</a:t>
            </a:r>
            <a:r>
              <a:rPr lang="uk-UA" b="1" dirty="0" err="1"/>
              <a:t>=</a:t>
            </a:r>
            <a:r>
              <a:rPr lang="uk-UA" b="1" dirty="0"/>
              <a:t>  ——                  L </a:t>
            </a:r>
            <a:r>
              <a:rPr lang="uk-UA" b="1" baseline="-25000" dirty="0" err="1"/>
              <a:t>not</a:t>
            </a:r>
            <a:r>
              <a:rPr lang="uk-UA" b="1" baseline="-25000" dirty="0"/>
              <a:t> </a:t>
            </a:r>
            <a:r>
              <a:rPr lang="uk-UA" b="1" baseline="-25000" dirty="0" err="1"/>
              <a:t>max</a:t>
            </a:r>
            <a:r>
              <a:rPr lang="uk-UA" b="1" baseline="-25000" dirty="0"/>
              <a:t> </a:t>
            </a:r>
            <a:r>
              <a:rPr lang="uk-UA" b="1" dirty="0"/>
              <a:t>= ---------- </a:t>
            </a:r>
            <a:endParaRPr lang="ru-RU" b="1" dirty="0"/>
          </a:p>
          <a:p>
            <a:r>
              <a:rPr lang="uk-UA" b="1" dirty="0"/>
              <a:t>                                    С</a:t>
            </a:r>
            <a:r>
              <a:rPr lang="uk-UA" b="1" baseline="30000" dirty="0"/>
              <a:t>2</a:t>
            </a:r>
            <a:r>
              <a:rPr lang="uk-UA" b="1" dirty="0"/>
              <a:t>R                                      </a:t>
            </a:r>
            <a:r>
              <a:rPr lang="uk-UA" b="1" dirty="0" err="1"/>
              <a:t>С</a:t>
            </a:r>
            <a:r>
              <a:rPr lang="uk-UA" b="1" baseline="30000" dirty="0" err="1"/>
              <a:t>2</a:t>
            </a:r>
            <a:r>
              <a:rPr lang="uk-UA" b="1" dirty="0" err="1"/>
              <a:t>R</a:t>
            </a:r>
            <a:endParaRPr lang="ru-RU" b="1" dirty="0"/>
          </a:p>
          <a:p>
            <a:r>
              <a:rPr lang="uk-UA" b="1" dirty="0"/>
              <a:t>L </a:t>
            </a:r>
            <a:r>
              <a:rPr lang="uk-UA" b="1" baseline="-25000" dirty="0" err="1"/>
              <a:t>not</a:t>
            </a:r>
            <a:r>
              <a:rPr lang="uk-UA" b="1" baseline="-25000" dirty="0"/>
              <a:t> </a:t>
            </a:r>
            <a:r>
              <a:rPr lang="uk-UA" b="1" baseline="-25000" dirty="0" err="1"/>
              <a:t>min</a:t>
            </a:r>
            <a:r>
              <a:rPr lang="uk-UA" b="1" baseline="-25000" dirty="0"/>
              <a:t> </a:t>
            </a:r>
            <a:r>
              <a:rPr lang="uk-UA" b="1" dirty="0"/>
              <a:t> і L </a:t>
            </a:r>
            <a:r>
              <a:rPr lang="uk-UA" b="1" baseline="-25000" dirty="0" err="1"/>
              <a:t>not</a:t>
            </a:r>
            <a:r>
              <a:rPr lang="uk-UA" b="1" baseline="-25000" dirty="0"/>
              <a:t> </a:t>
            </a:r>
            <a:r>
              <a:rPr lang="uk-UA" b="1" baseline="-25000" dirty="0" err="1"/>
              <a:t>max</a:t>
            </a:r>
            <a:r>
              <a:rPr lang="uk-UA" b="1" dirty="0"/>
              <a:t> - мінімальний та максимальний допустимі похили каналу;</a:t>
            </a:r>
            <a:endParaRPr lang="ru-RU" b="1" dirty="0"/>
          </a:p>
          <a:p>
            <a:r>
              <a:rPr lang="uk-UA" b="1" dirty="0"/>
              <a:t>С - швидкісний коефіцієнт;</a:t>
            </a:r>
            <a:endParaRPr lang="ru-RU" b="1" dirty="0"/>
          </a:p>
          <a:p>
            <a:r>
              <a:rPr lang="uk-UA" b="1" dirty="0"/>
              <a:t>R - гідравлічний радіус, </a:t>
            </a:r>
            <a:r>
              <a:rPr lang="uk-UA" b="1" dirty="0" smtClean="0"/>
              <a:t>м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Проектні </a:t>
            </a:r>
            <a:r>
              <a:rPr lang="uk-UA" b="1" i="1" dirty="0">
                <a:solidFill>
                  <a:srgbClr val="FF0000"/>
                </a:solidFill>
              </a:rPr>
              <a:t>похили </a:t>
            </a:r>
            <a:r>
              <a:rPr lang="uk-UA" b="1" dirty="0"/>
              <a:t>магістральних каналів приймаються у межах від 0,0002 до 0,001. Похили дна бокових провідних каналів звичайно приймають такими, що дорівнюють похилу поверхні землі по трасі каналу, але не менше 0,0003.</a:t>
            </a:r>
            <a:endParaRPr lang="ru-RU" b="1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81158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Спряження каналів у вертикальній площині.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При проектуванні спряження у вертикальній площині і визначенні розмірів поперечного перерізу провідні канали залежно від площі водозбору поділяються на дві категорії:</a:t>
            </a:r>
            <a:endParaRPr lang="ru-RU" b="1" dirty="0"/>
          </a:p>
          <a:p>
            <a:pPr lvl="0"/>
            <a:r>
              <a:rPr lang="uk-UA" b="1" dirty="0"/>
              <a:t>канали площею водозбору понад 5 км</a:t>
            </a:r>
            <a:r>
              <a:rPr lang="uk-UA" b="1" baseline="30000" dirty="0"/>
              <a:t>2</a:t>
            </a:r>
            <a:r>
              <a:rPr lang="uk-UA" b="1" dirty="0"/>
              <a:t> називаються </a:t>
            </a:r>
            <a:r>
              <a:rPr lang="uk-UA" b="1" i="1" dirty="0" err="1">
                <a:solidFill>
                  <a:srgbClr val="FF0000"/>
                </a:solidFill>
              </a:rPr>
              <a:t>гідравлічно</a:t>
            </a:r>
            <a:r>
              <a:rPr lang="uk-UA" b="1" i="1" dirty="0">
                <a:solidFill>
                  <a:srgbClr val="FF0000"/>
                </a:solidFill>
              </a:rPr>
              <a:t> розрахунковими</a:t>
            </a:r>
            <a:r>
              <a:rPr lang="uk-UA" b="1" i="1" dirty="0"/>
              <a:t>, </a:t>
            </a:r>
            <a:r>
              <a:rPr lang="uk-UA" b="1" dirty="0"/>
              <a:t>для таких каналів встановлюються розрахункові витрати і </a:t>
            </a:r>
            <a:r>
              <a:rPr lang="uk-UA" b="1" dirty="0" err="1"/>
              <a:t>пов</a:t>
            </a:r>
            <a:r>
              <a:rPr lang="uk-UA" b="1" dirty="0"/>
              <a:t>"</a:t>
            </a:r>
            <a:r>
              <a:rPr lang="uk-UA" b="1" dirty="0" err="1"/>
              <a:t>язування</a:t>
            </a:r>
            <a:r>
              <a:rPr lang="uk-UA" b="1" dirty="0"/>
              <a:t> їх у вертикальній площині виконується за розрахунковими горизонтами води;</a:t>
            </a:r>
            <a:endParaRPr lang="ru-RU" b="1" dirty="0"/>
          </a:p>
          <a:p>
            <a:pPr lvl="0"/>
            <a:r>
              <a:rPr lang="uk-UA" b="1" dirty="0"/>
              <a:t>канали площею водозбору менше 5 км</a:t>
            </a:r>
            <a:r>
              <a:rPr lang="uk-UA" b="1" baseline="30000" dirty="0"/>
              <a:t>2</a:t>
            </a:r>
            <a:r>
              <a:rPr lang="uk-UA" b="1" dirty="0"/>
              <a:t> називаються </a:t>
            </a:r>
            <a:r>
              <a:rPr lang="uk-UA" b="1" i="1" dirty="0" err="1">
                <a:solidFill>
                  <a:srgbClr val="FF0000"/>
                </a:solidFill>
              </a:rPr>
              <a:t>нерозрахунковими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і </a:t>
            </a:r>
            <a:r>
              <a:rPr lang="uk-UA" b="1" dirty="0" err="1"/>
              <a:t>пов</a:t>
            </a:r>
            <a:r>
              <a:rPr lang="uk-UA" b="1" dirty="0"/>
              <a:t>"</a:t>
            </a:r>
            <a:r>
              <a:rPr lang="uk-UA" b="1" dirty="0" err="1"/>
              <a:t>язування</a:t>
            </a:r>
            <a:r>
              <a:rPr lang="uk-UA" b="1" dirty="0"/>
              <a:t> їх у вертикальній площині виконується по дну каналів.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015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Спряження каналів між собою</a:t>
            </a:r>
            <a:r>
              <a:rPr lang="uk-UA" b="1" dirty="0"/>
              <a:t>, з закритим дренажем і водоприймачем у вертикальній площині виконують за такими схемами.</a:t>
            </a:r>
            <a:endParaRPr lang="ru-RU" b="1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Перша </a:t>
            </a:r>
            <a:r>
              <a:rPr lang="uk-UA" b="1" i="1" dirty="0">
                <a:solidFill>
                  <a:srgbClr val="FF0000"/>
                </a:solidFill>
              </a:rPr>
              <a:t>схема. </a:t>
            </a:r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dirty="0"/>
              <a:t>При спряженні  закритого дренажу з відкритими провідними каналами дно для будь яких каналів повинно розміщуватись нижче гирла дрен і колекторів, що до нього прилягають, не менше як на 0,3…0,5 м, а для </a:t>
            </a:r>
            <a:r>
              <a:rPr lang="uk-UA" b="1" dirty="0" err="1"/>
              <a:t>гідравлічно</a:t>
            </a:r>
            <a:r>
              <a:rPr lang="uk-UA" b="1" dirty="0"/>
              <a:t> розрахункових каналів, крім того, побутовий або меженний горизонт води в них повинен розміщуватись нижче гирла дрен і колекторів не менше як на 0,1…0,2 м.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Друга </a:t>
            </a:r>
            <a:r>
              <a:rPr lang="uk-UA" b="1" i="1" dirty="0" smtClean="0">
                <a:solidFill>
                  <a:srgbClr val="FF0000"/>
                </a:solidFill>
              </a:rPr>
              <a:t>схема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dirty="0"/>
              <a:t>Спряження між собою двох розрахункових каналів виконують так, щоб дно старшого каналу містилось нижче дна молодшого каналу не менше як на 0,2…0,3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2459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32500" lnSpcReduction="20000"/>
          </a:bodyPr>
          <a:lstStyle/>
          <a:p>
            <a:r>
              <a:rPr lang="uk-UA" sz="7000" b="1" dirty="0">
                <a:solidFill>
                  <a:srgbClr val="FF0000"/>
                </a:solidFill>
              </a:rPr>
              <a:t>Третя схема</a:t>
            </a:r>
            <a:r>
              <a:rPr lang="uk-UA" sz="7000" b="1" i="1" dirty="0" smtClean="0"/>
              <a:t>.</a:t>
            </a:r>
            <a:endParaRPr lang="uk-UA" sz="7000" b="1" dirty="0" smtClean="0"/>
          </a:p>
          <a:p>
            <a:r>
              <a:rPr lang="uk-UA" sz="7000" b="1" dirty="0" smtClean="0"/>
              <a:t> </a:t>
            </a:r>
            <a:r>
              <a:rPr lang="uk-UA" sz="7000" b="1" dirty="0"/>
              <a:t>Спряження молодших </a:t>
            </a:r>
            <a:r>
              <a:rPr lang="uk-UA" sz="7000" b="1" dirty="0" err="1"/>
              <a:t>нерозрахункових</a:t>
            </a:r>
            <a:r>
              <a:rPr lang="uk-UA" sz="7000" b="1" dirty="0"/>
              <a:t> каналів з старшими </a:t>
            </a:r>
            <a:r>
              <a:rPr lang="uk-UA" sz="7000" b="1" dirty="0" err="1"/>
              <a:t>гідравлічно</a:t>
            </a:r>
            <a:r>
              <a:rPr lang="uk-UA" sz="7000" b="1" dirty="0"/>
              <a:t> розрахунковими каналами виконується так, щоб побутовий або меженний горизонт води у старшому каналі був на рівні або нижче дна </a:t>
            </a:r>
            <a:r>
              <a:rPr lang="uk-UA" sz="7000" b="1" dirty="0" err="1"/>
              <a:t>впадаючого</a:t>
            </a:r>
            <a:r>
              <a:rPr lang="uk-UA" sz="7000" b="1" dirty="0"/>
              <a:t> розрахункового каналу. Перепад між дном </a:t>
            </a:r>
            <a:r>
              <a:rPr lang="uk-UA" sz="7000" b="1" dirty="0" err="1"/>
              <a:t>впадаючого</a:t>
            </a:r>
            <a:r>
              <a:rPr lang="uk-UA" sz="7000" b="1" dirty="0"/>
              <a:t> каналу і побутовим горизонтом води у приймаючому каналі може бути від 0 до 1…2 м, краще спряження забезпечується при перепаді 0,2…0,3 м</a:t>
            </a:r>
            <a:r>
              <a:rPr lang="uk-UA" sz="7000" b="1" dirty="0" smtClean="0"/>
              <a:t>.</a:t>
            </a:r>
          </a:p>
          <a:p>
            <a:endParaRPr lang="ru-RU" sz="7000" b="1" dirty="0"/>
          </a:p>
          <a:p>
            <a:r>
              <a:rPr lang="uk-UA" sz="7000" b="1" dirty="0">
                <a:solidFill>
                  <a:srgbClr val="FF0000"/>
                </a:solidFill>
              </a:rPr>
              <a:t>Четверта </a:t>
            </a:r>
            <a:r>
              <a:rPr lang="uk-UA" sz="7000" b="1" dirty="0" smtClean="0">
                <a:solidFill>
                  <a:srgbClr val="FF0000"/>
                </a:solidFill>
              </a:rPr>
              <a:t>схема</a:t>
            </a:r>
            <a:endParaRPr lang="uk-UA" sz="7000" b="1" i="1" dirty="0" smtClean="0"/>
          </a:p>
          <a:p>
            <a:r>
              <a:rPr lang="uk-UA" sz="7000" b="1" dirty="0" smtClean="0"/>
              <a:t> </a:t>
            </a:r>
            <a:r>
              <a:rPr lang="uk-UA" sz="7000" b="1" dirty="0"/>
              <a:t>Спряження  великих </a:t>
            </a:r>
            <a:r>
              <a:rPr lang="uk-UA" sz="7000" b="1" dirty="0" err="1"/>
              <a:t>гідравлічно</a:t>
            </a:r>
            <a:r>
              <a:rPr lang="uk-UA" sz="7000" b="1" dirty="0"/>
              <a:t> розрахункових каналів між собою і з водоприймачем виконують так, щоб горизонти води у старшому каналі або водоприймачі розміщувались на рівні відповідних горизонтів води у молодшому каналі або трохи нижче їх. Перепад горизонтів води не повинен перевищувати 0,2…0,3 м.</a:t>
            </a:r>
            <a:endParaRPr lang="ru-RU" sz="7000" b="1" dirty="0"/>
          </a:p>
          <a:p>
            <a:r>
              <a:rPr lang="uk-UA" sz="7000" b="1" i="1" dirty="0"/>
              <a:t> </a:t>
            </a:r>
            <a:endParaRPr lang="ru-RU" sz="7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0031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192688"/>
          </a:xfrm>
        </p:spPr>
        <p:txBody>
          <a:bodyPr>
            <a:noAutofit/>
          </a:bodyPr>
          <a:lstStyle/>
          <a:p>
            <a:r>
              <a:rPr lang="uk-UA" sz="2400" b="1" i="1" dirty="0">
                <a:solidFill>
                  <a:srgbClr val="FF0000"/>
                </a:solidFill>
              </a:rPr>
              <a:t>Гідрологічні розрахунки</a:t>
            </a:r>
            <a:r>
              <a:rPr lang="uk-UA" sz="2400" b="1" i="1" dirty="0" smtClean="0">
                <a:solidFill>
                  <a:srgbClr val="FF0000"/>
                </a:solidFill>
              </a:rPr>
              <a:t>.</a:t>
            </a:r>
            <a:r>
              <a:rPr lang="uk-UA" sz="2400" b="1" i="1" dirty="0">
                <a:solidFill>
                  <a:srgbClr val="FF0000"/>
                </a:solidFill>
              </a:rPr>
              <a:t> 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uk-UA" sz="2400" b="1" i="1" dirty="0">
                <a:solidFill>
                  <a:srgbClr val="FF0000"/>
                </a:solidFill>
              </a:rPr>
              <a:t>Гідрологічні розрахунки </a:t>
            </a:r>
            <a:r>
              <a:rPr lang="uk-UA" sz="2400" b="1" dirty="0"/>
              <a:t>зводять до визначення модулів стоку і витрат води у річках і каналах, що мають водозбірну площу понад 5 км</a:t>
            </a:r>
            <a:r>
              <a:rPr lang="uk-UA" sz="2400" b="1" baseline="30000" dirty="0"/>
              <a:t>2</a:t>
            </a:r>
            <a:r>
              <a:rPr lang="uk-UA" sz="2400" b="1" dirty="0"/>
              <a:t>.</a:t>
            </a:r>
            <a:endParaRPr lang="ru-RU" sz="2400" b="1" dirty="0"/>
          </a:p>
          <a:p>
            <a:r>
              <a:rPr lang="uk-UA" sz="2400" b="1" dirty="0"/>
              <a:t>На більшості річок, що протікають по заболочених територіях, максимальні витрати проходять у періоди весняного сніготанення і </a:t>
            </a:r>
            <a:r>
              <a:rPr lang="uk-UA" sz="2400" b="1" dirty="0" err="1"/>
              <a:t>літньо-осінніх</a:t>
            </a:r>
            <a:r>
              <a:rPr lang="uk-UA" sz="2400" b="1" dirty="0"/>
              <a:t> дощів. У літні бездощові періоди за рахунок </a:t>
            </a:r>
            <a:r>
              <a:rPr lang="uk-UA" sz="2400" b="1" dirty="0" err="1"/>
              <a:t>грунтових</a:t>
            </a:r>
            <a:r>
              <a:rPr lang="uk-UA" sz="2400" b="1" dirty="0"/>
              <a:t> вод формуються побутові або меженні витрати.</a:t>
            </a:r>
            <a:endParaRPr lang="ru-RU" sz="2400" b="1" dirty="0"/>
          </a:p>
          <a:p>
            <a:r>
              <a:rPr lang="uk-UA" sz="2400" b="1" dirty="0"/>
              <a:t>При проектуванні осушувальних систем </a:t>
            </a:r>
            <a:r>
              <a:rPr lang="uk-UA" sz="2400" b="1" i="1" dirty="0">
                <a:solidFill>
                  <a:srgbClr val="FF0000"/>
                </a:solidFill>
              </a:rPr>
              <a:t>розрахункові періоди і розрахункові витрати, </a:t>
            </a:r>
            <a:r>
              <a:rPr lang="uk-UA" sz="2400" b="1" dirty="0"/>
              <a:t>що їм відповідають, призначають залежно від сільськогосподарського використання осушуваних земель та критичних періодів надлишкового зволоження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720924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Максимальні  весняні витра</a:t>
            </a:r>
            <a:r>
              <a:rPr lang="uk-UA" b="1" dirty="0"/>
              <a:t>ти визначаються лише для встановлення розмірів отворів гідротехнічних споруд і осушувальних каналів при використанні земель під сади та озимі зернові.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період </a:t>
            </a:r>
            <a:r>
              <a:rPr lang="uk-UA" b="1" dirty="0" err="1"/>
              <a:t>літньо-осінніх</a:t>
            </a:r>
            <a:r>
              <a:rPr lang="uk-UA" b="1" dirty="0"/>
              <a:t> злив  осушувальні канали розраховуються на високі літні витрати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У </a:t>
            </a:r>
            <a:r>
              <a:rPr lang="uk-UA" b="1" dirty="0"/>
              <a:t>вегетаційний період найчастіше спостерігаються побутові (меженні) витрати. </a:t>
            </a:r>
            <a:endParaRPr lang="ru-RU" b="1" dirty="0"/>
          </a:p>
          <a:p>
            <a:r>
              <a:rPr lang="uk-UA" b="1" dirty="0"/>
              <a:t>Тому при використанні осушуваних земель під посів багаторічних трав, ярих зернових, овочевих та технічних культур розміри поперечного перерізу каналів розраховують на пропуск </a:t>
            </a:r>
            <a:r>
              <a:rPr lang="uk-UA" b="1" i="1" dirty="0">
                <a:solidFill>
                  <a:srgbClr val="FF0000"/>
                </a:solidFill>
              </a:rPr>
              <a:t>посівних, високих літніх і побутових витрат.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85143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Розрахункові витрати </a:t>
            </a:r>
            <a:r>
              <a:rPr lang="uk-UA" b="1" dirty="0"/>
              <a:t>для будь якого періоду визначають за формулою,м</a:t>
            </a:r>
            <a:r>
              <a:rPr lang="uk-UA" b="1" baseline="30000" dirty="0"/>
              <a:t>3</a:t>
            </a:r>
            <a:r>
              <a:rPr lang="uk-UA" b="1" dirty="0"/>
              <a:t> /с 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Q = 0,001q </a:t>
            </a:r>
            <a:r>
              <a:rPr lang="uk-UA" b="1" dirty="0" err="1"/>
              <a:t>A</a:t>
            </a:r>
            <a:r>
              <a:rPr lang="uk-UA" b="1" baseline="-25000" dirty="0" err="1"/>
              <a:t>вод</a:t>
            </a:r>
            <a:r>
              <a:rPr lang="uk-UA" b="1" baseline="-25000" dirty="0" smtClean="0"/>
              <a:t>.</a:t>
            </a:r>
          </a:p>
          <a:p>
            <a:endParaRPr lang="ru-RU" b="1" dirty="0"/>
          </a:p>
          <a:p>
            <a:r>
              <a:rPr lang="uk-UA" b="1" dirty="0"/>
              <a:t>q-розрахунковий модуль стоку, </a:t>
            </a:r>
            <a:r>
              <a:rPr lang="uk-UA" b="1" dirty="0" smtClean="0"/>
              <a:t>л/ </a:t>
            </a:r>
            <a:r>
              <a:rPr lang="uk-UA" b="1" dirty="0"/>
              <a:t>( с.км</a:t>
            </a:r>
            <a:r>
              <a:rPr lang="uk-UA" b="1" baseline="30000" dirty="0"/>
              <a:t>2</a:t>
            </a:r>
            <a:r>
              <a:rPr lang="uk-UA" b="1" dirty="0"/>
              <a:t> );</a:t>
            </a:r>
            <a:endParaRPr lang="ru-RU" b="1" dirty="0"/>
          </a:p>
          <a:p>
            <a:r>
              <a:rPr lang="uk-UA" b="1" dirty="0" err="1"/>
              <a:t>A</a:t>
            </a:r>
            <a:r>
              <a:rPr lang="uk-UA" b="1" baseline="-25000" dirty="0" err="1"/>
              <a:t>вод</a:t>
            </a:r>
            <a:r>
              <a:rPr lang="uk-UA" b="1" dirty="0" err="1"/>
              <a:t>.-площа</a:t>
            </a:r>
            <a:r>
              <a:rPr lang="uk-UA" b="1" dirty="0"/>
              <a:t> водозбору каналу або річки у розрахунковому створі, км</a:t>
            </a:r>
            <a:r>
              <a:rPr lang="uk-UA" b="1" baseline="30000" dirty="0"/>
              <a:t>2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/>
              <a:t>Якщо на даній річці проводились спостереження за горизонтами і витратами води, то розрахункові модулі стоку визначаються або безпосередньо за даними натурних спостережень, або шляхом зведення їх до багаторічних характеристик за допомогою </a:t>
            </a:r>
            <a:r>
              <a:rPr lang="uk-UA" b="1" i="1" dirty="0">
                <a:solidFill>
                  <a:srgbClr val="FF0000"/>
                </a:solidFill>
              </a:rPr>
              <a:t>річок-аналогів.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32105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 fontScale="25000" lnSpcReduction="20000"/>
          </a:bodyPr>
          <a:lstStyle/>
          <a:p>
            <a:r>
              <a:rPr lang="uk-UA" sz="8000" b="1" i="1" dirty="0" smtClean="0">
                <a:solidFill>
                  <a:srgbClr val="FF0000"/>
                </a:solidFill>
              </a:rPr>
              <a:t>Гідравлічні </a:t>
            </a:r>
            <a:r>
              <a:rPr lang="uk-UA" sz="8000" b="1" i="1" dirty="0">
                <a:solidFill>
                  <a:srgbClr val="FF0000"/>
                </a:solidFill>
              </a:rPr>
              <a:t>розрахунки  </a:t>
            </a:r>
            <a:r>
              <a:rPr lang="uk-UA" sz="8000" b="1" dirty="0"/>
              <a:t>виконуються для встановлення розмірів поперечного перерізу і перевірки швидкості руху води в них. Провадять їх за формулами рівномірного руху води у відкритих руслах</a:t>
            </a:r>
            <a:endParaRPr lang="ru-RU" sz="8000" b="1" dirty="0"/>
          </a:p>
          <a:p>
            <a:pPr marL="0" indent="0">
              <a:buNone/>
            </a:pPr>
            <a:r>
              <a:rPr lang="uk-UA" sz="8000" b="1" dirty="0"/>
              <a:t> </a:t>
            </a:r>
            <a:endParaRPr lang="ru-RU" sz="8000" b="1" dirty="0"/>
          </a:p>
          <a:p>
            <a:r>
              <a:rPr lang="uk-UA" sz="8000" b="1" dirty="0"/>
              <a:t>Q = S V = S C √ R </a:t>
            </a:r>
            <a:r>
              <a:rPr lang="uk-UA" sz="8000" b="1" dirty="0" err="1"/>
              <a:t>L</a:t>
            </a:r>
            <a:r>
              <a:rPr lang="uk-UA" sz="8000" b="1" baseline="-25000" dirty="0" err="1"/>
              <a:t>not</a:t>
            </a:r>
            <a:r>
              <a:rPr lang="uk-UA" sz="8000" b="1" baseline="-25000" dirty="0"/>
              <a:t>       </a:t>
            </a:r>
            <a:r>
              <a:rPr lang="uk-UA" sz="8000" b="1" dirty="0"/>
              <a:t>V = C √ R </a:t>
            </a:r>
            <a:r>
              <a:rPr lang="uk-UA" sz="8000" b="1" dirty="0" err="1"/>
              <a:t>L</a:t>
            </a:r>
            <a:r>
              <a:rPr lang="uk-UA" sz="8000" b="1" baseline="-25000" dirty="0" err="1"/>
              <a:t>not</a:t>
            </a:r>
            <a:r>
              <a:rPr lang="uk-UA" sz="8000" b="1" dirty="0"/>
              <a:t>          k = Q/</a:t>
            </a:r>
            <a:r>
              <a:rPr lang="uk-UA" sz="8000" b="1" dirty="0" err="1"/>
              <a:t>√</a:t>
            </a:r>
            <a:r>
              <a:rPr lang="uk-UA" sz="8000" b="1" dirty="0" err="1" smtClean="0"/>
              <a:t>L</a:t>
            </a:r>
            <a:r>
              <a:rPr lang="uk-UA" sz="8000" b="1" baseline="-25000" dirty="0" err="1" smtClean="0"/>
              <a:t>not</a:t>
            </a:r>
            <a:endParaRPr lang="uk-UA" sz="8000" b="1" baseline="-25000" dirty="0" smtClean="0"/>
          </a:p>
          <a:p>
            <a:endParaRPr lang="ru-RU" sz="8000" b="1" dirty="0"/>
          </a:p>
          <a:p>
            <a:r>
              <a:rPr lang="uk-UA" sz="8000" b="1" dirty="0"/>
              <a:t>V- середня за живим перерізом швидкість течії води,м/с;</a:t>
            </a:r>
            <a:endParaRPr lang="ru-RU" sz="8000" b="1" dirty="0"/>
          </a:p>
          <a:p>
            <a:r>
              <a:rPr lang="uk-UA" sz="8000" b="1" dirty="0"/>
              <a:t>Q- витрата, м</a:t>
            </a:r>
            <a:r>
              <a:rPr lang="uk-UA" sz="8000" b="1" baseline="30000" dirty="0"/>
              <a:t>3</a:t>
            </a:r>
            <a:r>
              <a:rPr lang="uk-UA" sz="8000" b="1" dirty="0"/>
              <a:t>/с;</a:t>
            </a:r>
            <a:endParaRPr lang="ru-RU" sz="8000" b="1" dirty="0"/>
          </a:p>
          <a:p>
            <a:r>
              <a:rPr lang="uk-UA" sz="8000" b="1" dirty="0"/>
              <a:t>R- гідравлічний радіус, R = S/χ;</a:t>
            </a:r>
            <a:endParaRPr lang="ru-RU" sz="8000" b="1" dirty="0"/>
          </a:p>
          <a:p>
            <a:r>
              <a:rPr lang="uk-UA" sz="8000" b="1" dirty="0"/>
              <a:t>S-площа живого перерізу, м</a:t>
            </a:r>
            <a:r>
              <a:rPr lang="uk-UA" sz="8000" b="1" baseline="30000" dirty="0"/>
              <a:t>2</a:t>
            </a:r>
            <a:r>
              <a:rPr lang="uk-UA" sz="8000" b="1" dirty="0"/>
              <a:t>;</a:t>
            </a:r>
            <a:endParaRPr lang="ru-RU" sz="8000" b="1" dirty="0"/>
          </a:p>
          <a:p>
            <a:r>
              <a:rPr lang="uk-UA" sz="8000" b="1" dirty="0"/>
              <a:t>χ - змочений периметр, м;</a:t>
            </a:r>
            <a:endParaRPr lang="ru-RU" sz="8000" b="1" dirty="0"/>
          </a:p>
          <a:p>
            <a:r>
              <a:rPr lang="uk-UA" sz="8000" b="1" dirty="0"/>
              <a:t> L</a:t>
            </a:r>
            <a:r>
              <a:rPr lang="uk-UA" sz="8000" b="1" baseline="-25000" dirty="0"/>
              <a:t>not- </a:t>
            </a:r>
            <a:r>
              <a:rPr lang="uk-UA" sz="8000" b="1" dirty="0"/>
              <a:t>проектний похил каналу;                                                                               </a:t>
            </a:r>
            <a:endParaRPr lang="ru-RU" sz="8000" b="1" dirty="0"/>
          </a:p>
          <a:p>
            <a:r>
              <a:rPr lang="uk-UA" sz="8000" b="1" dirty="0"/>
              <a:t>С - швидкісний коефіцієнт, </a:t>
            </a:r>
            <a:endParaRPr lang="ru-RU" sz="8000" b="1" dirty="0"/>
          </a:p>
          <a:p>
            <a:r>
              <a:rPr lang="uk-UA" sz="8000" b="1" dirty="0"/>
              <a:t>п </a:t>
            </a:r>
            <a:r>
              <a:rPr lang="uk-UA" sz="8000" b="1" dirty="0" err="1"/>
              <a:t>-коефіцієнт</a:t>
            </a:r>
            <a:r>
              <a:rPr lang="uk-UA" sz="8000" b="1" dirty="0"/>
              <a:t> шорсткості осушувальних каналів, приймається залежно від розрахункових витрат, при Q&gt;25 м</a:t>
            </a:r>
            <a:r>
              <a:rPr lang="uk-UA" sz="8000" b="1" baseline="30000" dirty="0"/>
              <a:t>3</a:t>
            </a:r>
            <a:r>
              <a:rPr lang="uk-UA" sz="8000" b="1" dirty="0"/>
              <a:t>/с - п = 0,025; при Q = 1…25 м</a:t>
            </a:r>
            <a:r>
              <a:rPr lang="uk-UA" sz="8000" b="1" baseline="30000" dirty="0"/>
              <a:t>3</a:t>
            </a:r>
            <a:r>
              <a:rPr lang="uk-UA" sz="8000" b="1" dirty="0"/>
              <a:t>/с - п = 0,030; при Q&lt; 1 м</a:t>
            </a:r>
            <a:r>
              <a:rPr lang="uk-UA" sz="8000" b="1" baseline="30000" dirty="0"/>
              <a:t>3</a:t>
            </a:r>
            <a:r>
              <a:rPr lang="uk-UA" sz="8000" b="1" dirty="0"/>
              <a:t>/с  - п = 0,035;</a:t>
            </a:r>
            <a:endParaRPr lang="ru-RU" sz="8000" b="1" dirty="0"/>
          </a:p>
          <a:p>
            <a:r>
              <a:rPr lang="uk-UA" sz="8000" b="1" dirty="0"/>
              <a:t>у - показник степеня, у = f (n,R), змінюється в середньому від 1/5 до 1/6.</a:t>
            </a:r>
            <a:endParaRPr lang="ru-RU" sz="8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6450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08912" cy="6336704"/>
          </a:xfrm>
        </p:spPr>
        <p:txBody>
          <a:bodyPr>
            <a:noAutofit/>
          </a:bodyPr>
          <a:lstStyle/>
          <a:p>
            <a:r>
              <a:rPr lang="uk-UA" b="1" dirty="0"/>
              <a:t>При використанні осушуваних земель під посів багаторічних трав, ярих зернових, овочевих і технічних культур </a:t>
            </a:r>
            <a:r>
              <a:rPr lang="uk-UA" b="1" i="1" dirty="0">
                <a:solidFill>
                  <a:srgbClr val="FF0000"/>
                </a:solidFill>
              </a:rPr>
              <a:t>розміри поперечного перерізу </a:t>
            </a:r>
            <a:r>
              <a:rPr lang="uk-UA" b="1" dirty="0"/>
              <a:t>повинні бути такими, щоб горизонти води в них при проходженні посівної витрати розміщувались нижче бровки каналу не менше як на 0,7…1,0 м</a:t>
            </a:r>
            <a:r>
              <a:rPr lang="uk-UA" b="1" dirty="0" smtClean="0"/>
              <a:t>, </a:t>
            </a:r>
            <a:r>
              <a:rPr lang="uk-UA" b="1" dirty="0" err="1"/>
              <a:t>високолітньої</a:t>
            </a:r>
            <a:r>
              <a:rPr lang="uk-UA" b="1" dirty="0"/>
              <a:t> - на 0,1…0,2 м, 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побутовий (меженний) горизонт води у каналі розміщувався на рівні або нижче дна </a:t>
            </a:r>
            <a:r>
              <a:rPr lang="uk-UA" b="1" dirty="0" err="1"/>
              <a:t>нерозрахункових</a:t>
            </a:r>
            <a:r>
              <a:rPr lang="uk-UA" b="1" dirty="0"/>
              <a:t> каналів, що впадають в нього. </a:t>
            </a:r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862251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120680"/>
          </a:xfrm>
        </p:spPr>
        <p:txBody>
          <a:bodyPr>
            <a:normAutofit fontScale="70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Відкриті і закриті збирачі.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sz="3800" b="1" i="1" dirty="0">
                <a:solidFill>
                  <a:srgbClr val="FF0000"/>
                </a:solidFill>
              </a:rPr>
              <a:t>Відкриті канали-збирачі </a:t>
            </a:r>
            <a:r>
              <a:rPr lang="uk-UA" sz="3800" b="1" dirty="0"/>
              <a:t>застосовують в основному  при екстенсивному використанні осушуваних територій, наприклад природних сіножатей, лісів та ін.</a:t>
            </a:r>
            <a:endParaRPr lang="ru-RU" sz="3800" b="1" dirty="0"/>
          </a:p>
          <a:p>
            <a:r>
              <a:rPr lang="uk-UA" sz="3800" b="1" i="1" dirty="0">
                <a:solidFill>
                  <a:srgbClr val="FF0000"/>
                </a:solidFill>
              </a:rPr>
              <a:t>Систематична мережа </a:t>
            </a:r>
            <a:r>
              <a:rPr lang="uk-UA" sz="3800" b="1" dirty="0"/>
              <a:t>проектується у плані лише впоперек напрямку  поверхневих вод, що витікають, під гострим кутом до горизонталей і на певних відстанях одна від одної. </a:t>
            </a:r>
            <a:endParaRPr lang="uk-UA" sz="3800" b="1" dirty="0" smtClean="0"/>
          </a:p>
          <a:p>
            <a:r>
              <a:rPr lang="uk-UA" sz="3800" b="1" dirty="0" smtClean="0">
                <a:solidFill>
                  <a:srgbClr val="FF0000"/>
                </a:solidFill>
              </a:rPr>
              <a:t>Відстань </a:t>
            </a:r>
            <a:r>
              <a:rPr lang="uk-UA" sz="3800" b="1" dirty="0"/>
              <a:t>між відкритими збирачами залежить від інтенсивності опадів, похилів та шорсткості поверхні землі. На практиці відстань між відкритими збирачами приймають від 50 до 100 м. </a:t>
            </a:r>
            <a:endParaRPr lang="uk-UA" sz="38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41974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20680"/>
          </a:xfrm>
        </p:spPr>
        <p:txBody>
          <a:bodyPr>
            <a:normAutofit/>
          </a:bodyPr>
          <a:lstStyle/>
          <a:p>
            <a:r>
              <a:rPr lang="uk-UA" b="1" dirty="0"/>
              <a:t>Отже, </a:t>
            </a:r>
            <a:r>
              <a:rPr lang="uk-UA" b="1" i="1" dirty="0">
                <a:solidFill>
                  <a:srgbClr val="FF0000"/>
                </a:solidFill>
              </a:rPr>
              <a:t>необхідна глибина каналу</a:t>
            </a:r>
            <a:r>
              <a:rPr lang="uk-UA" b="1" dirty="0"/>
              <a:t>, що розраховується, приймається більша з трьох обчислених, м</a:t>
            </a:r>
            <a:endParaRPr lang="ru-RU" b="1" dirty="0"/>
          </a:p>
          <a:p>
            <a:r>
              <a:rPr lang="uk-UA" b="1" dirty="0" err="1"/>
              <a:t>Т</a:t>
            </a:r>
            <a:r>
              <a:rPr lang="uk-UA" b="1" baseline="30000" dirty="0" err="1"/>
              <a:t>´</a:t>
            </a:r>
            <a:r>
              <a:rPr lang="uk-UA" b="1" strike="dblStrike" baseline="-25000" dirty="0" err="1"/>
              <a:t>р</a:t>
            </a:r>
            <a:r>
              <a:rPr lang="uk-UA" b="1" dirty="0"/>
              <a:t> = </a:t>
            </a:r>
            <a:r>
              <a:rPr lang="uk-UA" b="1" dirty="0" err="1"/>
              <a:t>h</a:t>
            </a:r>
            <a:r>
              <a:rPr lang="uk-UA" b="1" baseline="-25000" dirty="0" err="1"/>
              <a:t>пос</a:t>
            </a:r>
            <a:r>
              <a:rPr lang="uk-UA" b="1" dirty="0"/>
              <a:t> + (0,7…1,0);   </a:t>
            </a:r>
            <a:r>
              <a:rPr lang="uk-UA" b="1" dirty="0" err="1"/>
              <a:t>Т</a:t>
            </a:r>
            <a:r>
              <a:rPr lang="uk-UA" b="1" baseline="30000" dirty="0" err="1"/>
              <a:t>´´</a:t>
            </a:r>
            <a:r>
              <a:rPr lang="uk-UA" b="1" baseline="-25000" dirty="0" err="1"/>
              <a:t>р</a:t>
            </a:r>
            <a:r>
              <a:rPr lang="uk-UA" b="1" dirty="0"/>
              <a:t> = </a:t>
            </a:r>
            <a:r>
              <a:rPr lang="uk-UA" b="1" dirty="0" err="1"/>
              <a:t>h</a:t>
            </a:r>
            <a:r>
              <a:rPr lang="uk-UA" b="1" baseline="-25000" dirty="0" err="1"/>
              <a:t>вр</a:t>
            </a:r>
            <a:r>
              <a:rPr lang="uk-UA" b="1" baseline="-25000" dirty="0"/>
              <a:t> </a:t>
            </a:r>
            <a:r>
              <a:rPr lang="uk-UA" b="1" dirty="0"/>
              <a:t> + (0,1…0,2);    </a:t>
            </a:r>
            <a:r>
              <a:rPr lang="uk-UA" b="1" dirty="0" err="1"/>
              <a:t>Т</a:t>
            </a:r>
            <a:r>
              <a:rPr lang="uk-UA" b="1" baseline="30000" dirty="0" err="1"/>
              <a:t>´´´</a:t>
            </a:r>
            <a:r>
              <a:rPr lang="uk-UA" b="1" baseline="-25000" dirty="0" err="1"/>
              <a:t>р</a:t>
            </a:r>
            <a:r>
              <a:rPr lang="uk-UA" b="1" dirty="0"/>
              <a:t> = </a:t>
            </a:r>
            <a:r>
              <a:rPr lang="uk-UA" b="1" dirty="0" err="1"/>
              <a:t>h</a:t>
            </a:r>
            <a:r>
              <a:rPr lang="uk-UA" b="1" baseline="-25000" dirty="0" err="1"/>
              <a:t>поб</a:t>
            </a:r>
            <a:r>
              <a:rPr lang="uk-UA" b="1" dirty="0"/>
              <a:t> + </a:t>
            </a:r>
            <a:r>
              <a:rPr lang="uk-UA" b="1" dirty="0" err="1"/>
              <a:t>Т</a:t>
            </a:r>
            <a:r>
              <a:rPr lang="uk-UA" b="1" baseline="-25000" dirty="0" err="1"/>
              <a:t>та</a:t>
            </a:r>
            <a:endParaRPr lang="ru-RU" b="1" dirty="0"/>
          </a:p>
          <a:p>
            <a:r>
              <a:rPr lang="uk-UA" b="1" dirty="0" err="1"/>
              <a:t>Т</a:t>
            </a:r>
            <a:r>
              <a:rPr lang="uk-UA" b="1" baseline="-25000" dirty="0" err="1"/>
              <a:t>та</a:t>
            </a:r>
            <a:r>
              <a:rPr lang="uk-UA" b="1" baseline="-25000" dirty="0"/>
              <a:t> </a:t>
            </a:r>
            <a:r>
              <a:rPr lang="uk-UA" b="1" dirty="0"/>
              <a:t> - глибина </a:t>
            </a:r>
            <a:r>
              <a:rPr lang="uk-UA" b="1" dirty="0" err="1"/>
              <a:t>нерозрахункового</a:t>
            </a:r>
            <a:r>
              <a:rPr lang="uk-UA" b="1" dirty="0"/>
              <a:t> каналу, що впадає в гирло,м;</a:t>
            </a:r>
            <a:endParaRPr lang="ru-RU" b="1" dirty="0"/>
          </a:p>
          <a:p>
            <a:r>
              <a:rPr lang="uk-UA" b="1" dirty="0" err="1"/>
              <a:t>h</a:t>
            </a:r>
            <a:r>
              <a:rPr lang="uk-UA" b="1" baseline="-25000" dirty="0" err="1"/>
              <a:t>пос</a:t>
            </a:r>
            <a:r>
              <a:rPr lang="uk-UA" b="1" dirty="0"/>
              <a:t>, </a:t>
            </a:r>
            <a:r>
              <a:rPr lang="uk-UA" b="1" dirty="0" err="1"/>
              <a:t>h</a:t>
            </a:r>
            <a:r>
              <a:rPr lang="uk-UA" b="1" baseline="-25000" dirty="0" err="1"/>
              <a:t>вр</a:t>
            </a:r>
            <a:r>
              <a:rPr lang="uk-UA" b="1" dirty="0"/>
              <a:t>, </a:t>
            </a:r>
            <a:r>
              <a:rPr lang="uk-UA" b="1" dirty="0" err="1"/>
              <a:t>h</a:t>
            </a:r>
            <a:r>
              <a:rPr lang="uk-UA" b="1" baseline="-25000" dirty="0" err="1"/>
              <a:t>поб</a:t>
            </a:r>
            <a:r>
              <a:rPr lang="uk-UA" b="1" dirty="0"/>
              <a:t> - розрахункові глибини наповнення каналу при посівній, </a:t>
            </a:r>
            <a:r>
              <a:rPr lang="uk-UA" b="1" dirty="0" err="1"/>
              <a:t>високолітній</a:t>
            </a:r>
            <a:r>
              <a:rPr lang="uk-UA" b="1" dirty="0"/>
              <a:t> і побутовій витратах, м;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2691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При використанні осушуваних земель під озимі зернові </a:t>
            </a:r>
            <a:r>
              <a:rPr lang="uk-UA" b="1" i="1" dirty="0">
                <a:solidFill>
                  <a:srgbClr val="FF0000"/>
                </a:solidFill>
              </a:rPr>
              <a:t>поперечний переріз </a:t>
            </a:r>
            <a:r>
              <a:rPr lang="uk-UA" b="1" dirty="0"/>
              <a:t>приймають таким, щоб забезпечити пропуск паводкових витрат на рівні бровки каналу, тобто</a:t>
            </a:r>
            <a:endParaRPr lang="ru-RU" b="1" dirty="0"/>
          </a:p>
          <a:p>
            <a:r>
              <a:rPr lang="uk-UA" b="1" dirty="0" err="1"/>
              <a:t>Т</a:t>
            </a:r>
            <a:r>
              <a:rPr lang="uk-UA" b="1" baseline="-25000" dirty="0" err="1"/>
              <a:t>р</a:t>
            </a:r>
            <a:r>
              <a:rPr lang="uk-UA" b="1" dirty="0"/>
              <a:t> = </a:t>
            </a:r>
            <a:r>
              <a:rPr lang="uk-UA" b="1" dirty="0" err="1"/>
              <a:t>h</a:t>
            </a:r>
            <a:r>
              <a:rPr lang="uk-UA" b="1" baseline="-25000" dirty="0" err="1"/>
              <a:t>пав</a:t>
            </a:r>
            <a:endParaRPr lang="ru-RU" b="1" dirty="0"/>
          </a:p>
          <a:p>
            <a:r>
              <a:rPr lang="uk-UA" b="1" dirty="0"/>
              <a:t>Для осушувальних каналів, що проектуються у торф"</a:t>
            </a:r>
            <a:r>
              <a:rPr lang="uk-UA" b="1" dirty="0" err="1"/>
              <a:t>яних</a:t>
            </a:r>
            <a:r>
              <a:rPr lang="uk-UA" b="1" dirty="0"/>
              <a:t> </a:t>
            </a:r>
            <a:r>
              <a:rPr lang="uk-UA" b="1" dirty="0" err="1"/>
              <a:t>грунтах</a:t>
            </a:r>
            <a:r>
              <a:rPr lang="uk-UA" b="1" dirty="0"/>
              <a:t>, необхідно враховувати величину осідання торф"</a:t>
            </a:r>
            <a:r>
              <a:rPr lang="uk-UA" b="1" dirty="0" err="1"/>
              <a:t>яного</a:t>
            </a:r>
            <a:r>
              <a:rPr lang="uk-UA" b="1" dirty="0"/>
              <a:t> покладу, О</a:t>
            </a:r>
            <a:r>
              <a:rPr lang="uk-UA" b="1" baseline="-25000" dirty="0"/>
              <a:t>н</a:t>
            </a:r>
            <a:endParaRPr lang="ru-RU" b="1" dirty="0"/>
          </a:p>
          <a:p>
            <a:r>
              <a:rPr lang="uk-UA" b="1" dirty="0" err="1"/>
              <a:t>Т</a:t>
            </a:r>
            <a:r>
              <a:rPr lang="uk-UA" b="1" baseline="-25000" dirty="0" err="1"/>
              <a:t>буд</a:t>
            </a:r>
            <a:r>
              <a:rPr lang="uk-UA" b="1" dirty="0"/>
              <a:t> = </a:t>
            </a:r>
            <a:r>
              <a:rPr lang="uk-UA" b="1" dirty="0" err="1"/>
              <a:t>Т</a:t>
            </a:r>
            <a:r>
              <a:rPr lang="uk-UA" b="1" baseline="-25000" dirty="0" err="1"/>
              <a:t>р</a:t>
            </a:r>
            <a:r>
              <a:rPr lang="uk-UA" b="1" dirty="0"/>
              <a:t> + О</a:t>
            </a:r>
            <a:r>
              <a:rPr lang="uk-UA" b="1" baseline="-25000" dirty="0"/>
              <a:t>н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6552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Особливості встановлення розмірів провідних каналів:</a:t>
            </a:r>
            <a:endParaRPr lang="ru-RU" i="1" dirty="0">
              <a:solidFill>
                <a:srgbClr val="FF0000"/>
              </a:solidFill>
            </a:endParaRPr>
          </a:p>
          <a:p>
            <a:r>
              <a:rPr lang="uk-UA" b="1" dirty="0"/>
              <a:t> </a:t>
            </a:r>
            <a:endParaRPr lang="ru-RU" dirty="0"/>
          </a:p>
          <a:p>
            <a:pPr lvl="0"/>
            <a:r>
              <a:rPr lang="uk-UA" b="1" dirty="0"/>
              <a:t>для невеликих осушувальних каналів, що прокладаються по цілині</a:t>
            </a:r>
            <a:r>
              <a:rPr lang="uk-UA" b="1" dirty="0">
                <a:solidFill>
                  <a:srgbClr val="FF0000"/>
                </a:solidFill>
              </a:rPr>
              <a:t>, ширину по дну </a:t>
            </a:r>
            <a:r>
              <a:rPr lang="uk-UA" b="1" dirty="0"/>
              <a:t>приймають, м          </a:t>
            </a:r>
            <a:r>
              <a:rPr lang="uk-UA" b="1" dirty="0" smtClean="0"/>
              <a:t>                                         </a:t>
            </a:r>
          </a:p>
          <a:p>
            <a:pPr marL="0" lvl="0" indent="0">
              <a:buNone/>
            </a:pPr>
            <a:r>
              <a:rPr lang="uk-UA" b="1" dirty="0" smtClean="0"/>
              <a:t>           1</a:t>
            </a:r>
            <a:endParaRPr lang="ru-RU" b="1" dirty="0"/>
          </a:p>
          <a:p>
            <a:r>
              <a:rPr lang="uk-UA" b="1" dirty="0"/>
              <a:t>b= — Q</a:t>
            </a: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          3</a:t>
            </a:r>
            <a:endParaRPr lang="ru-RU" b="1" dirty="0"/>
          </a:p>
          <a:p>
            <a:r>
              <a:rPr lang="uk-UA" b="1" dirty="0"/>
              <a:t>Q - середня з посівної і </a:t>
            </a:r>
            <a:r>
              <a:rPr lang="uk-UA" b="1" dirty="0" err="1"/>
              <a:t>високолітньої</a:t>
            </a:r>
            <a:r>
              <a:rPr lang="uk-UA" b="1" dirty="0"/>
              <a:t> витрат, м</a:t>
            </a:r>
            <a:r>
              <a:rPr lang="uk-UA" b="1" baseline="30000" dirty="0"/>
              <a:t>3</a:t>
            </a:r>
            <a:r>
              <a:rPr lang="uk-UA" b="1" dirty="0"/>
              <a:t>/с;</a:t>
            </a:r>
            <a:endParaRPr lang="ru-RU" b="1" dirty="0"/>
          </a:p>
          <a:p>
            <a:pPr lvl="0"/>
            <a:r>
              <a:rPr lang="uk-UA" b="1" dirty="0"/>
              <a:t>для великих  каналів, що проходять по існуючим водотокам, не завжди витримуються </a:t>
            </a:r>
            <a:r>
              <a:rPr lang="uk-UA" b="1" dirty="0" err="1"/>
              <a:t>гідравлічно</a:t>
            </a:r>
            <a:r>
              <a:rPr lang="uk-UA" b="1" dirty="0"/>
              <a:t> найвигідніші перерізи.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85344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pPr lvl="0"/>
            <a:r>
              <a:rPr lang="uk-UA" b="1" dirty="0">
                <a:solidFill>
                  <a:srgbClr val="FF0000"/>
                </a:solidFill>
              </a:rPr>
              <a:t>Проектну глибину приймають </a:t>
            </a:r>
            <a:r>
              <a:rPr lang="uk-UA" b="1" dirty="0"/>
              <a:t>за середньою глибиною річки з заглибленням мілких і зарослих ділянок. При необхідності проектують розширення русла;</a:t>
            </a:r>
            <a:endParaRPr lang="ru-RU" b="1" dirty="0"/>
          </a:p>
          <a:p>
            <a:pPr lvl="0"/>
            <a:r>
              <a:rPr lang="uk-UA" b="1" dirty="0"/>
              <a:t>при заляганні пісків на невеликій глибині для підсилення осушення канали врізаються в  ці добре водопроникні </a:t>
            </a:r>
            <a:r>
              <a:rPr lang="uk-UA" b="1" dirty="0" err="1"/>
              <a:t>грунти</a:t>
            </a:r>
            <a:r>
              <a:rPr lang="uk-UA" b="1" dirty="0"/>
              <a:t>;</a:t>
            </a:r>
            <a:endParaRPr lang="ru-RU" b="1" dirty="0"/>
          </a:p>
          <a:p>
            <a:pPr lvl="0"/>
            <a:r>
              <a:rPr lang="uk-UA" b="1" dirty="0"/>
              <a:t>При наявності нестійких </a:t>
            </a:r>
            <a:r>
              <a:rPr lang="uk-UA" b="1" dirty="0" err="1"/>
              <a:t>грунтів</a:t>
            </a:r>
            <a:r>
              <a:rPr lang="uk-UA" b="1" dirty="0"/>
              <a:t> (пливуни, мули), зменшується глибина каналу.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475065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264696"/>
          </a:xfrm>
        </p:spPr>
        <p:txBody>
          <a:bodyPr>
            <a:normAutofit fontScale="70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Встановлення розмірів поперечного перерізу </a:t>
            </a:r>
            <a:r>
              <a:rPr lang="uk-UA" b="1" i="1" dirty="0" err="1">
                <a:solidFill>
                  <a:srgbClr val="FF0000"/>
                </a:solidFill>
              </a:rPr>
              <a:t>нерозрахункових</a:t>
            </a:r>
            <a:r>
              <a:rPr lang="uk-UA" b="1" i="1" dirty="0">
                <a:solidFill>
                  <a:srgbClr val="FF0000"/>
                </a:solidFill>
              </a:rPr>
              <a:t> каналів.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Розміри поперечного перерізу </a:t>
            </a:r>
            <a:r>
              <a:rPr lang="uk-UA" b="1" dirty="0" err="1"/>
              <a:t>нерозрахункових</a:t>
            </a:r>
            <a:r>
              <a:rPr lang="uk-UA" b="1" dirty="0"/>
              <a:t> каналів, що мають площу водозбору менше 5 км</a:t>
            </a:r>
            <a:r>
              <a:rPr lang="uk-UA" b="1" baseline="30000" dirty="0"/>
              <a:t>2</a:t>
            </a:r>
            <a:r>
              <a:rPr lang="uk-UA" b="1" dirty="0"/>
              <a:t>, приймаються конструктивно. Форма поперечного перерізу - трапецієвидна. Ширина по дну визначається габаритними розмірами робочих органів землерийних машин і приймається 0,6 м, при реконструкції існуючих каналів - 1,0…1,5 м. Закладання укосів встановлюється залежно від </a:t>
            </a:r>
            <a:r>
              <a:rPr lang="uk-UA" b="1" dirty="0" err="1"/>
              <a:t>грунту</a:t>
            </a:r>
            <a:r>
              <a:rPr lang="uk-UA" b="1" dirty="0"/>
              <a:t>. Глибина </a:t>
            </a:r>
            <a:r>
              <a:rPr lang="uk-UA" b="1" dirty="0" err="1"/>
              <a:t>нерозрахункових</a:t>
            </a:r>
            <a:r>
              <a:rPr lang="uk-UA" b="1" dirty="0"/>
              <a:t> каналів</a:t>
            </a:r>
            <a:endParaRPr lang="ru-RU" b="1" dirty="0"/>
          </a:p>
          <a:p>
            <a:r>
              <a:rPr lang="uk-UA" b="1" dirty="0"/>
              <a:t>Т</a:t>
            </a:r>
            <a:r>
              <a:rPr lang="uk-UA" b="1" baseline="-25000" dirty="0"/>
              <a:t>від</a:t>
            </a:r>
            <a:r>
              <a:rPr lang="uk-UA" b="1" dirty="0"/>
              <a:t> = </a:t>
            </a:r>
            <a:r>
              <a:rPr lang="uk-UA" b="1" dirty="0" err="1"/>
              <a:t>Т</a:t>
            </a:r>
            <a:r>
              <a:rPr lang="uk-UA" b="1" baseline="-25000" dirty="0" err="1"/>
              <a:t>др</a:t>
            </a:r>
            <a:r>
              <a:rPr lang="uk-UA" b="1" dirty="0"/>
              <a:t> + ( 0,3…0,5 );      </a:t>
            </a:r>
            <a:r>
              <a:rPr lang="uk-UA" b="1" dirty="0" err="1"/>
              <a:t>Т</a:t>
            </a:r>
            <a:r>
              <a:rPr lang="uk-UA" b="1" baseline="-25000" dirty="0" err="1"/>
              <a:t>тз</a:t>
            </a:r>
            <a:r>
              <a:rPr lang="uk-UA" b="1" dirty="0"/>
              <a:t> = Т</a:t>
            </a:r>
            <a:r>
              <a:rPr lang="uk-UA" b="1" baseline="-25000" dirty="0"/>
              <a:t>від</a:t>
            </a:r>
            <a:r>
              <a:rPr lang="uk-UA" b="1" dirty="0"/>
              <a:t> + (0,2…0,3 )</a:t>
            </a:r>
            <a:endParaRPr lang="ru-RU" b="1" dirty="0"/>
          </a:p>
          <a:p>
            <a:r>
              <a:rPr lang="uk-UA" b="1" dirty="0"/>
              <a:t>Т</a:t>
            </a:r>
            <a:r>
              <a:rPr lang="uk-UA" b="1" baseline="-25000" dirty="0"/>
              <a:t>від</a:t>
            </a:r>
            <a:r>
              <a:rPr lang="uk-UA" b="1" dirty="0"/>
              <a:t> - розрахункова глибина відкритих колекторів, м;</a:t>
            </a:r>
            <a:endParaRPr lang="ru-RU" b="1" dirty="0"/>
          </a:p>
          <a:p>
            <a:r>
              <a:rPr lang="uk-UA" b="1" dirty="0" err="1"/>
              <a:t>Т</a:t>
            </a:r>
            <a:r>
              <a:rPr lang="uk-UA" b="1" baseline="-25000" dirty="0" err="1"/>
              <a:t>др</a:t>
            </a:r>
            <a:r>
              <a:rPr lang="uk-UA" b="1" dirty="0"/>
              <a:t> - глибина закладання закритих дрен і колекторів у гирлі; для кротових дрен - 0,9…1,2 м, для гончарних колекторів - 1,1…1,4 м;</a:t>
            </a:r>
            <a:endParaRPr lang="ru-RU" b="1" dirty="0"/>
          </a:p>
          <a:p>
            <a:r>
              <a:rPr lang="uk-UA" b="1" dirty="0" err="1"/>
              <a:t>Т</a:t>
            </a:r>
            <a:r>
              <a:rPr lang="uk-UA" b="1" baseline="-25000" dirty="0" err="1"/>
              <a:t>тз</a:t>
            </a:r>
            <a:r>
              <a:rPr lang="uk-UA" b="1" dirty="0"/>
              <a:t> - розрахункова глибина транспортуючих збирачів,м</a:t>
            </a:r>
            <a:r>
              <a:rPr lang="uk-UA" b="1" dirty="0" smtClean="0"/>
              <a:t>;</a:t>
            </a:r>
          </a:p>
          <a:p>
            <a:r>
              <a:rPr lang="uk-UA" b="1" dirty="0"/>
              <a:t>Глибину відкритих колекторів приймають у межах 1,2…1,6 м, а транспортуючих збирачів -1,5…2,0 м. У торф"</a:t>
            </a:r>
            <a:r>
              <a:rPr lang="uk-UA" b="1" dirty="0" err="1"/>
              <a:t>яних</a:t>
            </a:r>
            <a:r>
              <a:rPr lang="uk-UA" b="1" dirty="0"/>
              <a:t> </a:t>
            </a:r>
            <a:r>
              <a:rPr lang="uk-UA" b="1" dirty="0" err="1"/>
              <a:t>грунтах</a:t>
            </a:r>
            <a:r>
              <a:rPr lang="uk-UA" b="1" dirty="0"/>
              <a:t> будівельну глибину каналів приймають більше розрахункової на величину осідання торфу.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3076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Гідравлічний розрахунок закритих колекторів.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/>
              <a:t> </a:t>
            </a:r>
            <a:endParaRPr lang="ru-RU" dirty="0"/>
          </a:p>
          <a:p>
            <a:r>
              <a:rPr lang="uk-UA" b="1" dirty="0"/>
              <a:t>Закриті дренажні системи розраховуються на внутрішній (дренажний) стік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Розрахункова витрата дренажних колекторів збільшується від верхів"я до гирла і в будь якому перерізі визначається за формулою </a:t>
            </a:r>
            <a:r>
              <a:rPr lang="uk-UA" b="1" dirty="0" smtClean="0"/>
              <a:t>  </a:t>
            </a:r>
            <a:r>
              <a:rPr lang="uk-UA" b="1" dirty="0" err="1" smtClean="0"/>
              <a:t>Q</a:t>
            </a:r>
            <a:r>
              <a:rPr lang="uk-UA" b="1" baseline="-25000" dirty="0" err="1" smtClean="0"/>
              <a:t>x</a:t>
            </a:r>
            <a:r>
              <a:rPr lang="uk-UA" b="1" baseline="-25000" dirty="0" smtClean="0"/>
              <a:t>  </a:t>
            </a:r>
            <a:r>
              <a:rPr lang="uk-UA" b="1" dirty="0"/>
              <a:t>=  </a:t>
            </a:r>
            <a:r>
              <a:rPr lang="uk-UA" b="1" dirty="0" err="1"/>
              <a:t>q</a:t>
            </a:r>
            <a:r>
              <a:rPr lang="uk-UA" b="1" baseline="-25000" dirty="0" err="1"/>
              <a:t>p</a:t>
            </a:r>
            <a:r>
              <a:rPr lang="uk-UA" b="1" baseline="-25000" dirty="0"/>
              <a:t>  </a:t>
            </a:r>
            <a:r>
              <a:rPr lang="uk-UA" b="1" dirty="0" err="1"/>
              <a:t>A</a:t>
            </a:r>
            <a:r>
              <a:rPr lang="uk-UA" b="1" baseline="-25000" dirty="0" err="1"/>
              <a:t>x</a:t>
            </a:r>
            <a:endParaRPr lang="ru-RU" b="1" dirty="0"/>
          </a:p>
          <a:p>
            <a:r>
              <a:rPr lang="uk-UA" b="1" dirty="0" err="1"/>
              <a:t>q</a:t>
            </a:r>
            <a:r>
              <a:rPr lang="uk-UA" b="1" baseline="-25000" dirty="0" err="1"/>
              <a:t>p</a:t>
            </a:r>
            <a:r>
              <a:rPr lang="uk-UA" b="1" dirty="0"/>
              <a:t> - розрахунковий модуль дренажного стоку, л/ (</a:t>
            </a:r>
            <a:r>
              <a:rPr lang="uk-UA" b="1" dirty="0" err="1"/>
              <a:t>с.га</a:t>
            </a:r>
            <a:r>
              <a:rPr lang="uk-UA" b="1" dirty="0"/>
              <a:t>);</a:t>
            </a:r>
            <a:endParaRPr lang="ru-RU" b="1" dirty="0"/>
          </a:p>
          <a:p>
            <a:r>
              <a:rPr lang="uk-UA" b="1" dirty="0" err="1"/>
              <a:t>A</a:t>
            </a:r>
            <a:r>
              <a:rPr lang="uk-UA" b="1" baseline="-25000" dirty="0" err="1"/>
              <a:t>x</a:t>
            </a:r>
            <a:r>
              <a:rPr lang="uk-UA" b="1" dirty="0"/>
              <a:t> - площа дренування, га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9221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264696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Розрахунковий </a:t>
            </a:r>
            <a:r>
              <a:rPr lang="uk-UA" b="1" i="1" dirty="0">
                <a:solidFill>
                  <a:srgbClr val="FF0000"/>
                </a:solidFill>
              </a:rPr>
              <a:t>модуль дренажного стоку </a:t>
            </a:r>
            <a:r>
              <a:rPr lang="uk-UA" b="1" dirty="0"/>
              <a:t>часто визначають за формулою Янголя</a:t>
            </a:r>
            <a:endParaRPr lang="ru-RU" b="1" dirty="0"/>
          </a:p>
          <a:p>
            <a:r>
              <a:rPr lang="uk-UA" b="1" dirty="0" err="1"/>
              <a:t>q</a:t>
            </a:r>
            <a:r>
              <a:rPr lang="uk-UA" b="1" baseline="-25000" dirty="0" err="1"/>
              <a:t>p</a:t>
            </a:r>
            <a:r>
              <a:rPr lang="uk-UA" b="1" baseline="-25000" dirty="0"/>
              <a:t> </a:t>
            </a:r>
            <a:r>
              <a:rPr lang="uk-UA" b="1" dirty="0"/>
              <a:t>= </a:t>
            </a:r>
            <a:r>
              <a:rPr lang="uk-UA" b="1" dirty="0" err="1"/>
              <a:t>q</a:t>
            </a:r>
            <a:r>
              <a:rPr lang="uk-UA" b="1" baseline="-25000" dirty="0" err="1"/>
              <a:t>о</a:t>
            </a:r>
            <a:r>
              <a:rPr lang="uk-UA" b="1" baseline="-25000" dirty="0"/>
              <a:t> </a:t>
            </a:r>
            <a:r>
              <a:rPr lang="uk-UA" b="1" dirty="0" err="1"/>
              <a:t>k</a:t>
            </a:r>
            <a:r>
              <a:rPr lang="uk-UA" b="1" baseline="-25000" dirty="0" err="1"/>
              <a:t>Р</a:t>
            </a:r>
            <a:r>
              <a:rPr lang="uk-UA" b="1" baseline="-25000" dirty="0"/>
              <a:t> </a:t>
            </a:r>
            <a:r>
              <a:rPr lang="uk-UA" b="1" dirty="0" err="1"/>
              <a:t>k</a:t>
            </a:r>
            <a:r>
              <a:rPr lang="uk-UA" b="1" baseline="-25000" dirty="0" err="1"/>
              <a:t>в</a:t>
            </a:r>
            <a:r>
              <a:rPr lang="uk-UA" b="1" baseline="-25000" dirty="0"/>
              <a:t> </a:t>
            </a:r>
            <a:r>
              <a:rPr lang="uk-UA" b="1" dirty="0" err="1"/>
              <a:t>k</a:t>
            </a:r>
            <a:r>
              <a:rPr lang="uk-UA" b="1" baseline="-25000" dirty="0" err="1"/>
              <a:t>E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sz="3400" b="1" dirty="0" err="1"/>
              <a:t>q</a:t>
            </a:r>
            <a:r>
              <a:rPr lang="uk-UA" sz="3400" b="1" baseline="-25000" dirty="0" err="1"/>
              <a:t>о</a:t>
            </a:r>
            <a:r>
              <a:rPr lang="uk-UA" sz="3400" b="1" dirty="0"/>
              <a:t> </a:t>
            </a:r>
            <a:r>
              <a:rPr lang="uk-UA" sz="3400" b="1" dirty="0" err="1"/>
              <a:t>-рекомендований</a:t>
            </a:r>
            <a:r>
              <a:rPr lang="uk-UA" sz="3400" b="1" dirty="0"/>
              <a:t> модуль дренажного стоку: під ріллю і весняні пасовища - 0,61 л (</a:t>
            </a:r>
            <a:r>
              <a:rPr lang="uk-UA" sz="3400" b="1" dirty="0" err="1"/>
              <a:t>с.га</a:t>
            </a:r>
            <a:r>
              <a:rPr lang="uk-UA" sz="3400" b="1" dirty="0"/>
              <a:t>), під сінокоси і літні пасовища - 0,52 л (</a:t>
            </a:r>
            <a:r>
              <a:rPr lang="uk-UA" sz="3400" b="1" dirty="0" err="1"/>
              <a:t>с.га</a:t>
            </a:r>
            <a:r>
              <a:rPr lang="uk-UA" sz="3400" b="1" dirty="0"/>
              <a:t>), під сади - 0,70 л (</a:t>
            </a:r>
            <a:r>
              <a:rPr lang="uk-UA" sz="3400" b="1" dirty="0" err="1"/>
              <a:t>с.га</a:t>
            </a:r>
            <a:r>
              <a:rPr lang="uk-UA" sz="3400" b="1" dirty="0"/>
              <a:t>);</a:t>
            </a:r>
            <a:endParaRPr lang="ru-RU" sz="3400" b="1" dirty="0"/>
          </a:p>
          <a:p>
            <a:r>
              <a:rPr lang="uk-UA" sz="3400" b="1" dirty="0" err="1"/>
              <a:t>k</a:t>
            </a:r>
            <a:r>
              <a:rPr lang="uk-UA" sz="3400" b="1" baseline="-25000" dirty="0" err="1"/>
              <a:t>Р</a:t>
            </a:r>
            <a:r>
              <a:rPr lang="uk-UA" sz="3400" b="1" dirty="0"/>
              <a:t> - коефіцієнт, що залежить від річної норми опадів, при Р = 500…600 мм - </a:t>
            </a:r>
            <a:r>
              <a:rPr lang="uk-UA" sz="3400" b="1" dirty="0" err="1"/>
              <a:t>k</a:t>
            </a:r>
            <a:r>
              <a:rPr lang="uk-UA" sz="3400" b="1" baseline="-25000" dirty="0" err="1"/>
              <a:t>Р</a:t>
            </a:r>
            <a:r>
              <a:rPr lang="uk-UA" sz="3400" b="1" dirty="0"/>
              <a:t> =1,0, при Р = 600…700 мм - </a:t>
            </a:r>
            <a:r>
              <a:rPr lang="uk-UA" sz="3400" b="1" dirty="0" err="1"/>
              <a:t>k</a:t>
            </a:r>
            <a:r>
              <a:rPr lang="uk-UA" sz="3400" b="1" baseline="-25000" dirty="0" err="1"/>
              <a:t>Р</a:t>
            </a:r>
            <a:r>
              <a:rPr lang="uk-UA" sz="3400" b="1" dirty="0"/>
              <a:t>  = 1,19, при Р = 700…800 мм - </a:t>
            </a:r>
            <a:r>
              <a:rPr lang="uk-UA" sz="3400" b="1" dirty="0" err="1"/>
              <a:t>k</a:t>
            </a:r>
            <a:r>
              <a:rPr lang="uk-UA" sz="3400" b="1" baseline="-25000" dirty="0" err="1"/>
              <a:t>Р</a:t>
            </a:r>
            <a:r>
              <a:rPr lang="uk-UA" sz="3400" b="1" dirty="0"/>
              <a:t> =1,21;</a:t>
            </a:r>
            <a:endParaRPr lang="ru-RU" sz="3400" b="1" dirty="0"/>
          </a:p>
          <a:p>
            <a:r>
              <a:rPr lang="uk-UA" sz="3400" b="1" dirty="0" err="1"/>
              <a:t>k</a:t>
            </a:r>
            <a:r>
              <a:rPr lang="uk-UA" sz="3400" b="1" baseline="-25000" dirty="0" err="1"/>
              <a:t>в</a:t>
            </a:r>
            <a:r>
              <a:rPr lang="uk-UA" sz="3400" b="1" dirty="0"/>
              <a:t> </a:t>
            </a:r>
            <a:r>
              <a:rPr lang="uk-UA" sz="3400" b="1" dirty="0" err="1"/>
              <a:t>-коефіцієнт</a:t>
            </a:r>
            <a:r>
              <a:rPr lang="uk-UA" sz="3400" b="1" dirty="0"/>
              <a:t>, що залежить від водопроникності </a:t>
            </a:r>
            <a:r>
              <a:rPr lang="uk-UA" sz="3400" b="1" dirty="0" err="1"/>
              <a:t>грунтів</a:t>
            </a:r>
            <a:r>
              <a:rPr lang="uk-UA" sz="3400" b="1" dirty="0"/>
              <a:t>, для </a:t>
            </a:r>
            <a:r>
              <a:rPr lang="uk-UA" sz="3400" b="1" dirty="0" err="1"/>
              <a:t>слабководопроникних</a:t>
            </a:r>
            <a:r>
              <a:rPr lang="uk-UA" sz="3400" b="1" dirty="0"/>
              <a:t> глинистих </a:t>
            </a:r>
            <a:r>
              <a:rPr lang="uk-UA" sz="3400" b="1" dirty="0" err="1"/>
              <a:t>грунтів</a:t>
            </a:r>
            <a:r>
              <a:rPr lang="uk-UA" sz="3400" b="1" dirty="0"/>
              <a:t> - 0,7,  </a:t>
            </a:r>
            <a:r>
              <a:rPr lang="uk-UA" sz="3400" b="1" dirty="0" err="1"/>
              <a:t>середньоводопроникних</a:t>
            </a:r>
            <a:r>
              <a:rPr lang="uk-UA" sz="3400" b="1" dirty="0"/>
              <a:t> - 0,9, для </a:t>
            </a:r>
            <a:r>
              <a:rPr lang="uk-UA" sz="3400" b="1" dirty="0" err="1"/>
              <a:t>добреводопроникних</a:t>
            </a:r>
            <a:r>
              <a:rPr lang="uk-UA" sz="3400" b="1" dirty="0"/>
              <a:t> піщаних </a:t>
            </a:r>
            <a:r>
              <a:rPr lang="uk-UA" sz="3400" b="1" dirty="0" err="1"/>
              <a:t>грунтів</a:t>
            </a:r>
            <a:r>
              <a:rPr lang="uk-UA" sz="3400" b="1" dirty="0"/>
              <a:t> - 1,38;</a:t>
            </a:r>
            <a:endParaRPr lang="ru-RU" sz="3400" b="1" dirty="0"/>
          </a:p>
          <a:p>
            <a:r>
              <a:rPr lang="uk-UA" sz="3400" b="1" dirty="0" err="1"/>
              <a:t>k</a:t>
            </a:r>
            <a:r>
              <a:rPr lang="uk-UA" sz="3400" b="1" baseline="-25000" dirty="0" err="1"/>
              <a:t>E</a:t>
            </a:r>
            <a:r>
              <a:rPr lang="uk-UA" sz="3400" b="1" dirty="0"/>
              <a:t> </a:t>
            </a:r>
            <a:r>
              <a:rPr lang="uk-UA" sz="3400" b="1" dirty="0" err="1"/>
              <a:t>-коефіцієнт</a:t>
            </a:r>
            <a:r>
              <a:rPr lang="uk-UA" sz="3400" b="1" dirty="0"/>
              <a:t>, що залежить від відстані між дренами, при Е = 10 м - </a:t>
            </a:r>
            <a:r>
              <a:rPr lang="uk-UA" sz="3400" b="1" dirty="0" err="1"/>
              <a:t>k</a:t>
            </a:r>
            <a:r>
              <a:rPr lang="uk-UA" sz="3400" b="1" baseline="-25000" dirty="0" err="1"/>
              <a:t>E</a:t>
            </a:r>
            <a:r>
              <a:rPr lang="uk-UA" sz="3400" b="1" baseline="-25000" dirty="0"/>
              <a:t> </a:t>
            </a:r>
            <a:r>
              <a:rPr lang="uk-UA" sz="3400" b="1" dirty="0"/>
              <a:t> = 1,0. При Е = 20 м - </a:t>
            </a:r>
            <a:r>
              <a:rPr lang="uk-UA" sz="3400" b="1" dirty="0" err="1"/>
              <a:t>k</a:t>
            </a:r>
            <a:r>
              <a:rPr lang="uk-UA" sz="3400" b="1" baseline="-25000" dirty="0" err="1"/>
              <a:t>E</a:t>
            </a:r>
            <a:r>
              <a:rPr lang="uk-UA" sz="3400" b="1" dirty="0"/>
              <a:t> = 0,70, при Е = 30 м - </a:t>
            </a:r>
            <a:r>
              <a:rPr lang="uk-UA" sz="3400" b="1" dirty="0" err="1"/>
              <a:t>k</a:t>
            </a:r>
            <a:r>
              <a:rPr lang="uk-UA" sz="3400" b="1" baseline="-25000" dirty="0" err="1"/>
              <a:t>E</a:t>
            </a:r>
            <a:r>
              <a:rPr lang="uk-UA" sz="3400" b="1" dirty="0"/>
              <a:t> - 0,65.</a:t>
            </a:r>
            <a:endParaRPr lang="ru-RU" sz="3400" b="1" dirty="0"/>
          </a:p>
          <a:p>
            <a:r>
              <a:rPr lang="uk-UA" sz="3400" b="1" dirty="0"/>
              <a:t>Розрахунковий модуль дренажного стоку для різних районів коливається в межах від 0,4 до 1,0 л (</a:t>
            </a:r>
            <a:r>
              <a:rPr lang="uk-UA" sz="3400" b="1" dirty="0" err="1"/>
              <a:t>с.га</a:t>
            </a:r>
            <a:r>
              <a:rPr lang="uk-UA" sz="3400" b="1" dirty="0"/>
              <a:t>).</a:t>
            </a:r>
            <a:endParaRPr lang="ru-RU" sz="34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2660813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Пропускна здатність </a:t>
            </a:r>
            <a:r>
              <a:rPr lang="uk-UA" b="1" dirty="0"/>
              <a:t>дренажних колекторів і </a:t>
            </a:r>
            <a:r>
              <a:rPr lang="uk-UA" b="1" i="1" dirty="0">
                <a:solidFill>
                  <a:srgbClr val="FF0000"/>
                </a:solidFill>
              </a:rPr>
              <a:t>швидкість руху води </a:t>
            </a:r>
            <a:r>
              <a:rPr lang="uk-UA" b="1" dirty="0"/>
              <a:t>в них розраховуються за формулами рівномірного руху води і при повному наповненні </a:t>
            </a:r>
            <a:r>
              <a:rPr lang="uk-UA" b="1" dirty="0" smtClean="0"/>
              <a:t>труб</a:t>
            </a:r>
          </a:p>
          <a:p>
            <a:endParaRPr lang="ru-RU" b="1" dirty="0"/>
          </a:p>
          <a:p>
            <a:r>
              <a:rPr lang="uk-UA" b="1" dirty="0"/>
              <a:t>Q = S   V;     </a:t>
            </a:r>
            <a:r>
              <a:rPr lang="uk-UA" b="1" dirty="0" err="1"/>
              <a:t>V</a:t>
            </a:r>
            <a:r>
              <a:rPr lang="uk-UA" b="1" dirty="0"/>
              <a:t> = C √ R </a:t>
            </a:r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baseline="-25000" dirty="0"/>
              <a:t> </a:t>
            </a:r>
            <a:r>
              <a:rPr lang="uk-UA" b="1" dirty="0"/>
              <a:t>= k √d </a:t>
            </a:r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S-площа перерізу колектора, м</a:t>
            </a:r>
            <a:r>
              <a:rPr lang="uk-UA" b="1" baseline="30000" dirty="0"/>
              <a:t>2</a:t>
            </a:r>
            <a:r>
              <a:rPr lang="uk-UA" b="1" dirty="0"/>
              <a:t>; S = π d</a:t>
            </a:r>
            <a:r>
              <a:rPr lang="uk-UA" b="1" baseline="30000" dirty="0"/>
              <a:t>2 </a:t>
            </a:r>
            <a:r>
              <a:rPr lang="uk-UA" b="1" dirty="0"/>
              <a:t>/ 4,  d-внутрішній діаметр колектора,м;</a:t>
            </a:r>
            <a:endParaRPr lang="ru-RU" b="1" dirty="0"/>
          </a:p>
          <a:p>
            <a:r>
              <a:rPr lang="uk-UA" b="1" dirty="0"/>
              <a:t>R-гідравлічний радіус, для круглого перерізу R = d/4;</a:t>
            </a:r>
            <a:endParaRPr lang="ru-RU" b="1" dirty="0"/>
          </a:p>
          <a:p>
            <a:r>
              <a:rPr lang="uk-UA" b="1" dirty="0"/>
              <a:t>С-швидкісний коефіцієнт, визначається при коефіцієнті шорсткості п = 0,012…0,016 </a:t>
            </a:r>
            <a:r>
              <a:rPr lang="uk-UA" b="1" dirty="0" smtClean="0"/>
              <a:t> </a:t>
            </a:r>
          </a:p>
          <a:p>
            <a:r>
              <a:rPr lang="uk-UA" b="1" dirty="0" smtClean="0"/>
              <a:t> k </a:t>
            </a:r>
            <a:r>
              <a:rPr lang="uk-UA" b="1" dirty="0"/>
              <a:t>= С/2;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96660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При визначенні </a:t>
            </a:r>
            <a:r>
              <a:rPr lang="uk-UA" b="1" i="1" dirty="0">
                <a:solidFill>
                  <a:srgbClr val="FF0000"/>
                </a:solidFill>
              </a:rPr>
              <a:t>діаметрів гончарних колекторів </a:t>
            </a:r>
            <a:r>
              <a:rPr lang="uk-UA" b="1" dirty="0"/>
              <a:t>необхідно </a:t>
            </a:r>
            <a:r>
              <a:rPr lang="uk-UA" b="1" dirty="0" err="1"/>
              <a:t>пам</a:t>
            </a:r>
            <a:r>
              <a:rPr lang="uk-UA" b="1" dirty="0"/>
              <a:t>"</a:t>
            </a:r>
            <a:r>
              <a:rPr lang="uk-UA" b="1" dirty="0" err="1"/>
              <a:t>ятати</a:t>
            </a:r>
            <a:r>
              <a:rPr lang="uk-UA" b="1" dirty="0"/>
              <a:t>, що витрати в них збільшуються безперервно від верхів"я до гирла, а колектори встановлюють з труб стандартних діаметрів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Принцип підбору діаметрів такий.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верхів"</a:t>
            </a:r>
            <a:r>
              <a:rPr lang="uk-UA" b="1" dirty="0" err="1"/>
              <a:t>ях</a:t>
            </a:r>
            <a:r>
              <a:rPr lang="uk-UA" b="1" dirty="0"/>
              <a:t>  приймають колектор діаметром </a:t>
            </a:r>
            <a:r>
              <a:rPr lang="uk-UA" b="1" dirty="0">
                <a:solidFill>
                  <a:srgbClr val="FF0000"/>
                </a:solidFill>
              </a:rPr>
              <a:t>7,5 см. </a:t>
            </a:r>
            <a:r>
              <a:rPr lang="uk-UA" b="1" dirty="0"/>
              <a:t>З таким діаметром проектують колектор доти, поки дренажна витрата, що надходить, не буде дорівнювати пропускній здатності колектора. Далі змінюють діаметр колектора на більший стандартний, що дорівнює </a:t>
            </a:r>
            <a:r>
              <a:rPr lang="uk-UA" b="1" dirty="0">
                <a:solidFill>
                  <a:srgbClr val="FF0000"/>
                </a:solidFill>
              </a:rPr>
              <a:t>10 см.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4964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При цьому </a:t>
            </a:r>
            <a:r>
              <a:rPr lang="uk-UA" b="1" i="1" dirty="0">
                <a:solidFill>
                  <a:srgbClr val="FF0000"/>
                </a:solidFill>
              </a:rPr>
              <a:t>розрахунок виконується в </a:t>
            </a:r>
            <a:r>
              <a:rPr lang="uk-UA" b="1" i="1" dirty="0" err="1">
                <a:solidFill>
                  <a:srgbClr val="FF0000"/>
                </a:solidFill>
              </a:rPr>
              <a:t>слідуючій</a:t>
            </a:r>
            <a:r>
              <a:rPr lang="uk-UA" b="1" i="1" dirty="0">
                <a:solidFill>
                  <a:srgbClr val="FF0000"/>
                </a:solidFill>
              </a:rPr>
              <a:t> послідовності: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у верхів"ї колектора при </a:t>
            </a:r>
            <a:r>
              <a:rPr lang="uk-UA" b="1" dirty="0">
                <a:solidFill>
                  <a:srgbClr val="FF0000"/>
                </a:solidFill>
              </a:rPr>
              <a:t>d</a:t>
            </a:r>
            <a:r>
              <a:rPr lang="uk-UA" b="1" baseline="-25000" dirty="0">
                <a:solidFill>
                  <a:srgbClr val="FF0000"/>
                </a:solidFill>
              </a:rPr>
              <a:t>1</a:t>
            </a:r>
            <a:r>
              <a:rPr lang="uk-UA" b="1" dirty="0">
                <a:solidFill>
                  <a:srgbClr val="FF0000"/>
                </a:solidFill>
              </a:rPr>
              <a:t> = 7,5 см </a:t>
            </a:r>
            <a:r>
              <a:rPr lang="uk-UA" b="1" dirty="0"/>
              <a:t>і заданому значенні </a:t>
            </a:r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dirty="0"/>
              <a:t> встановлюють Q</a:t>
            </a:r>
            <a:r>
              <a:rPr lang="uk-UA" b="1" baseline="-25000" dirty="0"/>
              <a:t>1</a:t>
            </a:r>
            <a:r>
              <a:rPr lang="uk-UA" b="1" dirty="0"/>
              <a:t> і V</a:t>
            </a:r>
            <a:r>
              <a:rPr lang="uk-UA" b="1" baseline="-25000" dirty="0"/>
              <a:t>1</a:t>
            </a:r>
            <a:r>
              <a:rPr lang="uk-UA" b="1" dirty="0"/>
              <a:t>. Якщо швидкість недопустима, змінюють похили колектора (допустимі швидкості руху води у дренажних колекторах приймаються в межах від 0,2 до 1.5 м/с);</a:t>
            </a:r>
            <a:endParaRPr lang="ru-RU" b="1" dirty="0"/>
          </a:p>
          <a:p>
            <a:pPr lvl="0"/>
            <a:r>
              <a:rPr lang="uk-UA" b="1" dirty="0"/>
              <a:t>визначають </a:t>
            </a:r>
            <a:r>
              <a:rPr lang="uk-UA" b="1" dirty="0">
                <a:solidFill>
                  <a:srgbClr val="FF0000"/>
                </a:solidFill>
              </a:rPr>
              <a:t>площу А</a:t>
            </a:r>
            <a:r>
              <a:rPr lang="uk-UA" b="1" baseline="-25000" dirty="0">
                <a:solidFill>
                  <a:srgbClr val="FF0000"/>
                </a:solidFill>
              </a:rPr>
              <a:t>1</a:t>
            </a:r>
            <a:r>
              <a:rPr lang="uk-UA" b="1" dirty="0">
                <a:solidFill>
                  <a:srgbClr val="FF0000"/>
                </a:solidFill>
              </a:rPr>
              <a:t>, </a:t>
            </a:r>
            <a:r>
              <a:rPr lang="uk-UA" b="1" dirty="0"/>
              <a:t>яка буде обслуговуватись колектором, га, А</a:t>
            </a:r>
            <a:r>
              <a:rPr lang="uk-UA" b="1" baseline="-25000" dirty="0"/>
              <a:t>1</a:t>
            </a:r>
            <a:r>
              <a:rPr lang="uk-UA" b="1" dirty="0"/>
              <a:t> = Q</a:t>
            </a:r>
            <a:r>
              <a:rPr lang="uk-UA" b="1" baseline="-25000" dirty="0"/>
              <a:t>1</a:t>
            </a:r>
            <a:r>
              <a:rPr lang="uk-UA" b="1" dirty="0"/>
              <a:t>/</a:t>
            </a:r>
            <a:r>
              <a:rPr lang="uk-UA" b="1" dirty="0" err="1"/>
              <a:t>q</a:t>
            </a:r>
            <a:r>
              <a:rPr lang="uk-UA" b="1" baseline="-25000" dirty="0" err="1"/>
              <a:t>р</a:t>
            </a:r>
            <a:r>
              <a:rPr lang="uk-UA" b="1" dirty="0"/>
              <a:t>;</a:t>
            </a:r>
            <a:endParaRPr lang="ru-RU" b="1" dirty="0"/>
          </a:p>
          <a:p>
            <a:pPr lvl="0"/>
            <a:r>
              <a:rPr lang="uk-UA" b="1" dirty="0">
                <a:solidFill>
                  <a:srgbClr val="FF0000"/>
                </a:solidFill>
              </a:rPr>
              <a:t>кількість дрен </a:t>
            </a:r>
            <a:r>
              <a:rPr lang="uk-UA" b="1" dirty="0"/>
              <a:t>на площі, п = А</a:t>
            </a:r>
            <a:r>
              <a:rPr lang="uk-UA" b="1" baseline="-25000" dirty="0"/>
              <a:t>1</a:t>
            </a:r>
            <a:r>
              <a:rPr lang="uk-UA" b="1" dirty="0"/>
              <a:t>/</a:t>
            </a:r>
            <a:r>
              <a:rPr lang="uk-UA" b="1" dirty="0" err="1"/>
              <a:t>А</a:t>
            </a:r>
            <a:r>
              <a:rPr lang="uk-UA" b="1" baseline="-25000" dirty="0" err="1"/>
              <a:t>д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Діаметр колектора </a:t>
            </a:r>
            <a:r>
              <a:rPr lang="uk-UA" b="1" dirty="0"/>
              <a:t>на наступний стандартний необхідно змінювати після підключення до нього дрен, рахуючи зверху.</a:t>
            </a:r>
            <a:endParaRPr lang="ru-RU" b="1" dirty="0"/>
          </a:p>
          <a:p>
            <a:r>
              <a:rPr lang="uk-UA" b="1" i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268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192688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Вибіркова мережа </a:t>
            </a:r>
            <a:r>
              <a:rPr lang="uk-UA" b="1" dirty="0"/>
              <a:t>відкритих збирачів проектується на тальвегах. Довжину відкритих  збирачів приймають 300…500 м, глибину 0,7…0,8 м. Форма поперечного перерізу - трапецієвидна, ширина по дну 0,25…0,4 м, коефіцієнт закладання укосів - 1,0…1,5. </a:t>
            </a:r>
          </a:p>
          <a:p>
            <a:r>
              <a:rPr lang="uk-UA" b="1" i="1" dirty="0">
                <a:solidFill>
                  <a:srgbClr val="FF0000"/>
                </a:solidFill>
              </a:rPr>
              <a:t>Нарізають відкриті збирачі </a:t>
            </a:r>
            <a:r>
              <a:rPr lang="uk-UA" b="1" dirty="0"/>
              <a:t>звичайними канавокопачами. Відкриті збирачі перешкоджають руху сільськогосподарських машин. Замість них можна застосовувати улоговини, що мають більш пологі укоси - (4…10). Глибину улоговини приймають від 10…20 см у витоку до 40…50 см у гирлі.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26416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5721499"/>
          </a:xfrm>
        </p:spPr>
        <p:txBody>
          <a:bodyPr>
            <a:normAutofit fontScale="70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Поздовжні і поперечні профілі.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Поздовжні профілі відкритих каналів складають у масштабах: горизонтальному 1:10 000 і вертикальному 1:100. </a:t>
            </a:r>
            <a:endParaRPr lang="ru-RU" b="1" dirty="0"/>
          </a:p>
          <a:p>
            <a:r>
              <a:rPr lang="uk-UA" b="1" dirty="0"/>
              <a:t>Спочатку складають профілі бокових </a:t>
            </a:r>
            <a:r>
              <a:rPr lang="uk-UA" b="1" dirty="0" err="1"/>
              <a:t>нерозрахункових</a:t>
            </a:r>
            <a:r>
              <a:rPr lang="uk-UA" b="1" dirty="0"/>
              <a:t> каналів. На плані по пікетах визначають відмітки   поверхні землі, глибини залягання торфу, </a:t>
            </a:r>
            <a:r>
              <a:rPr lang="uk-UA" b="1" dirty="0" err="1"/>
              <a:t>грунти</a:t>
            </a:r>
            <a:r>
              <a:rPr lang="uk-UA" b="1" dirty="0"/>
              <a:t>, що підстилають торф і наносять їх на поздовжні </a:t>
            </a:r>
            <a:r>
              <a:rPr lang="uk-UA" b="1" dirty="0" smtClean="0"/>
              <a:t>профілі</a:t>
            </a:r>
          </a:p>
          <a:p>
            <a:r>
              <a:rPr lang="uk-UA" b="1" dirty="0" smtClean="0"/>
              <a:t>їх </a:t>
            </a:r>
            <a:r>
              <a:rPr lang="uk-UA" b="1" dirty="0"/>
              <a:t>за середні похили поверхні землі, але не менше 0,0003. Від осередненої лінії поверхні землі </a:t>
            </a:r>
            <a:r>
              <a:rPr lang="uk-UA" b="1" dirty="0" err="1"/>
              <a:t>відкладують</a:t>
            </a:r>
            <a:r>
              <a:rPr lang="uk-UA" b="1" dirty="0"/>
              <a:t> вниз будівельну глибину каналів і призначають відмітку дна каналів у гирлі, тобто на ПК 0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Далі через проектний похил обчислюють відмітки дна каналу на інших пікетах і їх глибини.  Від осередненої лінії поверхні землі відкладають вниз глибину каналу і отримують лінію дна. </a:t>
            </a:r>
            <a:endParaRPr lang="uk-UA" b="1" dirty="0" smtClean="0"/>
          </a:p>
          <a:p>
            <a:r>
              <a:rPr lang="uk-UA" b="1" dirty="0" smtClean="0"/>
              <a:t>Від </a:t>
            </a:r>
            <a:r>
              <a:rPr lang="uk-UA" b="1" dirty="0"/>
              <a:t>одержаної лінії дна каналу, відкладають вверх глибини наповнення  і одержують відповідні горизонти води. Поздовжній профіль магістрального каналу проектується аналогічно.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185628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/>
          <a:lstStyle/>
          <a:p>
            <a:r>
              <a:rPr lang="uk-UA" b="1" i="1" dirty="0">
                <a:solidFill>
                  <a:srgbClr val="FF0000"/>
                </a:solidFill>
              </a:rPr>
              <a:t>На поздовжніх профілях </a:t>
            </a:r>
            <a:r>
              <a:rPr lang="uk-UA" b="1" dirty="0"/>
              <a:t>показують місця підключення всіх каналів і відмітки їх дна, перевіряють правильність спряження каналів у вертикальній площині згідно з вимогами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На профілях </a:t>
            </a:r>
            <a:r>
              <a:rPr lang="uk-UA" b="1" dirty="0"/>
              <a:t>показують план траси каналів, параметри поперечного перерізу та гідравлічні елементи.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212803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Огороджувальна осушувальна мережа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/>
              <a:t>Огороджувальна мережа </a:t>
            </a:r>
            <a:r>
              <a:rPr lang="uk-UA" b="1" dirty="0"/>
              <a:t>призначена для захисту осушуваної території від припливу зовні поверхневих або </a:t>
            </a:r>
            <a:r>
              <a:rPr lang="uk-UA" b="1" dirty="0" err="1"/>
              <a:t>грунтових</a:t>
            </a:r>
            <a:r>
              <a:rPr lang="uk-UA" b="1" dirty="0"/>
              <a:t> вод. </a:t>
            </a:r>
            <a:endParaRPr lang="uk-UA" b="1" dirty="0" smtClean="0"/>
          </a:p>
          <a:p>
            <a:r>
              <a:rPr lang="ru-RU" b="1" dirty="0"/>
              <a:t/>
            </a:r>
            <a:br>
              <a:rPr lang="ru-RU" b="1" dirty="0"/>
            </a:br>
            <a:r>
              <a:rPr lang="uk-UA" b="1" dirty="0"/>
              <a:t>Для огородження від припливу </a:t>
            </a:r>
            <a:r>
              <a:rPr lang="uk-UA" b="1" i="1" dirty="0">
                <a:solidFill>
                  <a:srgbClr val="FF0000"/>
                </a:solidFill>
              </a:rPr>
              <a:t>поверхневих вод </a:t>
            </a:r>
            <a:r>
              <a:rPr lang="uk-UA" b="1" dirty="0"/>
              <a:t>застосовують відкриті нагірні канали, приплив </a:t>
            </a:r>
            <a:r>
              <a:rPr lang="uk-UA" b="1" i="1" dirty="0" err="1">
                <a:solidFill>
                  <a:srgbClr val="FF0000"/>
                </a:solidFill>
              </a:rPr>
              <a:t>грунтових</a:t>
            </a:r>
            <a:r>
              <a:rPr lang="uk-UA" b="1" i="1" dirty="0">
                <a:solidFill>
                  <a:srgbClr val="FF0000"/>
                </a:solidFill>
              </a:rPr>
              <a:t> вод  </a:t>
            </a:r>
            <a:r>
              <a:rPr lang="uk-UA" b="1" dirty="0"/>
              <a:t>перехоплюють відкритими ловильними каналами або закритим ловильним дренажем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Нагірні канали </a:t>
            </a:r>
            <a:r>
              <a:rPr lang="uk-UA" b="1" dirty="0"/>
              <a:t>прокладають вздовж верхньої межі осушуваної території, у місцях інтенсивного припливу поверхневих вод з водозборів, що розміщені вище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наявності зораних еродованих схилах огороджувальні канали для запобігання їх замуленню зміщують на 40…60 м нижче підошви схилу.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70191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r>
              <a:rPr lang="uk-UA" sz="2400" b="1" dirty="0"/>
              <a:t>Огороджувальні канали у плані можуть бути </a:t>
            </a:r>
            <a:r>
              <a:rPr lang="uk-UA" sz="2400" b="1" dirty="0">
                <a:solidFill>
                  <a:srgbClr val="FF0000"/>
                </a:solidFill>
              </a:rPr>
              <a:t>суцільними</a:t>
            </a:r>
            <a:r>
              <a:rPr lang="uk-UA" sz="2400" b="1" dirty="0"/>
              <a:t> або </a:t>
            </a:r>
            <a:r>
              <a:rPr lang="uk-UA" sz="2400" b="1" dirty="0">
                <a:solidFill>
                  <a:srgbClr val="FF0000"/>
                </a:solidFill>
              </a:rPr>
              <a:t>переривчатими.</a:t>
            </a:r>
            <a:endParaRPr lang="ru-RU" sz="2400" b="1" dirty="0">
              <a:solidFill>
                <a:srgbClr val="FF0000"/>
              </a:solidFill>
            </a:endParaRPr>
          </a:p>
          <a:p>
            <a:r>
              <a:rPr lang="uk-UA" sz="2400" b="1" dirty="0">
                <a:solidFill>
                  <a:srgbClr val="FF0000"/>
                </a:solidFill>
              </a:rPr>
              <a:t>Суцільні канали </a:t>
            </a:r>
            <a:r>
              <a:rPr lang="uk-UA" sz="2400" b="1" dirty="0"/>
              <a:t>краще перехоплюють поверхневі води, але через велику протяжність перевантажені водою. </a:t>
            </a:r>
            <a:endParaRPr lang="uk-UA" sz="2400" b="1" dirty="0" smtClean="0"/>
          </a:p>
          <a:p>
            <a:r>
              <a:rPr lang="uk-UA" sz="2400" b="1" dirty="0" smtClean="0">
                <a:solidFill>
                  <a:srgbClr val="FF0000"/>
                </a:solidFill>
              </a:rPr>
              <a:t>Переривчаті </a:t>
            </a:r>
            <a:r>
              <a:rPr lang="uk-UA" sz="2400" b="1" dirty="0">
                <a:solidFill>
                  <a:srgbClr val="FF0000"/>
                </a:solidFill>
              </a:rPr>
              <a:t>канали </a:t>
            </a:r>
            <a:r>
              <a:rPr lang="uk-UA" sz="2400" b="1" dirty="0"/>
              <a:t>не перешкоджають сполученню між осушуваними ділянками і прилеглою територією.</a:t>
            </a:r>
            <a:endParaRPr lang="ru-RU" sz="2400" b="1" dirty="0"/>
          </a:p>
          <a:p>
            <a:r>
              <a:rPr lang="uk-UA" sz="2400" b="1" dirty="0">
                <a:solidFill>
                  <a:srgbClr val="FF0000"/>
                </a:solidFill>
              </a:rPr>
              <a:t>Форма поперечного перерізу </a:t>
            </a:r>
            <a:r>
              <a:rPr lang="uk-UA" sz="2400" b="1" dirty="0"/>
              <a:t>огороджувальних каналів - трапецієвидна. Розміри, в основному, приймаються конструктивно: глибина їх - 1,0…1,5 м, ширина по дну - 0,4…0,6 м,  закладання укосів - 1,0…2,0. </a:t>
            </a:r>
            <a:r>
              <a:rPr lang="uk-UA" sz="2400" b="1" dirty="0" err="1"/>
              <a:t>Грунт</a:t>
            </a:r>
            <a:r>
              <a:rPr lang="uk-UA" sz="2400" b="1" dirty="0"/>
              <a:t>, який виймають з каналів, складають на низову сторону.</a:t>
            </a:r>
            <a:endParaRPr lang="ru-RU" sz="2400" b="1" dirty="0"/>
          </a:p>
          <a:p>
            <a:r>
              <a:rPr lang="uk-UA" sz="2400" b="1" dirty="0">
                <a:solidFill>
                  <a:srgbClr val="FF0000"/>
                </a:solidFill>
              </a:rPr>
              <a:t>Ловильні канали </a:t>
            </a:r>
            <a:r>
              <a:rPr lang="uk-UA" sz="2400" b="1" dirty="0"/>
              <a:t>проектують по лінії </a:t>
            </a:r>
            <a:r>
              <a:rPr lang="uk-UA" sz="2400" b="1" dirty="0" err="1"/>
              <a:t>виклинювання</a:t>
            </a:r>
            <a:r>
              <a:rPr lang="uk-UA" sz="2400" b="1" dirty="0"/>
              <a:t> </a:t>
            </a:r>
            <a:r>
              <a:rPr lang="uk-UA" sz="2400" b="1" dirty="0" err="1"/>
              <a:t>грунтових</a:t>
            </a:r>
            <a:r>
              <a:rPr lang="uk-UA" sz="2400" b="1" dirty="0"/>
              <a:t> вод або </a:t>
            </a:r>
            <a:r>
              <a:rPr lang="uk-UA" sz="2400" b="1" dirty="0" smtClean="0"/>
              <a:t>в   місцях </a:t>
            </a:r>
            <a:r>
              <a:rPr lang="uk-UA" sz="2400" b="1" dirty="0"/>
              <a:t>меншої потужності водоносного горизонту. </a:t>
            </a:r>
            <a:endParaRPr lang="ru-RU" sz="2400" b="1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775124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При значній потужності водопроникних </a:t>
            </a:r>
            <a:r>
              <a:rPr lang="uk-UA" b="1" dirty="0" err="1"/>
              <a:t>грунтів</a:t>
            </a:r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ловильні канали</a:t>
            </a:r>
            <a:r>
              <a:rPr lang="uk-UA" b="1" dirty="0"/>
              <a:t> проектуються глибиною 1,5…2,0 м, тобто на 0,5…0,7 м глибше норми осушення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цьому частина </a:t>
            </a:r>
            <a:r>
              <a:rPr lang="uk-UA" b="1" dirty="0" err="1"/>
              <a:t>грунтового</a:t>
            </a:r>
            <a:r>
              <a:rPr lang="uk-UA" b="1" dirty="0"/>
              <a:t> потоку буде проходити під дном каналу, але на осушуваній території буде забезпечене необхідне зниження </a:t>
            </a:r>
            <a:r>
              <a:rPr lang="uk-UA" b="1" dirty="0" err="1"/>
              <a:t>грунтових</a:t>
            </a:r>
            <a:r>
              <a:rPr lang="uk-UA" b="1" dirty="0"/>
              <a:t> вод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При </a:t>
            </a:r>
            <a:r>
              <a:rPr lang="uk-UA" b="1" dirty="0"/>
              <a:t>значній потужності водопроникних </a:t>
            </a:r>
            <a:r>
              <a:rPr lang="uk-UA" b="1" dirty="0" err="1"/>
              <a:t>грунтів</a:t>
            </a:r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ловильні канали </a:t>
            </a:r>
            <a:r>
              <a:rPr lang="uk-UA" b="1" dirty="0"/>
              <a:t>проектуються глибиною 1,5…2,0 м, тобто на 0,5…0,7 м глибше норми осушення. При цьому частина </a:t>
            </a:r>
            <a:r>
              <a:rPr lang="uk-UA" b="1" dirty="0" err="1"/>
              <a:t>грунтового</a:t>
            </a:r>
            <a:r>
              <a:rPr lang="uk-UA" b="1" dirty="0"/>
              <a:t> потоку буде проходити під дном каналу, але на осушуваній території буде забезпечене необхідне зниження </a:t>
            </a:r>
            <a:r>
              <a:rPr lang="uk-UA" b="1" dirty="0" err="1"/>
              <a:t>грунтових</a:t>
            </a:r>
            <a:r>
              <a:rPr lang="uk-UA" b="1" dirty="0"/>
              <a:t> вод</a:t>
            </a:r>
            <a:r>
              <a:rPr lang="uk-UA" b="1" dirty="0" smtClean="0"/>
              <a:t>.</a:t>
            </a:r>
          </a:p>
          <a:p>
            <a:pPr marL="0" indent="0">
              <a:buNone/>
            </a:pP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0994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/>
          </a:bodyPr>
          <a:lstStyle/>
          <a:p>
            <a:r>
              <a:rPr lang="uk-UA" b="1" dirty="0"/>
              <a:t> Якщо ж водоносний пласт 1,5…2,0 м підстилається водотривким шаром, то </a:t>
            </a:r>
            <a:r>
              <a:rPr lang="uk-UA" b="1" i="1" dirty="0">
                <a:solidFill>
                  <a:srgbClr val="FF0000"/>
                </a:solidFill>
              </a:rPr>
              <a:t>ловильний канал </a:t>
            </a:r>
            <a:r>
              <a:rPr lang="uk-UA" b="1" dirty="0"/>
              <a:t>     врізають на 0,2…0,3 м у цей шар, у цьому випадку  досягається       повне перехоплення </a:t>
            </a:r>
            <a:r>
              <a:rPr lang="uk-UA" b="1" dirty="0" err="1"/>
              <a:t>грунтових</a:t>
            </a:r>
            <a:r>
              <a:rPr lang="uk-UA" b="1" dirty="0"/>
              <a:t> вод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Замість глибоких (2,5…3 м)      відкритих ловильних каналів проектують  закриті ловильні дрени. </a:t>
            </a:r>
          </a:p>
          <a:p>
            <a:pPr marL="0" indent="0">
              <a:buNone/>
            </a:pPr>
            <a:r>
              <a:rPr lang="uk-UA" b="1" dirty="0"/>
              <a:t>    Для кращого перехоплення </a:t>
            </a:r>
            <a:r>
              <a:rPr lang="uk-UA" b="1" dirty="0" err="1"/>
              <a:t>грунтових</a:t>
            </a:r>
            <a:r>
              <a:rPr lang="uk-UA" b="1" dirty="0"/>
              <a:t> вод </a:t>
            </a:r>
            <a:r>
              <a:rPr lang="uk-UA" b="1" dirty="0" smtClean="0"/>
              <a:t>  </a:t>
            </a:r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траншею </a:t>
            </a:r>
            <a:r>
              <a:rPr lang="uk-UA" b="1" dirty="0"/>
              <a:t>над дреною </a:t>
            </a:r>
            <a:r>
              <a:rPr lang="uk-UA" b="1" dirty="0" smtClean="0"/>
              <a:t>     </a:t>
            </a:r>
            <a:r>
              <a:rPr lang="uk-UA" b="1" dirty="0"/>
              <a:t>слід засипати </a:t>
            </a:r>
            <a:r>
              <a:rPr lang="uk-UA" b="1" dirty="0" smtClean="0"/>
              <a:t> </a:t>
            </a:r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водопроникними </a:t>
            </a:r>
            <a:r>
              <a:rPr lang="uk-UA" b="1" dirty="0" err="1"/>
              <a:t>грунтами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095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 fontScale="85000" lnSpcReduction="20000"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Споруди на осушувальних системах.</a:t>
            </a:r>
            <a:endParaRPr lang="ru-RU" sz="4000" dirty="0">
              <a:solidFill>
                <a:srgbClr val="FF0000"/>
              </a:solidFill>
            </a:endParaRPr>
          </a:p>
          <a:p>
            <a:r>
              <a:rPr lang="uk-UA" sz="3400" b="1" dirty="0" smtClean="0"/>
              <a:t>Споруди</a:t>
            </a:r>
            <a:r>
              <a:rPr lang="uk-UA" sz="3400" b="1" dirty="0"/>
              <a:t>, що влаштовуються на відкритих осушувальних каналах поділяють на декілька </a:t>
            </a:r>
            <a:r>
              <a:rPr lang="uk-UA" sz="3400" b="1" dirty="0">
                <a:solidFill>
                  <a:srgbClr val="FF0000"/>
                </a:solidFill>
              </a:rPr>
              <a:t>груп:</a:t>
            </a:r>
            <a:endParaRPr lang="ru-RU" sz="3400" b="1" dirty="0">
              <a:solidFill>
                <a:srgbClr val="FF0000"/>
              </a:solidFill>
            </a:endParaRPr>
          </a:p>
          <a:p>
            <a:pPr lvl="0"/>
            <a:r>
              <a:rPr lang="uk-UA" sz="3400" b="1" i="1" dirty="0" err="1">
                <a:solidFill>
                  <a:srgbClr val="FF0000"/>
                </a:solidFill>
              </a:rPr>
              <a:t>регулювальні</a:t>
            </a:r>
            <a:r>
              <a:rPr lang="uk-UA" sz="3400" b="1" dirty="0" err="1"/>
              <a:t>-</a:t>
            </a:r>
            <a:r>
              <a:rPr lang="uk-UA" sz="3400" b="1" dirty="0"/>
              <a:t> призначені для регулювання рівнів і витрат води в каналах</a:t>
            </a:r>
            <a:r>
              <a:rPr lang="uk-UA" sz="3400" b="1" dirty="0" smtClean="0"/>
              <a:t>, </a:t>
            </a:r>
            <a:r>
              <a:rPr lang="uk-UA" sz="3400" b="1" dirty="0"/>
              <a:t>( шлюзи регулятори різного типу);</a:t>
            </a:r>
            <a:endParaRPr lang="ru-RU" sz="3400" b="1" dirty="0"/>
          </a:p>
          <a:p>
            <a:pPr lvl="0"/>
            <a:r>
              <a:rPr lang="uk-UA" sz="3400" b="1" i="1" dirty="0" err="1">
                <a:solidFill>
                  <a:srgbClr val="FF0000"/>
                </a:solidFill>
              </a:rPr>
              <a:t>переїздні</a:t>
            </a:r>
            <a:r>
              <a:rPr lang="uk-UA" sz="3400" b="1" i="1" dirty="0">
                <a:solidFill>
                  <a:srgbClr val="FF0000"/>
                </a:solidFill>
              </a:rPr>
              <a:t> -</a:t>
            </a:r>
            <a:r>
              <a:rPr lang="uk-UA" sz="3400" b="1" dirty="0"/>
              <a:t> забезпечують переїзд через канали і річки, (мости, трубчасті переїзди та пішохідні містки);</a:t>
            </a:r>
            <a:endParaRPr lang="ru-RU" sz="3400" b="1" dirty="0"/>
          </a:p>
          <a:p>
            <a:pPr lvl="0"/>
            <a:r>
              <a:rPr lang="uk-UA" sz="3400" b="1" i="1" dirty="0" err="1">
                <a:solidFill>
                  <a:srgbClr val="FF0000"/>
                </a:solidFill>
              </a:rPr>
              <a:t>спряжувальні</a:t>
            </a:r>
            <a:r>
              <a:rPr lang="uk-UA" sz="3400" b="1" i="1" dirty="0">
                <a:solidFill>
                  <a:srgbClr val="FF0000"/>
                </a:solidFill>
              </a:rPr>
              <a:t> -</a:t>
            </a:r>
            <a:r>
              <a:rPr lang="uk-UA" sz="3400" b="1" dirty="0"/>
              <a:t> призначені для зменшення похилів каналів та для спряження каналів у місцях пересічення їх з балками, ярами та іншими водотоками (перепади, </a:t>
            </a:r>
            <a:r>
              <a:rPr lang="uk-UA" sz="3400" b="1" dirty="0" err="1"/>
              <a:t>бистротоки</a:t>
            </a:r>
            <a:r>
              <a:rPr lang="uk-UA" sz="3400" b="1" dirty="0"/>
              <a:t>, дюкери, акведуки);</a:t>
            </a:r>
            <a:endParaRPr lang="ru-RU" sz="34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2055790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природоохоронні </a:t>
            </a:r>
            <a:r>
              <a:rPr lang="uk-UA" b="1" dirty="0"/>
              <a:t>- застосовують для охорони тваринного і рослинного світу, рекреаційних цілей, (водопої, відстійники, охоронні зони, мости-переходи для диких тварин);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експлуатаційн</a:t>
            </a:r>
            <a:r>
              <a:rPr lang="uk-UA" b="1" dirty="0"/>
              <a:t>і</a:t>
            </a:r>
            <a:r>
              <a:rPr lang="uk-UA" b="1" i="1" dirty="0"/>
              <a:t> </a:t>
            </a:r>
            <a:r>
              <a:rPr lang="uk-UA" b="1" dirty="0"/>
              <a:t>- забезпечують контроль та керування водним режимом </a:t>
            </a:r>
            <a:r>
              <a:rPr lang="uk-UA" b="1" dirty="0" err="1"/>
              <a:t>грунтів</a:t>
            </a:r>
            <a:r>
              <a:rPr lang="uk-UA" b="1" dirty="0"/>
              <a:t> на системі, (гідромеліоративні створи, спостережні свердловини, гідрометричні пости, водоміри, засоби </a:t>
            </a:r>
            <a:r>
              <a:rPr lang="uk-UA" b="1" dirty="0" err="1"/>
              <a:t>зв</a:t>
            </a:r>
            <a:r>
              <a:rPr lang="uk-UA" b="1" dirty="0"/>
              <a:t>"</a:t>
            </a:r>
            <a:r>
              <a:rPr lang="uk-UA" b="1" dirty="0" err="1"/>
              <a:t>язку</a:t>
            </a:r>
            <a:r>
              <a:rPr lang="uk-UA" b="1" dirty="0"/>
              <a:t> і керування).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4181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36904" cy="6192688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Споруди різного призначення  по можливості слід </a:t>
            </a:r>
            <a:r>
              <a:rPr lang="uk-UA" b="1" dirty="0" err="1"/>
              <a:t>суміщувати</a:t>
            </a:r>
            <a:r>
              <a:rPr lang="uk-UA" b="1" dirty="0"/>
              <a:t> (наприклад, шлюзи - регулятори з переїздами, перепадами та ін.)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Руслові шлюзи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проектують на магістральних каналах у створах, що мають найкращі умови командування для подачі води в осушувальну та зволожувальну систему. </a:t>
            </a:r>
            <a:endParaRPr lang="ru-RU" b="1" dirty="0"/>
          </a:p>
          <a:p>
            <a:r>
              <a:rPr lang="uk-UA" b="1" dirty="0"/>
              <a:t>На осушувальних системах з попереднім шлюзуванням </a:t>
            </a:r>
            <a:r>
              <a:rPr lang="uk-UA" b="1" i="1" dirty="0">
                <a:solidFill>
                  <a:srgbClr val="FF0000"/>
                </a:solidFill>
              </a:rPr>
              <a:t>руслові шлюзи </a:t>
            </a:r>
            <a:r>
              <a:rPr lang="uk-UA" b="1" dirty="0"/>
              <a:t>створюють підпір води у каналах, розміщених вище шлюзів.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58042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92688"/>
          </a:xfrm>
        </p:spPr>
        <p:txBody>
          <a:bodyPr>
            <a:normAutofit lnSpcReduction="10000"/>
          </a:bodyPr>
          <a:lstStyle/>
          <a:p>
            <a:r>
              <a:rPr lang="uk-UA" b="1" i="1" dirty="0"/>
              <a:t> </a:t>
            </a:r>
            <a:r>
              <a:rPr lang="uk-UA" sz="3600" b="1" dirty="0"/>
              <a:t>На осушувально-зволожувальних системах </a:t>
            </a:r>
            <a:r>
              <a:rPr lang="uk-UA" sz="3600" b="1" i="1" dirty="0">
                <a:solidFill>
                  <a:srgbClr val="FF0000"/>
                </a:solidFill>
              </a:rPr>
              <a:t>шлюзи-</a:t>
            </a:r>
            <a:r>
              <a:rPr lang="uk-UA" sz="3600" b="1" dirty="0">
                <a:solidFill>
                  <a:srgbClr val="FF0000"/>
                </a:solidFill>
              </a:rPr>
              <a:t>регулятори</a:t>
            </a:r>
            <a:r>
              <a:rPr lang="uk-UA" sz="3600" b="1" dirty="0"/>
              <a:t> призначені для створення командування над територіями, що розміщені нижче. </a:t>
            </a:r>
            <a:endParaRPr lang="ru-RU" sz="3600" b="1" dirty="0"/>
          </a:p>
          <a:p>
            <a:r>
              <a:rPr lang="uk-UA" sz="3600" b="1" dirty="0"/>
              <a:t> На бокових каналах </a:t>
            </a:r>
            <a:r>
              <a:rPr lang="uk-UA" sz="3600" b="1" i="1" dirty="0">
                <a:solidFill>
                  <a:srgbClr val="FF0000"/>
                </a:solidFill>
              </a:rPr>
              <a:t>шлюзи-регулятори</a:t>
            </a:r>
            <a:r>
              <a:rPr lang="uk-UA" sz="3600" b="1" dirty="0"/>
              <a:t> необхідно розміщувати з розрахунку створення у каналах горизонтів (30…60 см від бровки),  що забезпечують подачу води у кореневмісний шар </a:t>
            </a:r>
            <a:r>
              <a:rPr lang="uk-UA" sz="3600" b="1" dirty="0" err="1"/>
              <a:t>грунту</a:t>
            </a:r>
            <a:r>
              <a:rPr lang="uk-UA" sz="3600" dirty="0"/>
              <a:t>.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94847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Закриті збирачі </a:t>
            </a:r>
            <a:r>
              <a:rPr lang="uk-UA" sz="3600" b="1" dirty="0"/>
              <a:t>на відміну від звичайного закритого дренажу мають у траншеї фільтрувальну засипку з піску,  гравію, шлаку до підошви орного шару. </a:t>
            </a:r>
            <a:endParaRPr lang="uk-UA" sz="3600" b="1" dirty="0" smtClean="0"/>
          </a:p>
          <a:p>
            <a:r>
              <a:rPr lang="uk-UA" sz="3600" b="1" dirty="0" smtClean="0"/>
              <a:t>Поверхневі </a:t>
            </a:r>
            <a:r>
              <a:rPr lang="uk-UA" sz="3600" b="1" dirty="0"/>
              <a:t>води проходять фільтрувальну засипку  і надходять у гончарні або інші трубки. Через орний шар і фільтрувальну засипку надходить від 30 до 60% води, інша вода надходить як у звичайні дрени</a:t>
            </a:r>
            <a:r>
              <a:rPr lang="uk-UA" sz="3600" b="1" dirty="0" smtClean="0"/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5409598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6192688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Підпірні шлюзи </a:t>
            </a:r>
            <a:r>
              <a:rPr lang="uk-UA" b="1" dirty="0"/>
              <a:t>на великих магістральних каналах роблять відкритими, індивідуальної конструкції з клапанними, сегментними або іншими затворами. Отвори цих споруд </a:t>
            </a:r>
            <a:r>
              <a:rPr lang="uk-UA" b="1" dirty="0" err="1"/>
              <a:t>дво-</a:t>
            </a:r>
            <a:r>
              <a:rPr lang="uk-UA" b="1" dirty="0"/>
              <a:t>, </a:t>
            </a:r>
            <a:r>
              <a:rPr lang="uk-UA" b="1" dirty="0" err="1"/>
              <a:t>три-</a:t>
            </a:r>
            <a:r>
              <a:rPr lang="uk-UA" b="1" dirty="0"/>
              <a:t> або </a:t>
            </a:r>
            <a:r>
              <a:rPr lang="uk-UA" b="1" dirty="0" err="1"/>
              <a:t>багатоочкові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/>
              <a:t> На невеликих каналах застосовують типові </a:t>
            </a:r>
            <a:r>
              <a:rPr lang="uk-UA" b="1" dirty="0" err="1"/>
              <a:t>одно-</a:t>
            </a:r>
            <a:r>
              <a:rPr lang="uk-UA" b="1" dirty="0"/>
              <a:t> або </a:t>
            </a:r>
            <a:r>
              <a:rPr lang="uk-UA" b="1" dirty="0" err="1"/>
              <a:t>двоочкові</a:t>
            </a:r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шлюзи-регулятори</a:t>
            </a:r>
            <a:r>
              <a:rPr lang="uk-UA" b="1" dirty="0"/>
              <a:t> із збірних залізобетонних труб діаметром від 50 до 150 см і плоскими металевими затворами</a:t>
            </a:r>
            <a:r>
              <a:rPr lang="uk-UA" b="1" dirty="0" smtClean="0"/>
              <a:t>.</a:t>
            </a:r>
          </a:p>
          <a:p>
            <a:r>
              <a:rPr lang="uk-UA" b="1" dirty="0"/>
              <a:t>Для переїзду через річки-водоприймачі і великі осушувальні канали будують </a:t>
            </a:r>
            <a:r>
              <a:rPr lang="uk-UA" b="1" i="1" dirty="0">
                <a:solidFill>
                  <a:srgbClr val="FF0000"/>
                </a:solidFill>
              </a:rPr>
              <a:t>мости, </a:t>
            </a:r>
            <a:r>
              <a:rPr lang="uk-UA" b="1" dirty="0"/>
              <a:t>на невеликих каналах - </a:t>
            </a:r>
            <a:r>
              <a:rPr lang="uk-UA" b="1" i="1" dirty="0">
                <a:solidFill>
                  <a:srgbClr val="FF0000"/>
                </a:solidFill>
              </a:rPr>
              <a:t>трубчасті переїзди</a:t>
            </a:r>
            <a:r>
              <a:rPr lang="uk-UA" b="1" dirty="0"/>
              <a:t>. У зонах населених пунктів на каналах влаштовують перехідні містки.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13889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Великі </a:t>
            </a:r>
            <a:r>
              <a:rPr lang="uk-UA" b="1" i="1" dirty="0">
                <a:solidFill>
                  <a:srgbClr val="FF0000"/>
                </a:solidFill>
              </a:rPr>
              <a:t>гідротехнічні споруди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проектують незатоплюваними і їх отвори розраховують на максимальні паводкові витрати забезпеченістю 1…10% (залежно від класу споруди).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 Невеликі шлюзи-регулятори </a:t>
            </a:r>
            <a:r>
              <a:rPr lang="uk-UA" b="1" dirty="0"/>
              <a:t>на магістральних каналах і боковій мережі, розміщені на заплавних землях, можуть затоплюватись під час паводків</a:t>
            </a:r>
            <a:r>
              <a:rPr lang="uk-UA" b="1" dirty="0" smtClean="0"/>
              <a:t>.</a:t>
            </a:r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На закритих дренажних системах влаштовують </a:t>
            </a:r>
            <a:r>
              <a:rPr lang="uk-UA" b="1" i="1" dirty="0">
                <a:solidFill>
                  <a:srgbClr val="FF0000"/>
                </a:solidFill>
              </a:rPr>
              <a:t>гирлові споруди і колодязі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13991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uk-UA" sz="3800" b="1" i="1" dirty="0">
                <a:solidFill>
                  <a:srgbClr val="FF0000"/>
                </a:solidFill>
              </a:rPr>
              <a:t>Гирлові споруди </a:t>
            </a:r>
            <a:r>
              <a:rPr lang="uk-UA" sz="3800" b="1" dirty="0">
                <a:solidFill>
                  <a:srgbClr val="FF0000"/>
                </a:solidFill>
              </a:rPr>
              <a:t> </a:t>
            </a:r>
            <a:r>
              <a:rPr lang="uk-UA" sz="3800" b="1" dirty="0"/>
              <a:t>являють собою кінцеву частину дренажного колектора довжиною 1,0…1,5 м, підсилену азбестоцементною трубою, і закріплену ділянку укосу каналу у місці виходу </a:t>
            </a:r>
            <a:r>
              <a:rPr lang="uk-UA" sz="3800" b="1" dirty="0" err="1"/>
              <a:t>колектора.Дно</a:t>
            </a:r>
            <a:r>
              <a:rPr lang="uk-UA" sz="3800" b="1" dirty="0"/>
              <a:t> дренажних колекторів повинно бути розміщено вище дна каналу не менше як на 0,3 м і вище побутових горизонтів води не менше як на 0,1 м.</a:t>
            </a:r>
            <a:endParaRPr lang="ru-RU" sz="3800" b="1" dirty="0"/>
          </a:p>
          <a:p>
            <a:r>
              <a:rPr lang="uk-UA" sz="3800" b="1" i="1" dirty="0">
                <a:solidFill>
                  <a:srgbClr val="FF0000"/>
                </a:solidFill>
              </a:rPr>
              <a:t>Колодязі</a:t>
            </a:r>
            <a:r>
              <a:rPr lang="uk-UA" sz="3800" b="1" dirty="0">
                <a:solidFill>
                  <a:srgbClr val="FF0000"/>
                </a:solidFill>
              </a:rPr>
              <a:t> </a:t>
            </a:r>
            <a:r>
              <a:rPr lang="uk-UA" sz="3800" b="1" dirty="0"/>
              <a:t>на дренажній мережі за своїм призначенням поділяються на:</a:t>
            </a:r>
            <a:endParaRPr lang="ru-RU" sz="3800" b="1" dirty="0"/>
          </a:p>
          <a:p>
            <a:pPr lvl="0"/>
            <a:r>
              <a:rPr lang="uk-UA" sz="3800" b="1" dirty="0">
                <a:solidFill>
                  <a:srgbClr val="FF0000"/>
                </a:solidFill>
              </a:rPr>
              <a:t>з"</a:t>
            </a:r>
            <a:r>
              <a:rPr lang="uk-UA" sz="3800" b="1" dirty="0" err="1">
                <a:solidFill>
                  <a:srgbClr val="FF0000"/>
                </a:solidFill>
              </a:rPr>
              <a:t>єднувальні</a:t>
            </a:r>
            <a:r>
              <a:rPr lang="uk-UA" sz="3800" b="1" dirty="0">
                <a:solidFill>
                  <a:srgbClr val="FF0000"/>
                </a:solidFill>
              </a:rPr>
              <a:t> </a:t>
            </a:r>
            <a:r>
              <a:rPr lang="uk-UA" sz="3800" b="1" dirty="0"/>
              <a:t>- влаштовують у вузлах з"єднання кількох колекторів або в місцях різких поворотів у плані;</a:t>
            </a:r>
            <a:endParaRPr lang="ru-RU" sz="3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06460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33670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регулятори -</a:t>
            </a:r>
            <a:r>
              <a:rPr lang="uk-UA" b="1" dirty="0"/>
              <a:t> застосовують на осушувально-зволожувальних системах для створення підпору води у колекторах за допомогою засувок, проектують у пониззях колекторів; поглиначі</a:t>
            </a:r>
            <a:r>
              <a:rPr lang="uk-UA" b="1" i="1" dirty="0"/>
              <a:t> </a:t>
            </a:r>
            <a:r>
              <a:rPr lang="uk-UA" b="1" dirty="0"/>
              <a:t>- влаштовують для відведення поверхневих вод із замкнутих та безстічних понижень, а також у місцях впуску відкритих каналів у закриті колектори;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відстійники </a:t>
            </a:r>
            <a:r>
              <a:rPr lang="uk-UA" b="1" dirty="0"/>
              <a:t>- застосовують для осадження завислих наносів з дренажних вод, проектують у місцях різкого зменшення за течією похилів колекторів і швидкостей руху води в них;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перепади -</a:t>
            </a:r>
            <a:r>
              <a:rPr lang="uk-UA" b="1" dirty="0"/>
              <a:t> влаштовують на ділянках з великими похилами поверхні землі для спряження дренажних ліній на різних рівнях.</a:t>
            </a:r>
            <a:endParaRPr lang="ru-RU" b="1" dirty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78123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20680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/>
              <a:t>За конструкцією колодязі можуть бути </a:t>
            </a:r>
            <a:r>
              <a:rPr lang="uk-UA" b="1" dirty="0">
                <a:solidFill>
                  <a:srgbClr val="FF0000"/>
                </a:solidFill>
              </a:rPr>
              <a:t>відкритими або закритими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У </a:t>
            </a:r>
            <a:r>
              <a:rPr lang="uk-UA" b="1" i="1" dirty="0">
                <a:solidFill>
                  <a:srgbClr val="FF0000"/>
                </a:solidFill>
              </a:rPr>
              <a:t>відкритих колодязях </a:t>
            </a:r>
            <a:r>
              <a:rPr lang="uk-UA" b="1" dirty="0"/>
              <a:t>кришка підвищена над землею не менше як на 0,3 м, </a:t>
            </a:r>
            <a:r>
              <a:rPr lang="uk-UA" b="1" i="1" dirty="0">
                <a:solidFill>
                  <a:srgbClr val="FF0000"/>
                </a:solidFill>
              </a:rPr>
              <a:t>у закритих </a:t>
            </a:r>
            <a:r>
              <a:rPr lang="uk-UA" b="1" dirty="0"/>
              <a:t>- кришка заглиблена не менше як на 0,7…0,8 м від поверхні землі, щоб вона не перешкоджала глибокому обробітку </a:t>
            </a:r>
            <a:r>
              <a:rPr lang="uk-UA" b="1" dirty="0" err="1"/>
              <a:t>грунту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Закриті </a:t>
            </a:r>
            <a:r>
              <a:rPr lang="uk-UA" b="1" i="1" dirty="0">
                <a:solidFill>
                  <a:srgbClr val="FF0000"/>
                </a:solidFill>
              </a:rPr>
              <a:t>колодязі </a:t>
            </a:r>
            <a:r>
              <a:rPr lang="uk-UA" b="1" dirty="0"/>
              <a:t>влаштовують на ділянках, що мають у </a:t>
            </a:r>
            <a:r>
              <a:rPr lang="uk-UA" b="1" dirty="0" err="1"/>
              <a:t>грунтових</a:t>
            </a:r>
            <a:r>
              <a:rPr lang="uk-UA" b="1" dirty="0"/>
              <a:t> водах закисле залізо.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Споруди</a:t>
            </a:r>
            <a:r>
              <a:rPr lang="uk-UA" b="1" dirty="0"/>
              <a:t> на відкритих каналах і закритих колекторах розміщують по можливості на міцній основі, при наявності слабкої основи (пливунів, торфів, сапропелю, мулу) передбачають піщані подушки або розвантажувальні плити.</a:t>
            </a:r>
            <a:endParaRPr lang="ru-RU" b="1" dirty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56527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Зволоження осушуваних земель.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На осушуваних землях  </a:t>
            </a:r>
            <a:r>
              <a:rPr lang="uk-UA" b="1" dirty="0"/>
              <a:t>у літні періоди </a:t>
            </a:r>
            <a:r>
              <a:rPr lang="uk-UA" b="1" dirty="0" err="1"/>
              <a:t>невистачає</a:t>
            </a:r>
            <a:r>
              <a:rPr lang="uk-UA" b="1" dirty="0"/>
              <a:t>  природньої вологи у </a:t>
            </a:r>
            <a:r>
              <a:rPr lang="uk-UA" b="1" dirty="0" err="1"/>
              <a:t>грунті</a:t>
            </a:r>
            <a:r>
              <a:rPr lang="uk-UA" b="1" dirty="0"/>
              <a:t> , поверхня </a:t>
            </a:r>
            <a:r>
              <a:rPr lang="uk-UA" b="1" dirty="0" err="1"/>
              <a:t>грунту</a:t>
            </a:r>
            <a:r>
              <a:rPr lang="uk-UA" b="1" dirty="0"/>
              <a:t> розтріскується, що приводить до глибокого висушування.</a:t>
            </a:r>
            <a:endParaRPr lang="ru-RU" b="1" dirty="0"/>
          </a:p>
          <a:p>
            <a:r>
              <a:rPr lang="uk-UA" b="1" dirty="0"/>
              <a:t>Поповнення недостатньої кількості вологи у </a:t>
            </a:r>
            <a:r>
              <a:rPr lang="uk-UA" b="1" dirty="0" err="1"/>
              <a:t>грунті</a:t>
            </a:r>
            <a:r>
              <a:rPr lang="uk-UA" b="1" dirty="0"/>
              <a:t> на осушуваних землях можна здійснювати шляхом </a:t>
            </a:r>
            <a:r>
              <a:rPr lang="uk-UA" b="1" i="1" dirty="0" err="1">
                <a:solidFill>
                  <a:srgbClr val="FF0000"/>
                </a:solidFill>
              </a:rPr>
              <a:t>внутрішньогрунтового</a:t>
            </a:r>
            <a:r>
              <a:rPr lang="uk-UA" b="1" i="1" dirty="0">
                <a:solidFill>
                  <a:srgbClr val="FF0000"/>
                </a:solidFill>
              </a:rPr>
              <a:t> зволоження </a:t>
            </a:r>
            <a:r>
              <a:rPr lang="uk-UA" b="1" dirty="0"/>
              <a:t>по кротових і гончарних дренах. Гарантоване </a:t>
            </a:r>
            <a:r>
              <a:rPr lang="uk-UA" b="1" dirty="0" err="1"/>
              <a:t>водозабезпечення</a:t>
            </a:r>
            <a:r>
              <a:rPr lang="uk-UA" b="1" dirty="0"/>
              <a:t> осушуваних боліт запобігає від можливих випадків пожежі на торф"</a:t>
            </a:r>
            <a:r>
              <a:rPr lang="uk-UA" b="1" dirty="0" err="1"/>
              <a:t>яних</a:t>
            </a:r>
            <a:r>
              <a:rPr lang="uk-UA" b="1" dirty="0"/>
              <a:t> </a:t>
            </a:r>
            <a:r>
              <a:rPr lang="uk-UA" b="1" dirty="0" err="1"/>
              <a:t>грунтах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88484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Джерелами води </a:t>
            </a:r>
            <a:r>
              <a:rPr lang="uk-UA" b="1" dirty="0"/>
              <a:t>для зволоження осушуваних земель можуть бути річки, водосховища, ставки, підземні  і стічні води та ін.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При </a:t>
            </a:r>
            <a:r>
              <a:rPr lang="uk-UA" b="1" i="1" dirty="0">
                <a:solidFill>
                  <a:srgbClr val="FF0000"/>
                </a:solidFill>
              </a:rPr>
              <a:t>проектуванні зволоження </a:t>
            </a:r>
            <a:r>
              <a:rPr lang="uk-UA" b="1" dirty="0"/>
              <a:t>визначають витрату джерела зволоження, його зрошувальну здатність, потім порівнюють зрошувальну здатність і витрату джерела з потребою води на зволоження, визначену в результаті </a:t>
            </a:r>
            <a:r>
              <a:rPr lang="uk-UA" b="1" dirty="0" err="1"/>
              <a:t>водобалансових</a:t>
            </a:r>
            <a:r>
              <a:rPr lang="uk-UA" b="1" dirty="0"/>
              <a:t> розрахунків для років 50, 75 і 90%</a:t>
            </a:r>
            <a:r>
              <a:rPr lang="uk-UA" b="1" dirty="0" err="1"/>
              <a:t>-ої</a:t>
            </a:r>
            <a:r>
              <a:rPr lang="uk-UA" b="1" dirty="0"/>
              <a:t> забезпеченості за опадами.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35608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92688"/>
          </a:xfrm>
        </p:spPr>
        <p:txBody>
          <a:bodyPr>
            <a:normAutofit fontScale="40000" lnSpcReduction="20000"/>
          </a:bodyPr>
          <a:lstStyle/>
          <a:p>
            <a:r>
              <a:rPr lang="uk-UA" sz="7000" b="1" i="1" dirty="0">
                <a:solidFill>
                  <a:srgbClr val="FF0000"/>
                </a:solidFill>
              </a:rPr>
              <a:t>Методи і способи зволоження осушуваних земель.</a:t>
            </a:r>
            <a:endParaRPr lang="ru-RU" sz="7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7000" b="1" i="1" dirty="0">
                <a:solidFill>
                  <a:srgbClr val="FF0000"/>
                </a:solidFill>
              </a:rPr>
              <a:t> </a:t>
            </a:r>
            <a:endParaRPr lang="ru-RU" sz="7000" dirty="0">
              <a:solidFill>
                <a:srgbClr val="FF0000"/>
              </a:solidFill>
            </a:endParaRPr>
          </a:p>
          <a:p>
            <a:r>
              <a:rPr lang="uk-UA" sz="5900" b="1" dirty="0"/>
              <a:t>Рекомендуються такі основні </a:t>
            </a:r>
            <a:r>
              <a:rPr lang="uk-UA" sz="5900" b="1" i="1" dirty="0">
                <a:solidFill>
                  <a:srgbClr val="FF0000"/>
                </a:solidFill>
              </a:rPr>
              <a:t>методи зволоження</a:t>
            </a:r>
            <a:r>
              <a:rPr lang="uk-UA" sz="5900" b="1" dirty="0"/>
              <a:t>: </a:t>
            </a:r>
            <a:r>
              <a:rPr lang="uk-UA" sz="5900" b="1" dirty="0" err="1"/>
              <a:t>підгрунтове</a:t>
            </a:r>
            <a:r>
              <a:rPr lang="uk-UA" sz="5900" b="1" dirty="0"/>
              <a:t> зволоження (шлюзування) і </a:t>
            </a:r>
            <a:endParaRPr lang="uk-UA" sz="5900" b="1" dirty="0" smtClean="0"/>
          </a:p>
          <a:p>
            <a:pPr marL="0" indent="0">
              <a:buNone/>
            </a:pPr>
            <a:r>
              <a:rPr lang="uk-UA" sz="5900" b="1" dirty="0"/>
              <a:t> </a:t>
            </a:r>
            <a:r>
              <a:rPr lang="uk-UA" sz="5900" b="1" dirty="0" smtClean="0"/>
              <a:t>    дощування</a:t>
            </a:r>
            <a:r>
              <a:rPr lang="uk-UA" sz="5900" b="1" dirty="0"/>
              <a:t>.</a:t>
            </a:r>
            <a:endParaRPr lang="ru-RU" sz="5900" b="1" dirty="0"/>
          </a:p>
          <a:p>
            <a:r>
              <a:rPr lang="uk-UA" sz="5900" b="1" i="1" dirty="0" err="1">
                <a:solidFill>
                  <a:srgbClr val="FF0000"/>
                </a:solidFill>
              </a:rPr>
              <a:t>Підгрунтове</a:t>
            </a:r>
            <a:r>
              <a:rPr lang="uk-UA" sz="5900" b="1" i="1" dirty="0">
                <a:solidFill>
                  <a:srgbClr val="FF0000"/>
                </a:solidFill>
              </a:rPr>
              <a:t> зволоження </a:t>
            </a:r>
            <a:r>
              <a:rPr lang="uk-UA" sz="5900" b="1" dirty="0">
                <a:solidFill>
                  <a:srgbClr val="FF0000"/>
                </a:solidFill>
              </a:rPr>
              <a:t> </a:t>
            </a:r>
            <a:r>
              <a:rPr lang="uk-UA" sz="5900" b="1" dirty="0"/>
              <a:t>передбачає підвищення, уповільнення або повне припинення зниження рівнів </a:t>
            </a:r>
            <a:r>
              <a:rPr lang="uk-UA" sz="5900" b="1" dirty="0" err="1"/>
              <a:t>грунтових</a:t>
            </a:r>
            <a:r>
              <a:rPr lang="uk-UA" sz="5900" b="1" dirty="0"/>
              <a:t> вод шляхом створення підпору води в осушувальній мережі завдяки стоку з власного водозбору або за рахунок подачі води зовні. Відбувається </a:t>
            </a:r>
            <a:r>
              <a:rPr lang="uk-UA" sz="5900" b="1" dirty="0" err="1"/>
              <a:t>підгрунтове</a:t>
            </a:r>
            <a:r>
              <a:rPr lang="uk-UA" sz="5900" b="1" dirty="0"/>
              <a:t> зволоження за принципом періодичного підйому рівнів </a:t>
            </a:r>
            <a:r>
              <a:rPr lang="uk-UA" sz="5900" b="1" dirty="0" err="1"/>
              <a:t>грунтових</a:t>
            </a:r>
            <a:r>
              <a:rPr lang="uk-UA" sz="5900" b="1" dirty="0"/>
              <a:t> вод і створення у кореневмісному шарі </a:t>
            </a:r>
            <a:r>
              <a:rPr lang="uk-UA" sz="5900" b="1" dirty="0" err="1"/>
              <a:t>грунту</a:t>
            </a:r>
            <a:r>
              <a:rPr lang="uk-UA" sz="5900" b="1" dirty="0"/>
              <a:t> оптимальної вологості.</a:t>
            </a:r>
            <a:endParaRPr lang="ru-RU" sz="5900" b="1" dirty="0"/>
          </a:p>
          <a:p>
            <a:r>
              <a:rPr lang="uk-UA" sz="5900" b="1" i="1" dirty="0">
                <a:solidFill>
                  <a:srgbClr val="FF0000"/>
                </a:solidFill>
              </a:rPr>
              <a:t>Дощування </a:t>
            </a:r>
            <a:r>
              <a:rPr lang="uk-UA" sz="5900" b="1" dirty="0">
                <a:solidFill>
                  <a:srgbClr val="FF0000"/>
                </a:solidFill>
              </a:rPr>
              <a:t> </a:t>
            </a:r>
            <a:r>
              <a:rPr lang="uk-UA" sz="5900" b="1" dirty="0"/>
              <a:t>здійснюється дощувальними машинами або установками</a:t>
            </a:r>
            <a:endParaRPr lang="ru-RU" sz="5900" b="1" dirty="0"/>
          </a:p>
        </p:txBody>
      </p:sp>
    </p:spTree>
    <p:extLst>
      <p:ext uri="{BB962C8B-B14F-4D97-AF65-F5344CB8AC3E}">
        <p14:creationId xmlns:p14="http://schemas.microsoft.com/office/powerpoint/2010/main" val="371314170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264696"/>
          </a:xfrm>
        </p:spPr>
        <p:txBody>
          <a:bodyPr>
            <a:normAutofit fontScale="25000" lnSpcReduction="20000"/>
          </a:bodyPr>
          <a:lstStyle/>
          <a:p>
            <a:r>
              <a:rPr lang="uk-UA" sz="9600" b="1" i="1" dirty="0" err="1">
                <a:solidFill>
                  <a:srgbClr val="FF0000"/>
                </a:solidFill>
              </a:rPr>
              <a:t>Підгрунтове</a:t>
            </a:r>
            <a:r>
              <a:rPr lang="uk-UA" sz="9600" b="1" i="1" dirty="0">
                <a:solidFill>
                  <a:srgbClr val="FF0000"/>
                </a:solidFill>
              </a:rPr>
              <a:t> зволоження </a:t>
            </a:r>
            <a:r>
              <a:rPr lang="uk-UA" sz="9600" b="1" dirty="0"/>
              <a:t>осушуваних земель здійснюється: </a:t>
            </a:r>
            <a:endParaRPr lang="ru-RU" sz="9600" b="1" dirty="0"/>
          </a:p>
          <a:p>
            <a:pPr lvl="0"/>
            <a:r>
              <a:rPr lang="uk-UA" sz="9600" b="1" dirty="0"/>
              <a:t>інфільтрацією води з одиночного каналу або систематичної відкритої осушувальної мережі;</a:t>
            </a:r>
            <a:endParaRPr lang="ru-RU" sz="9600" b="1" dirty="0"/>
          </a:p>
          <a:p>
            <a:pPr lvl="0"/>
            <a:r>
              <a:rPr lang="uk-UA" sz="9600" b="1" dirty="0"/>
              <a:t>по кротових дренах;</a:t>
            </a:r>
            <a:endParaRPr lang="ru-RU" sz="9600" b="1" dirty="0"/>
          </a:p>
          <a:p>
            <a:pPr lvl="0"/>
            <a:r>
              <a:rPr lang="uk-UA" sz="9600" b="1" dirty="0"/>
              <a:t>за допомогою матеріального дренажу</a:t>
            </a:r>
            <a:r>
              <a:rPr lang="uk-UA" sz="9600" b="1" dirty="0" smtClean="0"/>
              <a:t>.</a:t>
            </a:r>
          </a:p>
          <a:p>
            <a:pPr lvl="0"/>
            <a:endParaRPr lang="ru-RU" sz="9600" b="1" dirty="0"/>
          </a:p>
          <a:p>
            <a:r>
              <a:rPr lang="uk-UA" sz="9600" b="1" dirty="0"/>
              <a:t>Залежно від природно-господарських і </a:t>
            </a:r>
            <a:r>
              <a:rPr lang="uk-UA" sz="9600" b="1" dirty="0" err="1"/>
              <a:t>грунтово-кліматичних</a:t>
            </a:r>
            <a:r>
              <a:rPr lang="uk-UA" sz="9600" b="1" dirty="0"/>
              <a:t> умов зволоження відбувається такими </a:t>
            </a:r>
            <a:r>
              <a:rPr lang="uk-UA" sz="9600" b="1" dirty="0">
                <a:solidFill>
                  <a:srgbClr val="FF0000"/>
                </a:solidFill>
              </a:rPr>
              <a:t>способами</a:t>
            </a:r>
            <a:r>
              <a:rPr lang="uk-UA" sz="9600" b="1" dirty="0"/>
              <a:t>:</a:t>
            </a:r>
            <a:endParaRPr lang="ru-RU" sz="9600" b="1" dirty="0"/>
          </a:p>
          <a:p>
            <a:pPr lvl="0"/>
            <a:r>
              <a:rPr lang="uk-UA" sz="9600" b="1" dirty="0"/>
              <a:t>торфовищ глибиною торфу понад 1,0 м - </a:t>
            </a:r>
            <a:r>
              <a:rPr lang="uk-UA" sz="9600" b="1" i="1" dirty="0">
                <a:solidFill>
                  <a:srgbClr val="FF0000"/>
                </a:solidFill>
              </a:rPr>
              <a:t>по кротових або гончарних дренах;</a:t>
            </a:r>
            <a:endParaRPr lang="ru-RU" sz="9600" b="1" i="1" dirty="0">
              <a:solidFill>
                <a:srgbClr val="FF0000"/>
              </a:solidFill>
            </a:endParaRPr>
          </a:p>
          <a:p>
            <a:pPr lvl="0"/>
            <a:r>
              <a:rPr lang="uk-UA" sz="9600" b="1" dirty="0"/>
              <a:t>мінеральних земель, мілких торфовищ і оторфованих земель </a:t>
            </a:r>
            <a:r>
              <a:rPr lang="uk-UA" sz="9600" b="1" i="1" dirty="0">
                <a:solidFill>
                  <a:srgbClr val="FF0000"/>
                </a:solidFill>
              </a:rPr>
              <a:t>- дощуванням</a:t>
            </a:r>
            <a:r>
              <a:rPr lang="uk-UA" sz="9600" b="1" dirty="0"/>
              <a:t>;</a:t>
            </a:r>
            <a:endParaRPr lang="ru-RU" sz="9600" b="1" dirty="0"/>
          </a:p>
          <a:p>
            <a:pPr lvl="0"/>
            <a:r>
              <a:rPr lang="uk-UA" sz="9600" b="1" dirty="0"/>
              <a:t>овочевих культур і культурних пасовищ </a:t>
            </a:r>
            <a:r>
              <a:rPr lang="uk-UA" sz="9600" b="1" i="1" dirty="0">
                <a:solidFill>
                  <a:srgbClr val="FF0000"/>
                </a:solidFill>
              </a:rPr>
              <a:t>- дощуванням</a:t>
            </a:r>
            <a:r>
              <a:rPr lang="uk-UA" sz="9600" b="1" dirty="0"/>
              <a:t>.</a:t>
            </a:r>
            <a:endParaRPr lang="ru-RU" sz="9600" b="1" dirty="0"/>
          </a:p>
          <a:p>
            <a:r>
              <a:rPr lang="uk-UA" sz="9600" b="1" dirty="0"/>
              <a:t>Спосіб зволоження визначає характер регулювальної зволожувальної мережі і конструкцію осушувально-зволожувальної системи.</a:t>
            </a:r>
            <a:endParaRPr lang="ru-RU" sz="9600" b="1" dirty="0"/>
          </a:p>
          <a:p>
            <a:r>
              <a:rPr lang="uk-UA" sz="9600" b="1" i="1" dirty="0"/>
              <a:t> </a:t>
            </a:r>
            <a:endParaRPr lang="ru-RU" sz="9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6716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 err="1">
                <a:solidFill>
                  <a:srgbClr val="FF0000"/>
                </a:solidFill>
              </a:rPr>
              <a:t>Підгрунтове</a:t>
            </a:r>
            <a:r>
              <a:rPr lang="uk-UA" b="1" i="1" dirty="0">
                <a:solidFill>
                  <a:srgbClr val="FF0000"/>
                </a:solidFill>
              </a:rPr>
              <a:t> зволоження.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 err="1">
                <a:solidFill>
                  <a:srgbClr val="FF0000"/>
                </a:solidFill>
              </a:rPr>
              <a:t>Підгрунтове</a:t>
            </a:r>
            <a:r>
              <a:rPr lang="uk-UA" b="1" i="1" dirty="0">
                <a:solidFill>
                  <a:srgbClr val="FF0000"/>
                </a:solidFill>
              </a:rPr>
              <a:t> зволоження </a:t>
            </a:r>
            <a:r>
              <a:rPr lang="uk-UA" b="1" dirty="0"/>
              <a:t>застосовується у таких випадках:</a:t>
            </a:r>
            <a:endParaRPr lang="ru-RU" b="1" dirty="0"/>
          </a:p>
          <a:p>
            <a:pPr lvl="0"/>
            <a:r>
              <a:rPr lang="uk-UA" b="1" dirty="0"/>
              <a:t>при наявності </a:t>
            </a:r>
            <a:r>
              <a:rPr lang="uk-UA" b="1" dirty="0" err="1"/>
              <a:t>грунтів</a:t>
            </a:r>
            <a:r>
              <a:rPr lang="uk-UA" b="1" dirty="0"/>
              <a:t> з коефіцієнтом фільтрації не менше 1 м/</a:t>
            </a:r>
            <a:r>
              <a:rPr lang="uk-UA" b="1" dirty="0" err="1"/>
              <a:t>доб</a:t>
            </a:r>
            <a:r>
              <a:rPr lang="uk-UA" b="1" dirty="0"/>
              <a:t>;</a:t>
            </a:r>
            <a:endParaRPr lang="ru-RU" b="1" dirty="0"/>
          </a:p>
          <a:p>
            <a:pPr lvl="0"/>
            <a:r>
              <a:rPr lang="uk-UA" b="1" dirty="0"/>
              <a:t>при спокійному мікрорельєфі і похилах місцевості не більше 0, 005;</a:t>
            </a:r>
            <a:endParaRPr lang="ru-RU" b="1" dirty="0"/>
          </a:p>
          <a:p>
            <a:pPr lvl="0"/>
            <a:r>
              <a:rPr lang="uk-UA" b="1" dirty="0"/>
              <a:t>при використанні осушуваних земель переважно під  багатоукісні луки;</a:t>
            </a:r>
            <a:endParaRPr lang="ru-RU" b="1" dirty="0"/>
          </a:p>
          <a:p>
            <a:pPr lvl="0"/>
            <a:r>
              <a:rPr lang="uk-UA" b="1" dirty="0"/>
              <a:t>при наявності інтенсивного </a:t>
            </a:r>
            <a:r>
              <a:rPr lang="uk-UA" b="1" dirty="0" err="1"/>
              <a:t>грунового</a:t>
            </a:r>
            <a:r>
              <a:rPr lang="uk-UA" b="1" dirty="0"/>
              <a:t> водного живлення.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178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048672"/>
          </a:xfrm>
        </p:spPr>
        <p:txBody>
          <a:bodyPr>
            <a:normAutofit/>
          </a:bodyPr>
          <a:lstStyle/>
          <a:p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Закриті збирачі </a:t>
            </a:r>
            <a:r>
              <a:rPr lang="uk-UA" b="1" dirty="0"/>
              <a:t>працюють як звичайні дрени для відведення верховодки і як збирачі для відведення поверхневих вод.</a:t>
            </a:r>
          </a:p>
          <a:p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Відстань</a:t>
            </a:r>
            <a:r>
              <a:rPr lang="uk-UA" b="1" dirty="0"/>
              <a:t> між закритими збирачами  визначають за спеціальним графіком залежно від механічного складу </a:t>
            </a:r>
            <a:r>
              <a:rPr lang="uk-UA" b="1" dirty="0" err="1"/>
              <a:t>грунтів</a:t>
            </a:r>
            <a:r>
              <a:rPr lang="uk-UA" b="1" dirty="0"/>
              <a:t> і приймається в межах від 12 до 24 м</a:t>
            </a:r>
          </a:p>
          <a:p>
            <a:r>
              <a:rPr lang="uk-UA" b="1" dirty="0">
                <a:solidFill>
                  <a:srgbClr val="FF0000"/>
                </a:solidFill>
              </a:rPr>
              <a:t>Глибину </a:t>
            </a:r>
            <a:r>
              <a:rPr lang="uk-UA" b="1" dirty="0"/>
              <a:t>закритих збирачів приймають 0,8…1,0 м, довжину до 200 м. У плані їх проектують впоперек витоку поверхневих вод.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88094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264696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Розрізняють </a:t>
            </a:r>
            <a:r>
              <a:rPr lang="uk-UA" b="1" i="1" dirty="0">
                <a:solidFill>
                  <a:srgbClr val="FF0000"/>
                </a:solidFill>
              </a:rPr>
              <a:t>попереджувальне і зволожувальне шлюзування. </a:t>
            </a:r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За </a:t>
            </a:r>
            <a:r>
              <a:rPr lang="uk-UA" b="1" dirty="0"/>
              <a:t>допомогою </a:t>
            </a:r>
            <a:r>
              <a:rPr lang="uk-UA" b="1" dirty="0">
                <a:solidFill>
                  <a:srgbClr val="FF0000"/>
                </a:solidFill>
              </a:rPr>
              <a:t>п</a:t>
            </a:r>
            <a:r>
              <a:rPr lang="uk-UA" b="1" i="1" dirty="0">
                <a:solidFill>
                  <a:srgbClr val="FF0000"/>
                </a:solidFill>
              </a:rPr>
              <a:t>опереджувального шлюзування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уповільнюють або повністю припиняють стік з осушуваної території на спаді весняного паводка і після літніх дощів.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Зволожувальне шлюзування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застосовують у тому випадку, коли є постійне джерело води, яке дає змогу подавати її в осушувальну мережу протягом всього вегетаційного періоду.</a:t>
            </a:r>
            <a:endParaRPr lang="ru-RU" b="1" dirty="0"/>
          </a:p>
          <a:p>
            <a:r>
              <a:rPr lang="uk-UA" b="1" i="1" dirty="0" err="1">
                <a:solidFill>
                  <a:srgbClr val="FF0000"/>
                </a:solidFill>
              </a:rPr>
              <a:t>Підгрунтове</a:t>
            </a:r>
            <a:r>
              <a:rPr lang="uk-UA" b="1" i="1" dirty="0">
                <a:solidFill>
                  <a:srgbClr val="FF0000"/>
                </a:solidFill>
              </a:rPr>
              <a:t> зволоження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шляхом інфільтрації води із відкритих осушувально-зволожувальних каналів можна передбачати при наявності добре водопроникних </a:t>
            </a:r>
            <a:r>
              <a:rPr lang="uk-UA" b="1" dirty="0" err="1"/>
              <a:t>грунтів</a:t>
            </a:r>
            <a:r>
              <a:rPr lang="uk-UA" b="1" dirty="0"/>
              <a:t>, що дозволяє здійснювати цикл зволоження за 6…10 діб при прийнятій за умовами осушення відстані між каналами</a:t>
            </a:r>
            <a:r>
              <a:rPr lang="uk-UA" b="1" i="1" dirty="0"/>
              <a:t>. </a:t>
            </a:r>
            <a:r>
              <a:rPr lang="uk-UA" i="1" dirty="0"/>
              <a:t>		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29070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Зволоження </a:t>
            </a:r>
            <a:r>
              <a:rPr lang="uk-UA" b="1" dirty="0"/>
              <a:t>середніх і важких за механічним складом </a:t>
            </a:r>
            <a:r>
              <a:rPr lang="uk-UA" b="1" dirty="0" err="1"/>
              <a:t>грунтів</a:t>
            </a:r>
            <a:r>
              <a:rPr lang="uk-UA" b="1" dirty="0"/>
              <a:t>, осушених за допомогою матеріального дренажу, повинне здійснюватись у комплексі з агромеліоративними заходами.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Шлюзи-регулятори</a:t>
            </a:r>
            <a:r>
              <a:rPr lang="uk-UA" b="1" dirty="0"/>
              <a:t> на осушувально-зволожувальних каналах необхідно будувати так, щоб рівень води між суміжними шлюзами підтримувався на глибині 0,3…0,5 м від бровки</a:t>
            </a:r>
            <a:r>
              <a:rPr lang="uk-UA" b="1" dirty="0" smtClean="0"/>
              <a:t>.</a:t>
            </a:r>
            <a:r>
              <a:rPr lang="uk-UA" b="1" dirty="0"/>
              <a:t>  </a:t>
            </a:r>
            <a:endParaRPr lang="ru-RU" b="1" dirty="0"/>
          </a:p>
          <a:p>
            <a:r>
              <a:rPr lang="uk-UA" b="1" dirty="0"/>
              <a:t>На системах попереджувального шлюзування </a:t>
            </a:r>
            <a:r>
              <a:rPr lang="uk-UA" b="1" i="1" dirty="0">
                <a:solidFill>
                  <a:srgbClr val="FF0000"/>
                </a:solidFill>
              </a:rPr>
              <a:t>шлюзи-регулятори </a:t>
            </a:r>
            <a:r>
              <a:rPr lang="uk-UA" b="1" dirty="0"/>
              <a:t>передбачаються на магістральних і провідних каналах, у створах, що забезпечують найкраще командування над осушувально-зволожувальною мережею, а також у гирлах колекторів - зволожувачів.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87499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Дощування осушуваних земель.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Зволоження </a:t>
            </a:r>
            <a:r>
              <a:rPr lang="uk-UA" b="1" i="1" dirty="0">
                <a:solidFill>
                  <a:srgbClr val="FF0000"/>
                </a:solidFill>
              </a:rPr>
              <a:t>дощуванням</a:t>
            </a:r>
            <a:r>
              <a:rPr lang="uk-UA" b="1" dirty="0"/>
              <a:t> застосовується при використанні осушуваних земель під овочеві і кормові культури, сади і культурні пасовища, на ділянках з </a:t>
            </a:r>
            <a:r>
              <a:rPr lang="uk-UA" b="1" dirty="0" err="1" smtClean="0"/>
              <a:t>слабководопроник-ними</a:t>
            </a:r>
            <a:r>
              <a:rPr lang="uk-UA" b="1" dirty="0" smtClean="0"/>
              <a:t> </a:t>
            </a:r>
            <a:r>
              <a:rPr lang="uk-UA" b="1" dirty="0" err="1"/>
              <a:t>грунтами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наявності розвинутого мікрорельєфу на місцевості з великими </a:t>
            </a:r>
            <a:r>
              <a:rPr lang="uk-UA" b="1" dirty="0" smtClean="0"/>
              <a:t>похилами  застосовуються  </a:t>
            </a:r>
            <a:r>
              <a:rPr lang="uk-UA" b="1" dirty="0"/>
              <a:t>найбільш поширені дощувальні машини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 </a:t>
            </a:r>
            <a:r>
              <a:rPr lang="uk-UA" b="1" dirty="0" err="1">
                <a:solidFill>
                  <a:srgbClr val="FF0000"/>
                </a:solidFill>
              </a:rPr>
              <a:t>к</a:t>
            </a:r>
            <a:r>
              <a:rPr lang="uk-UA" b="1" i="1" dirty="0" err="1">
                <a:solidFill>
                  <a:srgbClr val="FF0000"/>
                </a:solidFill>
              </a:rPr>
              <a:t>ороткоструминні</a:t>
            </a:r>
            <a:r>
              <a:rPr lang="uk-UA" b="1" dirty="0"/>
              <a:t> - ДДА-100М, ДДА-100МА. </a:t>
            </a:r>
            <a:r>
              <a:rPr lang="uk-UA" b="1" dirty="0" smtClean="0"/>
              <a:t> </a:t>
            </a:r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                                      "</a:t>
            </a:r>
            <a:r>
              <a:rPr lang="uk-UA" b="1" dirty="0"/>
              <a:t>Кубань</a:t>
            </a:r>
            <a:r>
              <a:rPr lang="uk-UA" b="1" dirty="0" smtClean="0"/>
              <a:t>";</a:t>
            </a:r>
          </a:p>
          <a:p>
            <a:r>
              <a:rPr lang="uk-UA" b="1" dirty="0" smtClean="0"/>
              <a:t> </a:t>
            </a:r>
            <a:r>
              <a:rPr lang="uk-UA" b="1" i="1" dirty="0" err="1">
                <a:solidFill>
                  <a:srgbClr val="FF0000"/>
                </a:solidFill>
              </a:rPr>
              <a:t>середньоструминні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- КИ-50, "Сигма", "Волжанка", 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                                       "</a:t>
            </a:r>
            <a:r>
              <a:rPr lang="uk-UA" b="1" dirty="0"/>
              <a:t>Фрегат". "</a:t>
            </a:r>
            <a:r>
              <a:rPr lang="uk-UA" b="1" dirty="0" err="1"/>
              <a:t>Днепр</a:t>
            </a:r>
            <a:r>
              <a:rPr lang="uk-UA" b="1" dirty="0"/>
              <a:t>";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далекоструминні </a:t>
            </a:r>
            <a:r>
              <a:rPr lang="uk-UA" b="1" i="1" dirty="0">
                <a:solidFill>
                  <a:srgbClr val="FF0000"/>
                </a:solidFill>
              </a:rPr>
              <a:t>-</a:t>
            </a:r>
            <a:r>
              <a:rPr lang="uk-UA" b="1" dirty="0"/>
              <a:t>  ДДН-70,  </a:t>
            </a:r>
            <a:r>
              <a:rPr lang="uk-UA" b="1" dirty="0" err="1"/>
              <a:t>ДДН</a:t>
            </a:r>
            <a:r>
              <a:rPr lang="uk-UA" b="1" dirty="0"/>
              <a:t>-100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32080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uk-UA" sz="3800" b="1" i="1" dirty="0">
                <a:solidFill>
                  <a:srgbClr val="FF0000"/>
                </a:solidFill>
              </a:rPr>
              <a:t>Зрошувальні системи при дощуванні можуть бути 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стаціонарними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err="1" smtClean="0"/>
              <a:t>напівстаціонарними</a:t>
            </a:r>
            <a:r>
              <a:rPr lang="uk-UA" b="1" dirty="0" smtClean="0"/>
              <a:t> або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пересувними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Найчастіше </a:t>
            </a:r>
            <a:r>
              <a:rPr lang="uk-UA" b="1" dirty="0"/>
              <a:t>застосовуються </a:t>
            </a:r>
            <a:r>
              <a:rPr lang="uk-UA" b="1" dirty="0" err="1"/>
              <a:t>напівстаціонарні</a:t>
            </a:r>
            <a:r>
              <a:rPr lang="uk-UA" b="1" dirty="0"/>
              <a:t> і пересувні системи дощування, що складаються з стаціонарних або пересувних насосних станцій і трубопроводів, а також пересувних дощувальних машин.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Режим </a:t>
            </a:r>
            <a:r>
              <a:rPr lang="uk-UA" b="1" i="1" dirty="0">
                <a:solidFill>
                  <a:srgbClr val="FF0000"/>
                </a:solidFill>
              </a:rPr>
              <a:t>зволоження. </a:t>
            </a:r>
            <a:r>
              <a:rPr lang="uk-UA" b="1" dirty="0"/>
              <a:t>При зволоженні осушуваних земель розрахунковими елементами режиму зволоження є: норми зволоження, кількість, тривалість і строки зволоження, сумарна витрата води. </a:t>
            </a:r>
            <a:endParaRPr lang="uk-UA" b="1" dirty="0" smtClean="0"/>
          </a:p>
          <a:p>
            <a:r>
              <a:rPr lang="uk-UA" b="1" dirty="0" smtClean="0"/>
              <a:t>При  </a:t>
            </a:r>
            <a:r>
              <a:rPr lang="uk-UA" b="1" dirty="0" err="1"/>
              <a:t>внутрішньогрунтовому</a:t>
            </a:r>
            <a:r>
              <a:rPr lang="uk-UA" b="1" dirty="0"/>
              <a:t> зволоженні по кротових, гончарних дренах або шляхом інфільтрації з каналу поливні і зрошувальні норми з врахуванням втрат на фільтрацію і поповнення рівня  </a:t>
            </a:r>
            <a:r>
              <a:rPr lang="uk-UA" b="1" dirty="0" err="1"/>
              <a:t>грунтових</a:t>
            </a:r>
            <a:r>
              <a:rPr lang="uk-UA" b="1" dirty="0"/>
              <a:t> вод повинні бути збільшені до 20%.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413131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192688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Тривалість зволоження </a:t>
            </a:r>
            <a:r>
              <a:rPr lang="uk-UA" b="1" dirty="0"/>
              <a:t>сільськогосподарських культур на осушених землях залежить від способів, норми зволоження і водопроникності </a:t>
            </a:r>
            <a:r>
              <a:rPr lang="uk-UA" b="1" dirty="0" err="1"/>
              <a:t>грунту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Орієнтовні </a:t>
            </a:r>
            <a:r>
              <a:rPr lang="uk-UA" b="1" i="1" dirty="0">
                <a:solidFill>
                  <a:srgbClr val="FF0000"/>
                </a:solidFill>
              </a:rPr>
              <a:t>значення </a:t>
            </a:r>
            <a:r>
              <a:rPr lang="uk-UA" b="1" dirty="0"/>
              <a:t>тривалості зволоження:</a:t>
            </a:r>
            <a:endParaRPr lang="ru-RU" b="1" dirty="0"/>
          </a:p>
          <a:p>
            <a:pPr lvl="0"/>
            <a:r>
              <a:rPr lang="uk-UA" b="1" dirty="0"/>
              <a:t>при зволоженні по кротових дренах на торфах з низькою водопроникністю - 3…5 діб;</a:t>
            </a:r>
            <a:endParaRPr lang="ru-RU" b="1" dirty="0"/>
          </a:p>
          <a:p>
            <a:pPr lvl="0"/>
            <a:r>
              <a:rPr lang="uk-UA" b="1" dirty="0"/>
              <a:t>на торфах з доброю водопроникністю - до 3 діб;</a:t>
            </a:r>
            <a:endParaRPr lang="ru-RU" b="1" dirty="0"/>
          </a:p>
          <a:p>
            <a:pPr lvl="0"/>
            <a:r>
              <a:rPr lang="uk-UA" b="1" dirty="0"/>
              <a:t>при зволоженні по трубчастих дренах тривалість зволоження збільшується у 1,5…2 рази;</a:t>
            </a:r>
            <a:endParaRPr lang="ru-RU" b="1" dirty="0"/>
          </a:p>
          <a:p>
            <a:pPr lvl="0"/>
            <a:r>
              <a:rPr lang="uk-UA" b="1" dirty="0"/>
              <a:t>при зволоженні інфільтрацією з каналів - до 10 діб;</a:t>
            </a:r>
            <a:endParaRPr lang="ru-RU" b="1" dirty="0"/>
          </a:p>
          <a:p>
            <a:pPr lvl="0"/>
            <a:r>
              <a:rPr lang="uk-UA" b="1" dirty="0"/>
              <a:t>при дощуванні тривалість зволоження залежить від продуктивності дощувального агрегату, але не повинна перевищувати 6…8 днів для кожної зволожувальної культури.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5611363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Конструктивні особливості осушувально-зволожувальних систем.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Використання для зволоження лише однієї осушувальної мережі не завжди можливе у </a:t>
            </a:r>
            <a:r>
              <a:rPr lang="uk-UA" b="1" dirty="0" err="1"/>
              <a:t>зв</a:t>
            </a:r>
            <a:r>
              <a:rPr lang="uk-UA" b="1" dirty="0"/>
              <a:t>"</a:t>
            </a:r>
            <a:r>
              <a:rPr lang="uk-UA" b="1" dirty="0" err="1"/>
              <a:t>язку</a:t>
            </a:r>
            <a:r>
              <a:rPr lang="uk-UA" b="1" dirty="0"/>
              <a:t> з великими похилами  місцевості, не завжди можна застосовувати і дощувальну техніку.</a:t>
            </a:r>
            <a:endParaRPr lang="ru-RU" b="1" dirty="0"/>
          </a:p>
          <a:p>
            <a:r>
              <a:rPr lang="uk-UA" b="1" dirty="0"/>
              <a:t>Тому проектування </a:t>
            </a:r>
            <a:r>
              <a:rPr lang="uk-UA" b="1" dirty="0" err="1"/>
              <a:t>осушувально</a:t>
            </a:r>
            <a:r>
              <a:rPr lang="uk-UA" b="1" dirty="0"/>
              <a:t> - зволожувальних систем часто потребує складніших інженерних рішень. У виробничій практиці застосовуються перспективні схеми осушувально-зволожувальних систем з можливістю внутрішнього зволоження, розроблені Українським інститутом водного господарства разом з </a:t>
            </a:r>
            <a:r>
              <a:rPr lang="uk-UA" b="1" dirty="0" err="1"/>
              <a:t>Укрдіпроводгоспом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56318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264696"/>
          </a:xfrm>
        </p:spPr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uk-UA" b="1" dirty="0"/>
              <a:t>У запропонованих схемах більшість елементів осушувальних систем використовується </a:t>
            </a:r>
            <a:r>
              <a:rPr lang="uk-UA" b="1" i="1" dirty="0">
                <a:solidFill>
                  <a:srgbClr val="FF0000"/>
                </a:solidFill>
              </a:rPr>
              <a:t>для зволоження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 цих системах додатково проектуються лише підвідні канали, зволожувальні канали і колодязі-регулятори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зволоженні вода з підвідного каналу через колодязі-регулятори, встановлені у верхів"ї дренажних систем, надходить у закриті зволожувальні колектори, а звідти - у дрени. </a:t>
            </a:r>
            <a:endParaRPr lang="uk-UA" b="1" dirty="0" smtClean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40705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92688"/>
          </a:xfrm>
        </p:spPr>
        <p:txBody>
          <a:bodyPr>
            <a:noAutofit/>
          </a:bodyPr>
          <a:lstStyle/>
          <a:p>
            <a:r>
              <a:rPr lang="uk-UA" sz="3600" b="1" dirty="0"/>
              <a:t>При цьому у всій закритій мережі створюється підпір води за допомогою </a:t>
            </a:r>
            <a:r>
              <a:rPr lang="uk-UA" sz="3600" b="1" i="1" dirty="0">
                <a:solidFill>
                  <a:srgbClr val="FF0000"/>
                </a:solidFill>
              </a:rPr>
              <a:t>регуляторів рівня</a:t>
            </a:r>
            <a:r>
              <a:rPr lang="uk-UA" sz="3600" b="1" dirty="0"/>
              <a:t>, встановлених у нижніх колодязях. </a:t>
            </a:r>
            <a:endParaRPr lang="uk-UA" sz="3600" b="1" dirty="0" smtClean="0"/>
          </a:p>
          <a:p>
            <a:r>
              <a:rPr lang="uk-UA" sz="3600" b="1" dirty="0" smtClean="0"/>
              <a:t>У </a:t>
            </a:r>
            <a:r>
              <a:rPr lang="uk-UA" sz="3600" b="1" dirty="0"/>
              <a:t>період надлишку вологи у </a:t>
            </a:r>
            <a:r>
              <a:rPr lang="uk-UA" sz="3600" b="1" dirty="0" err="1"/>
              <a:t>грунті</a:t>
            </a:r>
            <a:r>
              <a:rPr lang="uk-UA" sz="3600" b="1" dirty="0"/>
              <a:t> верхні </a:t>
            </a:r>
            <a:r>
              <a:rPr lang="uk-UA" sz="3600" b="1" i="1" dirty="0">
                <a:solidFill>
                  <a:srgbClr val="FF0000"/>
                </a:solidFill>
              </a:rPr>
              <a:t>колодязі-регулятори</a:t>
            </a:r>
            <a:r>
              <a:rPr lang="uk-UA" sz="3600" b="1" dirty="0"/>
              <a:t> перекриваються, а відкриваються регулятори рівня, встановлені у нижніх колодязях, і вода із закритої мережі вільно витікає в осушувальні канал</a:t>
            </a:r>
            <a:r>
              <a:rPr lang="uk-UA" sz="3600" dirty="0"/>
              <a:t>и.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9403959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6408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b="1" dirty="0"/>
              <a:t>Оперативніше і ефективніше водний режим на осушуваних землях можна регулювати за допомогою </a:t>
            </a:r>
            <a:r>
              <a:rPr lang="uk-UA" b="1" i="1" dirty="0">
                <a:solidFill>
                  <a:srgbClr val="FF0000"/>
                </a:solidFill>
              </a:rPr>
              <a:t>двоярусної осушувально-зволожувальної мережі</a:t>
            </a:r>
            <a:r>
              <a:rPr lang="uk-UA" b="1" dirty="0">
                <a:solidFill>
                  <a:srgbClr val="FF0000"/>
                </a:solidFill>
              </a:rPr>
              <a:t>, </a:t>
            </a:r>
            <a:r>
              <a:rPr lang="uk-UA" b="1" dirty="0"/>
              <a:t>яка у конструктивному відношенні </a:t>
            </a:r>
            <a:r>
              <a:rPr lang="uk-UA" b="1" dirty="0" err="1" smtClean="0"/>
              <a:t>принципіально</a:t>
            </a:r>
            <a:r>
              <a:rPr lang="uk-UA" b="1" dirty="0" smtClean="0"/>
              <a:t> </a:t>
            </a:r>
            <a:r>
              <a:rPr lang="uk-UA" b="1" dirty="0"/>
              <a:t>відрізняється від існуючих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Основна різниця </a:t>
            </a:r>
            <a:r>
              <a:rPr lang="uk-UA" b="1" dirty="0"/>
              <a:t>такої системи полягає в тому, що верхній ярус дрен </a:t>
            </a:r>
            <a:r>
              <a:rPr lang="uk-UA" b="1" dirty="0" err="1"/>
              <a:t>зв</a:t>
            </a:r>
            <a:r>
              <a:rPr lang="uk-UA" b="1" dirty="0"/>
              <a:t>"</a:t>
            </a:r>
            <a:r>
              <a:rPr lang="uk-UA" b="1" dirty="0" err="1"/>
              <a:t>язаний</a:t>
            </a:r>
            <a:r>
              <a:rPr lang="uk-UA" b="1" dirty="0"/>
              <a:t> з колекторами нижнього ярусу за допомогою пластмасових фасонних частин (трійників, колін, дренажних муфт) та вертикальних стояків і являє собою єдину замкнуту систему. </a:t>
            </a:r>
            <a:endParaRPr lang="uk-UA" b="1" dirty="0" smtClean="0"/>
          </a:p>
          <a:p>
            <a:r>
              <a:rPr lang="uk-UA" b="1" dirty="0" smtClean="0"/>
              <a:t>Така </a:t>
            </a:r>
            <a:r>
              <a:rPr lang="uk-UA" b="1" dirty="0"/>
              <a:t>система складається з колекторів діаметром 75 мм, що розміщуються на глибині 1,2…1,6 м, та регулюючих дрен, що лежать на </a:t>
            </a:r>
            <a:r>
              <a:rPr lang="uk-UA" b="1" dirty="0" err="1"/>
              <a:t>водоупорі</a:t>
            </a:r>
            <a:r>
              <a:rPr lang="uk-UA" b="1" dirty="0"/>
              <a:t> на глибині 0,5…0,7 м, діаметром 50 мм. Відстань між колекторами - 40…100 м, між регулювальними дренами - 10…15 м.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3431146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/>
              <a:t> </a:t>
            </a:r>
            <a:endParaRPr lang="ru-RU" dirty="0"/>
          </a:p>
          <a:p>
            <a:r>
              <a:rPr lang="uk-UA" sz="3800" b="1" i="1" dirty="0">
                <a:solidFill>
                  <a:srgbClr val="FF0000"/>
                </a:solidFill>
              </a:rPr>
              <a:t>Осушення вертикальним дренажем.</a:t>
            </a:r>
            <a:endParaRPr lang="ru-RU" sz="3800" dirty="0">
              <a:solidFill>
                <a:srgbClr val="FF0000"/>
              </a:solidFill>
            </a:endParaRPr>
          </a:p>
          <a:p>
            <a:r>
              <a:rPr lang="uk-UA" sz="3800" b="1" i="1" dirty="0">
                <a:solidFill>
                  <a:srgbClr val="FF0000"/>
                </a:solidFill>
              </a:rPr>
              <a:t> </a:t>
            </a:r>
            <a:endParaRPr lang="ru-RU" sz="3800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Вертикальний дренаж </a:t>
            </a:r>
            <a:r>
              <a:rPr lang="uk-UA" b="1" dirty="0"/>
              <a:t>- один із нових способів меліорації, який дає змогу оперативно керувати водним режимом </a:t>
            </a:r>
            <a:r>
              <a:rPr lang="uk-UA" b="1" dirty="0" err="1"/>
              <a:t>грунтів</a:t>
            </a:r>
            <a:r>
              <a:rPr lang="uk-UA" b="1" dirty="0"/>
              <a:t>, економно витрачати водні ресурси, автоматизувати процеси регулювання </a:t>
            </a:r>
            <a:r>
              <a:rPr lang="uk-UA" b="1" dirty="0" err="1"/>
              <a:t>грунтової</a:t>
            </a:r>
            <a:r>
              <a:rPr lang="uk-UA" b="1" dirty="0"/>
              <a:t> вологи як при осушенні так і при зволоженні.</a:t>
            </a:r>
            <a:endParaRPr lang="ru-RU" b="1" dirty="0"/>
          </a:p>
          <a:p>
            <a:r>
              <a:rPr lang="uk-UA" b="1" dirty="0"/>
              <a:t>Осушення заболочених </a:t>
            </a:r>
            <a:r>
              <a:rPr lang="uk-UA" b="1" dirty="0" err="1"/>
              <a:t>грунтів</a:t>
            </a:r>
            <a:r>
              <a:rPr lang="uk-UA" b="1" dirty="0"/>
              <a:t> за допомогою </a:t>
            </a:r>
            <a:r>
              <a:rPr lang="uk-UA" b="1" i="1" dirty="0">
                <a:solidFill>
                  <a:srgbClr val="FF0000"/>
                </a:solidFill>
              </a:rPr>
              <a:t>вертикального дренажу </a:t>
            </a:r>
            <a:r>
              <a:rPr lang="uk-UA" b="1" dirty="0"/>
              <a:t>здійснюється відкачуванням води насосами із спеціальних колодязів або свердловин, закладених у водоносному шарі.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3882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249</TotalTime>
  <Words>5667</Words>
  <Application>Microsoft Office PowerPoint</Application>
  <PresentationFormat>Экран (4:3)</PresentationFormat>
  <Paragraphs>637</Paragraphs>
  <Slides>107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107</vt:i4>
      </vt:variant>
    </vt:vector>
  </HeadingPairs>
  <TitlesOfParts>
    <vt:vector size="108" baseType="lpstr">
      <vt:lpstr>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Відстані між відкритими осушувачами для умов України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48</cp:revision>
  <dcterms:created xsi:type="dcterms:W3CDTF">2017-01-26T16:42:47Z</dcterms:created>
  <dcterms:modified xsi:type="dcterms:W3CDTF">2017-05-25T08:47:13Z</dcterms:modified>
</cp:coreProperties>
</file>