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2" r:id="rId6"/>
    <p:sldId id="263" r:id="rId7"/>
    <p:sldId id="264" r:id="rId8"/>
    <p:sldId id="265" r:id="rId9"/>
    <p:sldId id="278" r:id="rId10"/>
    <p:sldId id="266" r:id="rId11"/>
    <p:sldId id="260" r:id="rId12"/>
    <p:sldId id="267" r:id="rId13"/>
    <p:sldId id="261" r:id="rId14"/>
    <p:sldId id="268" r:id="rId15"/>
    <p:sldId id="269" r:id="rId16"/>
    <p:sldId id="270" r:id="rId17"/>
    <p:sldId id="271" r:id="rId18"/>
    <p:sldId id="272" r:id="rId19"/>
    <p:sldId id="274" r:id="rId20"/>
    <p:sldId id="273" r:id="rId21"/>
    <p:sldId id="275" r:id="rId22"/>
    <p:sldId id="276" r:id="rId23"/>
    <p:sldId id="277" r:id="rId24"/>
    <p:sldId id="279"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15E486FC-9303-4325-9DF2-1D7668C45A48}" type="datetimeFigureOut">
              <a:rPr lang="ru-RU" smtClean="0"/>
              <a:t>18.03.2017</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C367D147-D167-40FD-AA66-073B87AC0DEF}"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5E486FC-9303-4325-9DF2-1D7668C45A48}" type="datetimeFigureOut">
              <a:rPr lang="ru-RU" smtClean="0"/>
              <a:t>18.03.2017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367D147-D167-40FD-AA66-073B87AC0DEF}"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5E486FC-9303-4325-9DF2-1D7668C45A48}" type="datetimeFigureOut">
              <a:rPr lang="ru-RU" smtClean="0"/>
              <a:t>18.03.2017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367D147-D167-40FD-AA66-073B87AC0DEF}"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5E486FC-9303-4325-9DF2-1D7668C45A48}" type="datetimeFigureOut">
              <a:rPr lang="ru-RU" smtClean="0"/>
              <a:t>18.03.2017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367D147-D167-40FD-AA66-073B87AC0DEF}"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15E486FC-9303-4325-9DF2-1D7668C45A48}" type="datetimeFigureOut">
              <a:rPr lang="ru-RU" smtClean="0"/>
              <a:t>18.03.2017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367D147-D167-40FD-AA66-073B87AC0DEF}"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15E486FC-9303-4325-9DF2-1D7668C45A48}" type="datetimeFigureOut">
              <a:rPr lang="ru-RU" smtClean="0"/>
              <a:t>18.03.2017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367D147-D167-40FD-AA66-073B87AC0DEF}"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15E486FC-9303-4325-9DF2-1D7668C45A48}" type="datetimeFigureOut">
              <a:rPr lang="ru-RU" smtClean="0"/>
              <a:t>18.03.2017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367D147-D167-40FD-AA66-073B87AC0DEF}"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15E486FC-9303-4325-9DF2-1D7668C45A48}" type="datetimeFigureOut">
              <a:rPr lang="ru-RU" smtClean="0"/>
              <a:t>18.03.2017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367D147-D167-40FD-AA66-073B87AC0DEF}"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5E486FC-9303-4325-9DF2-1D7668C45A48}" type="datetimeFigureOut">
              <a:rPr lang="ru-RU" smtClean="0"/>
              <a:t>18.03.2017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367D147-D167-40FD-AA66-073B87AC0DEF}"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15E486FC-9303-4325-9DF2-1D7668C45A48}" type="datetimeFigureOut">
              <a:rPr lang="ru-RU" smtClean="0"/>
              <a:t>18.03.2017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367D147-D167-40FD-AA66-073B87AC0DEF}"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15E486FC-9303-4325-9DF2-1D7668C45A48}" type="datetimeFigureOut">
              <a:rPr lang="ru-RU" smtClean="0"/>
              <a:t>18.03.2017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C367D147-D167-40FD-AA66-073B87AC0DEF}" type="slidenum">
              <a:rPr lang="ru-RU" smtClean="0"/>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5E486FC-9303-4325-9DF2-1D7668C45A48}" type="datetimeFigureOut">
              <a:rPr lang="ru-RU" smtClean="0"/>
              <a:t>18.03.2017</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367D147-D167-40FD-AA66-073B87AC0DEF}" type="slidenum">
              <a:rPr lang="ru-RU" smtClean="0"/>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11560" y="332656"/>
            <a:ext cx="8208912" cy="6192688"/>
          </a:xfrm>
        </p:spPr>
        <p:txBody>
          <a:bodyPr>
            <a:normAutofit fontScale="77500" lnSpcReduction="20000"/>
          </a:bodyPr>
          <a:lstStyle/>
          <a:p>
            <a:r>
              <a:rPr lang="uk-UA" b="1" i="1" dirty="0"/>
              <a:t> </a:t>
            </a:r>
            <a:endParaRPr lang="ru-RU" dirty="0"/>
          </a:p>
          <a:p>
            <a:r>
              <a:rPr lang="uk-UA" b="1" i="1" dirty="0">
                <a:solidFill>
                  <a:srgbClr val="FF0000"/>
                </a:solidFill>
              </a:rPr>
              <a:t>3. ОСУШУВАЛЬНІ МЕЛІОРАЦІЇ</a:t>
            </a:r>
            <a:endParaRPr lang="ru-RU" b="1" dirty="0">
              <a:solidFill>
                <a:srgbClr val="FF0000"/>
              </a:solidFill>
            </a:endParaRPr>
          </a:p>
          <a:p>
            <a:r>
              <a:rPr lang="uk-UA" b="1" i="1" dirty="0">
                <a:solidFill>
                  <a:srgbClr val="FF0000"/>
                </a:solidFill>
              </a:rPr>
              <a:t> </a:t>
            </a:r>
            <a:endParaRPr lang="ru-RU" b="1" dirty="0">
              <a:solidFill>
                <a:srgbClr val="FF0000"/>
              </a:solidFill>
            </a:endParaRPr>
          </a:p>
          <a:p>
            <a:r>
              <a:rPr lang="uk-UA" b="1" i="1" dirty="0">
                <a:solidFill>
                  <a:srgbClr val="FF0000"/>
                </a:solidFill>
              </a:rPr>
              <a:t>3.1 Основні відомості про осушення і осушувальні меліорації</a:t>
            </a:r>
            <a:endParaRPr lang="ru-RU" b="1" dirty="0">
              <a:solidFill>
                <a:srgbClr val="FF0000"/>
              </a:solidFill>
            </a:endParaRPr>
          </a:p>
          <a:p>
            <a:r>
              <a:rPr lang="uk-UA" b="1" i="1" dirty="0">
                <a:solidFill>
                  <a:srgbClr val="FF0000"/>
                </a:solidFill>
              </a:rPr>
              <a:t> </a:t>
            </a:r>
            <a:endParaRPr lang="ru-RU" b="1" dirty="0">
              <a:solidFill>
                <a:srgbClr val="FF0000"/>
              </a:solidFill>
            </a:endParaRPr>
          </a:p>
          <a:p>
            <a:r>
              <a:rPr lang="uk-UA" b="1" i="1" dirty="0">
                <a:solidFill>
                  <a:srgbClr val="FF0000"/>
                </a:solidFill>
              </a:rPr>
              <a:t>Поняття про осушення,  основні райони осушення земель.</a:t>
            </a:r>
            <a:endParaRPr lang="ru-RU" b="1" dirty="0">
              <a:solidFill>
                <a:srgbClr val="FF0000"/>
              </a:solidFill>
            </a:endParaRPr>
          </a:p>
          <a:p>
            <a:r>
              <a:rPr lang="uk-UA" b="1" dirty="0">
                <a:solidFill>
                  <a:srgbClr val="FF0000"/>
                </a:solidFill>
              </a:rPr>
              <a:t> </a:t>
            </a:r>
            <a:endParaRPr lang="ru-RU" b="1" dirty="0">
              <a:solidFill>
                <a:srgbClr val="FF0000"/>
              </a:solidFill>
            </a:endParaRPr>
          </a:p>
          <a:p>
            <a:pPr algn="l"/>
            <a:r>
              <a:rPr lang="uk-UA" b="1" dirty="0">
                <a:solidFill>
                  <a:srgbClr val="FF0000"/>
                </a:solidFill>
              </a:rPr>
              <a:t>Осушення</a:t>
            </a:r>
            <a:r>
              <a:rPr lang="uk-UA" b="1" dirty="0">
                <a:solidFill>
                  <a:schemeClr val="tx1"/>
                </a:solidFill>
              </a:rPr>
              <a:t> проводиться для усунення перезволоження ґрунту і створення оптимального водно-повітряного режиму на протязі всього вегетаційного періоду. Це досягається штучним зниженням рівня ґрунтових і відводом надлишкових поверхневих вод</a:t>
            </a:r>
            <a:r>
              <a:rPr lang="uk-UA" b="1" dirty="0" smtClean="0">
                <a:solidFill>
                  <a:schemeClr val="tx1"/>
                </a:solidFill>
              </a:rPr>
              <a:t>.</a:t>
            </a:r>
          </a:p>
          <a:p>
            <a:pPr algn="l"/>
            <a:r>
              <a:rPr lang="uk-UA" b="1" dirty="0" smtClean="0">
                <a:solidFill>
                  <a:schemeClr val="tx1"/>
                </a:solidFill>
              </a:rPr>
              <a:t> </a:t>
            </a:r>
            <a:r>
              <a:rPr lang="uk-UA" b="1" dirty="0">
                <a:solidFill>
                  <a:schemeClr val="tx1"/>
                </a:solidFill>
              </a:rPr>
              <a:t>Отже, </a:t>
            </a:r>
            <a:r>
              <a:rPr lang="uk-UA" b="1" i="1" dirty="0">
                <a:solidFill>
                  <a:srgbClr val="FF0000"/>
                </a:solidFill>
              </a:rPr>
              <a:t>осушення - це видалення надлишкової вологи з ґрунту.</a:t>
            </a:r>
            <a:endParaRPr lang="ru-RU" b="1" dirty="0">
              <a:solidFill>
                <a:srgbClr val="FF0000"/>
              </a:solidFill>
            </a:endParaRPr>
          </a:p>
          <a:p>
            <a:pPr algn="l"/>
            <a:r>
              <a:rPr lang="uk-UA" b="1" dirty="0">
                <a:solidFill>
                  <a:srgbClr val="FF0000"/>
                </a:solidFill>
              </a:rPr>
              <a:t>Осушення </a:t>
            </a:r>
            <a:r>
              <a:rPr lang="uk-UA" b="1" dirty="0">
                <a:solidFill>
                  <a:schemeClr val="tx1"/>
                </a:solidFill>
              </a:rPr>
              <a:t>проводиться в сільському і лісному господарствах, при будівництві доріг, аеродромів, промислових підприємств, при добуванні корисних копалин, при освоєнні території під міста і сільські населені пункти, для санітарного покращення місцевості та інших цілей.</a:t>
            </a:r>
            <a:endParaRPr lang="ru-RU" b="1" dirty="0">
              <a:solidFill>
                <a:schemeClr val="tx1"/>
              </a:solidFill>
            </a:endParaRPr>
          </a:p>
          <a:p>
            <a:endParaRPr lang="ru-RU" b="1" dirty="0">
              <a:solidFill>
                <a:schemeClr val="tx1"/>
              </a:solidFill>
            </a:endParaRPr>
          </a:p>
        </p:txBody>
      </p:sp>
    </p:spTree>
    <p:extLst>
      <p:ext uri="{BB962C8B-B14F-4D97-AF65-F5344CB8AC3E}">
        <p14:creationId xmlns:p14="http://schemas.microsoft.com/office/powerpoint/2010/main" val="1425433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435280" cy="6264696"/>
          </a:xfrm>
        </p:spPr>
        <p:txBody>
          <a:bodyPr>
            <a:noAutofit/>
          </a:bodyPr>
          <a:lstStyle/>
          <a:p>
            <a:r>
              <a:rPr lang="uk-UA" sz="1700" b="1" i="1" dirty="0">
                <a:solidFill>
                  <a:srgbClr val="FF0000"/>
                </a:solidFill>
              </a:rPr>
              <a:t> Види осушуваних земель.</a:t>
            </a:r>
            <a:endParaRPr lang="ru-RU" sz="1700" dirty="0">
              <a:solidFill>
                <a:srgbClr val="FF0000"/>
              </a:solidFill>
            </a:endParaRPr>
          </a:p>
          <a:p>
            <a:r>
              <a:rPr lang="uk-UA" sz="1700" b="1" i="1" dirty="0">
                <a:solidFill>
                  <a:srgbClr val="FF0000"/>
                </a:solidFill>
              </a:rPr>
              <a:t> </a:t>
            </a:r>
            <a:endParaRPr lang="ru-RU" sz="1700" dirty="0">
              <a:solidFill>
                <a:srgbClr val="FF0000"/>
              </a:solidFill>
            </a:endParaRPr>
          </a:p>
          <a:p>
            <a:r>
              <a:rPr lang="uk-UA" sz="1700" b="1" dirty="0"/>
              <a:t>Надлишково зволожені землі, по А.Д. </a:t>
            </a:r>
            <a:r>
              <a:rPr lang="uk-UA" sz="1700" b="1" dirty="0" err="1"/>
              <a:t>Брудастову</a:t>
            </a:r>
            <a:r>
              <a:rPr lang="uk-UA" sz="1700" b="1" dirty="0"/>
              <a:t>, поділяються на </a:t>
            </a:r>
            <a:r>
              <a:rPr lang="uk-UA" sz="1700" b="1" i="1" dirty="0">
                <a:solidFill>
                  <a:srgbClr val="FF0000"/>
                </a:solidFill>
              </a:rPr>
              <a:t>три види</a:t>
            </a:r>
            <a:r>
              <a:rPr lang="uk-UA" sz="1700" b="1" dirty="0"/>
              <a:t>: </a:t>
            </a:r>
            <a:endParaRPr lang="uk-UA" sz="1700" b="1" dirty="0" smtClean="0"/>
          </a:p>
          <a:p>
            <a:r>
              <a:rPr lang="uk-UA" sz="1700" b="1" dirty="0" smtClean="0"/>
              <a:t>мінеральні </a:t>
            </a:r>
            <a:r>
              <a:rPr lang="uk-UA" sz="1700" b="1" dirty="0"/>
              <a:t>надлишково зволожені, </a:t>
            </a:r>
            <a:endParaRPr lang="uk-UA" sz="1700" b="1" dirty="0" smtClean="0"/>
          </a:p>
          <a:p>
            <a:r>
              <a:rPr lang="uk-UA" sz="1700" b="1" dirty="0" smtClean="0"/>
              <a:t>болота і</a:t>
            </a:r>
          </a:p>
          <a:p>
            <a:r>
              <a:rPr lang="uk-UA" sz="1700" b="1" dirty="0" smtClean="0"/>
              <a:t>заболочені</a:t>
            </a:r>
            <a:r>
              <a:rPr lang="uk-UA" sz="1700" b="1" dirty="0"/>
              <a:t>.</a:t>
            </a:r>
            <a:endParaRPr lang="ru-RU" sz="1700" b="1" dirty="0"/>
          </a:p>
          <a:p>
            <a:r>
              <a:rPr lang="uk-UA" sz="1700" b="1" i="1" dirty="0">
                <a:solidFill>
                  <a:srgbClr val="FF0000"/>
                </a:solidFill>
              </a:rPr>
              <a:t>Мінеральні надлишково зволожені землі </a:t>
            </a:r>
            <a:r>
              <a:rPr lang="uk-UA" sz="1700" b="1" dirty="0"/>
              <a:t>- це землі, більша частина твердої фази яких представлена мінеральною речовиною - піщаними, глинистими або пилуватими часточками. </a:t>
            </a:r>
            <a:endParaRPr lang="uk-UA" sz="1700" b="1" dirty="0" smtClean="0"/>
          </a:p>
          <a:p>
            <a:r>
              <a:rPr lang="uk-UA" sz="1700" b="1" dirty="0" smtClean="0"/>
              <a:t>Слід </a:t>
            </a:r>
            <a:r>
              <a:rPr lang="uk-UA" sz="1700" b="1" dirty="0"/>
              <a:t>розрізняти мінеральні надлишково зволожені землі тимчасового або постійного надлишкового зволоження: слабко - середньо - або </a:t>
            </a:r>
            <a:r>
              <a:rPr lang="uk-UA" sz="1700" b="1" dirty="0" err="1"/>
              <a:t>добреводопроникні</a:t>
            </a:r>
            <a:r>
              <a:rPr lang="uk-UA" sz="1700" b="1" dirty="0"/>
              <a:t>. </a:t>
            </a:r>
            <a:endParaRPr lang="uk-UA" sz="1700" b="1" dirty="0" smtClean="0"/>
          </a:p>
          <a:p>
            <a:r>
              <a:rPr lang="uk-UA" sz="1700" b="1" i="1" dirty="0" smtClean="0">
                <a:solidFill>
                  <a:srgbClr val="FF0000"/>
                </a:solidFill>
              </a:rPr>
              <a:t>До </a:t>
            </a:r>
            <a:r>
              <a:rPr lang="uk-UA" sz="1700" b="1" i="1" dirty="0">
                <a:solidFill>
                  <a:srgbClr val="FF0000"/>
                </a:solidFill>
              </a:rPr>
              <a:t>тимчасового перезволоження </a:t>
            </a:r>
            <a:r>
              <a:rPr lang="uk-UA" sz="1700" b="1" dirty="0"/>
              <a:t>відносяться землі розміщені на водорозділах і пологих схилах, які перезволожуються  періодично під час весняного сніготанення та при випаданні інтенсивних опадів. Також до тимчасово надлишково зволожених земель належать заплави річок, які періодично затоплюються весняними або літніми паводковими водами. </a:t>
            </a:r>
            <a:endParaRPr lang="uk-UA" sz="1700" b="1" dirty="0" smtClean="0"/>
          </a:p>
          <a:p>
            <a:r>
              <a:rPr lang="uk-UA" sz="1700" b="1" i="1" dirty="0" smtClean="0">
                <a:solidFill>
                  <a:srgbClr val="FF0000"/>
                </a:solidFill>
              </a:rPr>
              <a:t>До </a:t>
            </a:r>
            <a:r>
              <a:rPr lang="uk-UA" sz="1700" b="1" i="1" dirty="0">
                <a:solidFill>
                  <a:srgbClr val="FF0000"/>
                </a:solidFill>
              </a:rPr>
              <a:t>постійно надлишково зволожених земель </a:t>
            </a:r>
            <a:r>
              <a:rPr lang="uk-UA" sz="1700" b="1" dirty="0"/>
              <a:t>відносяться замкнуті пониження у заплавах річок, ділянки, що зволожуються напірними ґрунтовими водами, а також землі, що підтоплюються у зонах водосховищ та озер.</a:t>
            </a:r>
            <a:endParaRPr lang="ru-RU" sz="1700" b="1" dirty="0"/>
          </a:p>
        </p:txBody>
      </p:sp>
    </p:spTree>
    <p:extLst>
      <p:ext uri="{BB962C8B-B14F-4D97-AF65-F5344CB8AC3E}">
        <p14:creationId xmlns:p14="http://schemas.microsoft.com/office/powerpoint/2010/main" val="741926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476672"/>
            <a:ext cx="8363272" cy="5976664"/>
          </a:xfrm>
        </p:spPr>
        <p:txBody>
          <a:bodyPr>
            <a:normAutofit fontScale="92500" lnSpcReduction="10000"/>
          </a:bodyPr>
          <a:lstStyle/>
          <a:p>
            <a:r>
              <a:rPr lang="uk-UA" b="1" dirty="0"/>
              <a:t>Основною відміною боліт і заболочених земель від інших видів земельних угідь є наявність на їх поверхні шару торфу.</a:t>
            </a:r>
            <a:endParaRPr lang="ru-RU" b="1" dirty="0"/>
          </a:p>
          <a:p>
            <a:r>
              <a:rPr lang="uk-UA" b="1" i="1" dirty="0">
                <a:solidFill>
                  <a:srgbClr val="FF0000"/>
                </a:solidFill>
              </a:rPr>
              <a:t>Торф </a:t>
            </a:r>
            <a:r>
              <a:rPr lang="uk-UA" b="1" dirty="0"/>
              <a:t>- це органічна маса, що утворюється в результаті відмирання і неповного розкладення рослинних залишків в анаеробних умовах.</a:t>
            </a:r>
            <a:endParaRPr lang="ru-RU" b="1" dirty="0"/>
          </a:p>
          <a:p>
            <a:r>
              <a:rPr lang="uk-UA" b="1" i="1" dirty="0">
                <a:solidFill>
                  <a:srgbClr val="FF0000"/>
                </a:solidFill>
              </a:rPr>
              <a:t> Болотом </a:t>
            </a:r>
            <a:r>
              <a:rPr lang="uk-UA" b="1" dirty="0"/>
              <a:t>називається частина земної поверхні, що характеризується сильно застійним або слабко-проточним режимом зволоження верхніх горизонтів ґрунту, на якій виростає типова болотна рослинність, відбувається процес </a:t>
            </a:r>
            <a:r>
              <a:rPr lang="uk-UA" b="1" dirty="0" err="1"/>
              <a:t>торфонагромадження</a:t>
            </a:r>
            <a:r>
              <a:rPr lang="uk-UA" b="1" dirty="0"/>
              <a:t>, і потужність торфу становить  30…50 см. </a:t>
            </a:r>
            <a:endParaRPr lang="uk-UA" b="1" dirty="0" smtClean="0"/>
          </a:p>
          <a:p>
            <a:r>
              <a:rPr lang="uk-UA" b="1" dirty="0" smtClean="0"/>
              <a:t>Розрізняють </a:t>
            </a:r>
            <a:r>
              <a:rPr lang="uk-UA" b="1" i="1" dirty="0">
                <a:solidFill>
                  <a:srgbClr val="FF0000"/>
                </a:solidFill>
              </a:rPr>
              <a:t>низинні, перехідні і верхові боло</a:t>
            </a:r>
            <a:r>
              <a:rPr lang="uk-UA" b="1" dirty="0"/>
              <a:t>та.</a:t>
            </a:r>
            <a:endParaRPr lang="ru-RU" b="1" dirty="0"/>
          </a:p>
          <a:p>
            <a:r>
              <a:rPr lang="uk-UA" b="1" dirty="0"/>
              <a:t>Ґрунти з шаром торфу до 50 см. називають </a:t>
            </a:r>
            <a:r>
              <a:rPr lang="uk-UA" b="1" i="1" dirty="0">
                <a:solidFill>
                  <a:srgbClr val="FF0000"/>
                </a:solidFill>
              </a:rPr>
              <a:t>заболоченими</a:t>
            </a:r>
            <a:r>
              <a:rPr lang="uk-UA" b="1" dirty="0"/>
              <a:t>.</a:t>
            </a:r>
            <a:endParaRPr lang="ru-RU" b="1" dirty="0"/>
          </a:p>
        </p:txBody>
      </p:sp>
    </p:spTree>
    <p:extLst>
      <p:ext uri="{BB962C8B-B14F-4D97-AF65-F5344CB8AC3E}">
        <p14:creationId xmlns:p14="http://schemas.microsoft.com/office/powerpoint/2010/main" val="173069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04664"/>
            <a:ext cx="8219256" cy="6048672"/>
          </a:xfrm>
        </p:spPr>
        <p:txBody>
          <a:bodyPr>
            <a:normAutofit fontScale="92500" lnSpcReduction="20000"/>
          </a:bodyPr>
          <a:lstStyle/>
          <a:p>
            <a:r>
              <a:rPr lang="uk-UA" b="1" i="1" dirty="0">
                <a:solidFill>
                  <a:srgbClr val="FF0000"/>
                </a:solidFill>
              </a:rPr>
              <a:t>Основні властивості та характеристики торф’яних ґрунтів:</a:t>
            </a:r>
            <a:endParaRPr lang="ru-RU" b="1" i="1" dirty="0">
              <a:solidFill>
                <a:srgbClr val="FF0000"/>
              </a:solidFill>
            </a:endParaRPr>
          </a:p>
          <a:p>
            <a:pPr lvl="0"/>
            <a:r>
              <a:rPr lang="uk-UA" b="1" i="1" dirty="0">
                <a:solidFill>
                  <a:srgbClr val="FF0000"/>
                </a:solidFill>
              </a:rPr>
              <a:t>ботанічний склад торфу</a:t>
            </a:r>
            <a:r>
              <a:rPr lang="uk-UA" b="1" dirty="0"/>
              <a:t>, який показує, з яких рослин утворився торф. Торф складається  з залишків деревної рослинності, кущів, трав’янистої рослинності, моху </a:t>
            </a:r>
            <a:r>
              <a:rPr lang="uk-UA" b="1" dirty="0" err="1"/>
              <a:t>гіпнового</a:t>
            </a:r>
            <a:r>
              <a:rPr lang="uk-UA" b="1" dirty="0"/>
              <a:t> (зеленого), сфагнового (білого) та ін.;</a:t>
            </a:r>
            <a:endParaRPr lang="ru-RU" b="1" dirty="0"/>
          </a:p>
          <a:p>
            <a:pPr lvl="0"/>
            <a:r>
              <a:rPr lang="uk-UA" b="1" i="1" dirty="0">
                <a:solidFill>
                  <a:srgbClr val="FF0000"/>
                </a:solidFill>
              </a:rPr>
              <a:t>ступінь розкладання торфу</a:t>
            </a:r>
            <a:r>
              <a:rPr lang="uk-UA" b="1" dirty="0">
                <a:solidFill>
                  <a:srgbClr val="FF0000"/>
                </a:solidFill>
              </a:rPr>
              <a:t> </a:t>
            </a:r>
            <a:r>
              <a:rPr lang="uk-UA" b="1" dirty="0"/>
              <a:t>показує вміст у торфі рослинних залишків, визначається візуально. За ступенем розкладання розрізняють:</a:t>
            </a:r>
            <a:endParaRPr lang="ru-RU" b="1" dirty="0"/>
          </a:p>
          <a:p>
            <a:r>
              <a:rPr lang="uk-UA" b="1" dirty="0"/>
              <a:t>- </a:t>
            </a:r>
            <a:r>
              <a:rPr lang="uk-UA" b="1" dirty="0">
                <a:solidFill>
                  <a:srgbClr val="FF0000"/>
                </a:solidFill>
              </a:rPr>
              <a:t>слабко розкладені </a:t>
            </a:r>
            <a:r>
              <a:rPr lang="uk-UA" b="1" dirty="0"/>
              <a:t>торфовища - коли велика частина ( більше 60%) рослинних залишків не розклалася, а зберігається у вигляді стовбурів дерев, стеблин та ін.;</a:t>
            </a:r>
            <a:endParaRPr lang="ru-RU" b="1" dirty="0"/>
          </a:p>
          <a:p>
            <a:r>
              <a:rPr lang="uk-UA" b="1" dirty="0"/>
              <a:t> - </a:t>
            </a:r>
            <a:r>
              <a:rPr lang="uk-UA" b="1" dirty="0">
                <a:solidFill>
                  <a:srgbClr val="FF0000"/>
                </a:solidFill>
              </a:rPr>
              <a:t>середньо розкладені </a:t>
            </a:r>
            <a:r>
              <a:rPr lang="uk-UA" b="1" dirty="0"/>
              <a:t>торфовища - з ступенем рослинних залишків, що збереглися, від 40 до 60</a:t>
            </a:r>
            <a:r>
              <a:rPr lang="uk-UA" b="1" dirty="0" smtClean="0"/>
              <a:t>%;</a:t>
            </a:r>
          </a:p>
          <a:p>
            <a:r>
              <a:rPr lang="uk-UA" b="1" dirty="0" smtClean="0">
                <a:solidFill>
                  <a:srgbClr val="FF0000"/>
                </a:solidFill>
              </a:rPr>
              <a:t> </a:t>
            </a:r>
            <a:r>
              <a:rPr lang="uk-UA" b="1" dirty="0">
                <a:solidFill>
                  <a:srgbClr val="FF0000"/>
                </a:solidFill>
              </a:rPr>
              <a:t>- добре розкладені </a:t>
            </a:r>
            <a:r>
              <a:rPr lang="uk-UA" b="1" dirty="0"/>
              <a:t>торфовища - коли більша частина ( більше 60%) рослинних залишків розклалась і являє собою безструктурну масу.</a:t>
            </a:r>
            <a:endParaRPr lang="ru-RU" b="1" dirty="0"/>
          </a:p>
          <a:p>
            <a:endParaRPr lang="ru-RU" b="1" dirty="0"/>
          </a:p>
          <a:p>
            <a:endParaRPr lang="ru-RU" b="1" dirty="0"/>
          </a:p>
        </p:txBody>
      </p:sp>
    </p:spTree>
    <p:extLst>
      <p:ext uri="{BB962C8B-B14F-4D97-AF65-F5344CB8AC3E}">
        <p14:creationId xmlns:p14="http://schemas.microsoft.com/office/powerpoint/2010/main" val="2530031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332656"/>
            <a:ext cx="8496944" cy="6264696"/>
          </a:xfrm>
        </p:spPr>
        <p:txBody>
          <a:bodyPr>
            <a:normAutofit/>
          </a:bodyPr>
          <a:lstStyle/>
          <a:p>
            <a:pPr lvl="0"/>
            <a:r>
              <a:rPr lang="uk-UA" b="1" i="1" dirty="0">
                <a:solidFill>
                  <a:srgbClr val="FF0000"/>
                </a:solidFill>
              </a:rPr>
              <a:t>зольність торфу</a:t>
            </a:r>
            <a:r>
              <a:rPr lang="uk-UA" b="1" dirty="0">
                <a:solidFill>
                  <a:srgbClr val="FF0000"/>
                </a:solidFill>
              </a:rPr>
              <a:t> </a:t>
            </a:r>
            <a:r>
              <a:rPr lang="uk-UA" b="1" dirty="0"/>
              <a:t>- показує вміст у торфі мінеральних речовин (золи при згоранні) у процентах. Торфовища з великою зольністю краще  застосовувати для вирощування на них сільськогосподарських культур, а з меншою зольністю - на паливо;</a:t>
            </a:r>
            <a:endParaRPr lang="ru-RU" b="1" dirty="0"/>
          </a:p>
          <a:p>
            <a:pPr lvl="0"/>
            <a:r>
              <a:rPr lang="uk-UA" b="1" i="1" dirty="0">
                <a:solidFill>
                  <a:srgbClr val="FF0000"/>
                </a:solidFill>
              </a:rPr>
              <a:t>потужність торфу</a:t>
            </a:r>
            <a:r>
              <a:rPr lang="uk-UA" b="1" dirty="0">
                <a:solidFill>
                  <a:srgbClr val="FF0000"/>
                </a:solidFill>
              </a:rPr>
              <a:t> </a:t>
            </a:r>
            <a:r>
              <a:rPr lang="uk-UA" b="1" dirty="0"/>
              <a:t>- торфовища поділяються на </a:t>
            </a:r>
            <a:r>
              <a:rPr lang="uk-UA" b="1" dirty="0" smtClean="0"/>
              <a:t>:</a:t>
            </a:r>
          </a:p>
          <a:p>
            <a:pPr lvl="0"/>
            <a:r>
              <a:rPr lang="uk-UA" b="1" dirty="0" smtClean="0"/>
              <a:t>малопотужні </a:t>
            </a:r>
            <a:r>
              <a:rPr lang="uk-UA" b="1" dirty="0"/>
              <a:t>з шаром торфу до 1 м</a:t>
            </a:r>
            <a:r>
              <a:rPr lang="uk-UA" b="1" dirty="0" smtClean="0"/>
              <a:t>.,</a:t>
            </a:r>
          </a:p>
          <a:p>
            <a:pPr lvl="0"/>
            <a:r>
              <a:rPr lang="uk-UA" b="1" dirty="0" smtClean="0"/>
              <a:t>середньо </a:t>
            </a:r>
            <a:r>
              <a:rPr lang="uk-UA" b="1" dirty="0"/>
              <a:t>потужні -1…2 м торфу </a:t>
            </a:r>
            <a:r>
              <a:rPr lang="uk-UA" b="1" dirty="0" smtClean="0"/>
              <a:t>і</a:t>
            </a:r>
          </a:p>
          <a:p>
            <a:pPr lvl="0"/>
            <a:r>
              <a:rPr lang="uk-UA" b="1" dirty="0" smtClean="0"/>
              <a:t>потужні </a:t>
            </a:r>
            <a:r>
              <a:rPr lang="uk-UA" b="1" dirty="0"/>
              <a:t>- понад 2 м торфу;</a:t>
            </a:r>
            <a:endParaRPr lang="ru-RU" b="1" dirty="0"/>
          </a:p>
          <a:p>
            <a:endParaRPr lang="ru-RU" dirty="0"/>
          </a:p>
        </p:txBody>
      </p:sp>
    </p:spTree>
    <p:extLst>
      <p:ext uri="{BB962C8B-B14F-4D97-AF65-F5344CB8AC3E}">
        <p14:creationId xmlns:p14="http://schemas.microsoft.com/office/powerpoint/2010/main" val="14742290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88640"/>
            <a:ext cx="8363272" cy="6264696"/>
          </a:xfrm>
        </p:spPr>
        <p:txBody>
          <a:bodyPr>
            <a:normAutofit fontScale="92500"/>
          </a:bodyPr>
          <a:lstStyle/>
          <a:p>
            <a:pPr lvl="0"/>
            <a:r>
              <a:rPr lang="uk-UA" b="1" i="1" dirty="0">
                <a:solidFill>
                  <a:srgbClr val="FF0000"/>
                </a:solidFill>
              </a:rPr>
              <a:t>велика вологість і вологоємкість торфу</a:t>
            </a:r>
            <a:r>
              <a:rPr lang="uk-UA" b="1" dirty="0">
                <a:solidFill>
                  <a:srgbClr val="FF0000"/>
                </a:solidFill>
              </a:rPr>
              <a:t> </a:t>
            </a:r>
            <a:r>
              <a:rPr lang="uk-UA" b="1" dirty="0"/>
              <a:t>у природному стані. </a:t>
            </a:r>
            <a:r>
              <a:rPr lang="uk-UA" b="1" dirty="0" err="1"/>
              <a:t>Неосушений</a:t>
            </a:r>
            <a:r>
              <a:rPr lang="uk-UA" b="1" dirty="0"/>
              <a:t> торф має за об’ємом 88…97% води, 2…10% сухої речовини і 1…7% газів. Торфовища мають високу вологоємкість - здатність поглинати велику кількість води і добре утримувати її;</a:t>
            </a:r>
            <a:endParaRPr lang="ru-RU" b="1" dirty="0"/>
          </a:p>
          <a:p>
            <a:pPr lvl="0"/>
            <a:r>
              <a:rPr lang="uk-UA" b="1" i="1" dirty="0">
                <a:solidFill>
                  <a:srgbClr val="FF0000"/>
                </a:solidFill>
              </a:rPr>
              <a:t>осідання торфу</a:t>
            </a:r>
            <a:r>
              <a:rPr lang="uk-UA" b="1" dirty="0">
                <a:solidFill>
                  <a:srgbClr val="FF0000"/>
                </a:solidFill>
              </a:rPr>
              <a:t> у процесі осушення </a:t>
            </a:r>
            <a:r>
              <a:rPr lang="uk-UA" b="1" dirty="0"/>
              <a:t>- це ущільнення торф’яного перелогу при видаленні з нього води. Осідання спостерігається протягом тривалого часу (до 15…20 років), але основна частина його відбувається у перші 2…3 роки. Величина осідання торфу може досягати 10…15% для щільних торфовищ і 25…40% для пухких;</a:t>
            </a:r>
            <a:endParaRPr lang="ru-RU" b="1" dirty="0"/>
          </a:p>
          <a:p>
            <a:pPr lvl="0"/>
            <a:r>
              <a:rPr lang="uk-UA" b="1" i="1" dirty="0">
                <a:solidFill>
                  <a:srgbClr val="FF0000"/>
                </a:solidFill>
              </a:rPr>
              <a:t>просідання торфу</a:t>
            </a:r>
            <a:r>
              <a:rPr lang="uk-UA" b="1" dirty="0">
                <a:solidFill>
                  <a:srgbClr val="FF0000"/>
                </a:solidFill>
              </a:rPr>
              <a:t> </a:t>
            </a:r>
            <a:r>
              <a:rPr lang="uk-UA" b="1" dirty="0"/>
              <a:t>- ущільнення торф’яного перелогу під дією зовнішніх навантажень - дамб, дорожнього полотна, важких машин;</a:t>
            </a:r>
            <a:endParaRPr lang="ru-RU" b="1" dirty="0"/>
          </a:p>
          <a:p>
            <a:endParaRPr lang="ru-RU" b="1" dirty="0"/>
          </a:p>
        </p:txBody>
      </p:sp>
    </p:spTree>
    <p:extLst>
      <p:ext uri="{BB962C8B-B14F-4D97-AF65-F5344CB8AC3E}">
        <p14:creationId xmlns:p14="http://schemas.microsoft.com/office/powerpoint/2010/main" val="3878030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404664"/>
            <a:ext cx="8147248" cy="6048672"/>
          </a:xfrm>
        </p:spPr>
        <p:txBody>
          <a:bodyPr>
            <a:normAutofit/>
          </a:bodyPr>
          <a:lstStyle/>
          <a:p>
            <a:pPr lvl="0"/>
            <a:r>
              <a:rPr lang="uk-UA" b="1" i="1" dirty="0">
                <a:solidFill>
                  <a:srgbClr val="FF0000"/>
                </a:solidFill>
              </a:rPr>
              <a:t>Водопроникність</a:t>
            </a:r>
            <a:r>
              <a:rPr lang="uk-UA" b="1" dirty="0"/>
              <a:t> торф’яних ґрунтів. Коефіцієнт фільтрації торфу до осушення становить в середньому від 0,2  до 2,0 м/ </a:t>
            </a:r>
            <a:r>
              <a:rPr lang="uk-UA" b="1" dirty="0" err="1"/>
              <a:t>доб</a:t>
            </a:r>
            <a:r>
              <a:rPr lang="uk-UA" b="1" dirty="0"/>
              <a:t>., в процесі осушення та ущільнення торф’яного перелогу він може зменшуватись у 2…3 рази і більше.</a:t>
            </a:r>
            <a:endParaRPr lang="ru-RU" b="1" dirty="0"/>
          </a:p>
          <a:p>
            <a:r>
              <a:rPr lang="uk-UA" b="1" dirty="0"/>
              <a:t>Утворення боліт обумовлюється характером ґрунтоутворювальних процесів, а також гідрографічними та гідрогеологічними факторами. Прийнято розрізняти два </a:t>
            </a:r>
            <a:r>
              <a:rPr lang="uk-UA" b="1" dirty="0">
                <a:solidFill>
                  <a:srgbClr val="FF0000"/>
                </a:solidFill>
              </a:rPr>
              <a:t>основних типи заболочування </a:t>
            </a:r>
            <a:r>
              <a:rPr lang="uk-UA" b="1" dirty="0"/>
              <a:t>та </a:t>
            </a:r>
            <a:r>
              <a:rPr lang="uk-UA" b="1" dirty="0" err="1"/>
              <a:t>болотоутворення</a:t>
            </a:r>
            <a:r>
              <a:rPr lang="uk-UA" b="1" dirty="0" smtClean="0"/>
              <a:t>:</a:t>
            </a:r>
          </a:p>
          <a:p>
            <a:r>
              <a:rPr lang="uk-UA" b="1" dirty="0" smtClean="0"/>
              <a:t> </a:t>
            </a:r>
            <a:r>
              <a:rPr lang="uk-UA" b="1" i="1" dirty="0"/>
              <a:t>заболочування суші,</a:t>
            </a:r>
            <a:r>
              <a:rPr lang="uk-UA" b="1" dirty="0"/>
              <a:t> </a:t>
            </a:r>
            <a:endParaRPr lang="uk-UA" b="1" dirty="0" smtClean="0"/>
          </a:p>
          <a:p>
            <a:r>
              <a:rPr lang="uk-UA" b="1" i="1" dirty="0" err="1" smtClean="0"/>
              <a:t>заторфовування</a:t>
            </a:r>
            <a:r>
              <a:rPr lang="uk-UA" b="1" i="1" dirty="0" smtClean="0"/>
              <a:t> </a:t>
            </a:r>
            <a:r>
              <a:rPr lang="uk-UA" b="1" i="1" dirty="0"/>
              <a:t>водоймищ.</a:t>
            </a:r>
            <a:endParaRPr lang="ru-RU" b="1" dirty="0"/>
          </a:p>
          <a:p>
            <a:endParaRPr lang="ru-RU" dirty="0"/>
          </a:p>
        </p:txBody>
      </p:sp>
    </p:spTree>
    <p:extLst>
      <p:ext uri="{BB962C8B-B14F-4D97-AF65-F5344CB8AC3E}">
        <p14:creationId xmlns:p14="http://schemas.microsoft.com/office/powerpoint/2010/main" val="15084681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404664"/>
            <a:ext cx="8291264" cy="5721499"/>
          </a:xfrm>
        </p:spPr>
        <p:txBody>
          <a:bodyPr>
            <a:normAutofit/>
          </a:bodyPr>
          <a:lstStyle/>
          <a:p>
            <a:r>
              <a:rPr lang="uk-UA" b="1" i="1" dirty="0">
                <a:solidFill>
                  <a:srgbClr val="FF0000"/>
                </a:solidFill>
              </a:rPr>
              <a:t>Осушувальні системи </a:t>
            </a:r>
            <a:r>
              <a:rPr lang="uk-UA" b="1" dirty="0"/>
              <a:t>- це комплекс заходів та споруд, спрямованих на запобігання або ліквідацію надмірного зволоження земель та призначених для видалення з осушуваної території надлишкової поверхневої і ґрунтової води. </a:t>
            </a:r>
            <a:endParaRPr lang="uk-UA" b="1" dirty="0" smtClean="0"/>
          </a:p>
          <a:p>
            <a:r>
              <a:rPr lang="uk-UA" b="1" dirty="0" smtClean="0"/>
              <a:t>  </a:t>
            </a:r>
            <a:r>
              <a:rPr lang="uk-UA" b="1" dirty="0">
                <a:solidFill>
                  <a:srgbClr val="FF0000"/>
                </a:solidFill>
              </a:rPr>
              <a:t>Основні елементами осушувальної системи.</a:t>
            </a:r>
            <a:endParaRPr lang="ru-RU" b="1" dirty="0">
              <a:solidFill>
                <a:srgbClr val="FF0000"/>
              </a:solidFill>
            </a:endParaRPr>
          </a:p>
          <a:p>
            <a:r>
              <a:rPr lang="uk-UA" b="1" dirty="0">
                <a:solidFill>
                  <a:srgbClr val="FF0000"/>
                </a:solidFill>
              </a:rPr>
              <a:t>1.В</a:t>
            </a:r>
            <a:r>
              <a:rPr lang="uk-UA" b="1" i="1" dirty="0">
                <a:solidFill>
                  <a:srgbClr val="FF0000"/>
                </a:solidFill>
              </a:rPr>
              <a:t>одоприймач</a:t>
            </a:r>
            <a:r>
              <a:rPr lang="uk-UA" b="1" dirty="0"/>
              <a:t> (річка, озеро та ін.) - призначений для прийому води з осушуваної території.</a:t>
            </a:r>
            <a:endParaRPr lang="ru-RU" b="1" dirty="0"/>
          </a:p>
          <a:p>
            <a:endParaRPr lang="ru-RU" dirty="0"/>
          </a:p>
        </p:txBody>
      </p:sp>
    </p:spTree>
    <p:extLst>
      <p:ext uri="{BB962C8B-B14F-4D97-AF65-F5344CB8AC3E}">
        <p14:creationId xmlns:p14="http://schemas.microsoft.com/office/powerpoint/2010/main" val="23546754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260648"/>
            <a:ext cx="8291264" cy="6336704"/>
          </a:xfrm>
        </p:spPr>
        <p:txBody>
          <a:bodyPr>
            <a:normAutofit/>
          </a:bodyPr>
          <a:lstStyle/>
          <a:p>
            <a:r>
              <a:rPr lang="uk-UA" b="1" dirty="0">
                <a:solidFill>
                  <a:srgbClr val="FF0000"/>
                </a:solidFill>
              </a:rPr>
              <a:t>2.</a:t>
            </a:r>
            <a:r>
              <a:rPr lang="uk-UA" b="1" i="1" dirty="0">
                <a:solidFill>
                  <a:srgbClr val="FF0000"/>
                </a:solidFill>
              </a:rPr>
              <a:t>Осушувальна мережа</a:t>
            </a:r>
            <a:r>
              <a:rPr lang="uk-UA" b="1" i="1" dirty="0"/>
              <a:t>,</a:t>
            </a:r>
            <a:r>
              <a:rPr lang="uk-UA" b="1" dirty="0"/>
              <a:t> яка за призначенням поділяється на регулюючу, огороджувальну та провідну:</a:t>
            </a:r>
            <a:endParaRPr lang="ru-RU" b="1" dirty="0"/>
          </a:p>
          <a:p>
            <a:pPr lvl="0"/>
            <a:r>
              <a:rPr lang="uk-UA" b="1" i="1" dirty="0">
                <a:solidFill>
                  <a:srgbClr val="FF0000"/>
                </a:solidFill>
              </a:rPr>
              <a:t>регулююча мережа </a:t>
            </a:r>
            <a:r>
              <a:rPr lang="uk-UA" b="1" dirty="0"/>
              <a:t>призначена для відведення з кореневмісного шару надлишкових вод і підтримання в ньому оптимального водно-повітряного режиму;</a:t>
            </a:r>
            <a:endParaRPr lang="ru-RU" b="1" dirty="0"/>
          </a:p>
          <a:p>
            <a:pPr lvl="0"/>
            <a:r>
              <a:rPr lang="uk-UA" b="1" i="1" dirty="0">
                <a:solidFill>
                  <a:srgbClr val="FF0000"/>
                </a:solidFill>
              </a:rPr>
              <a:t>огороджувальна мережа </a:t>
            </a:r>
            <a:r>
              <a:rPr lang="uk-UA" b="1" dirty="0"/>
              <a:t>призначена для захисту осушуваної території від припливу надлишкових поверхневих і ґрунтових вод зі сторони;</a:t>
            </a:r>
            <a:endParaRPr lang="ru-RU" b="1" dirty="0"/>
          </a:p>
          <a:p>
            <a:r>
              <a:rPr lang="uk-UA" b="1" i="1" dirty="0">
                <a:solidFill>
                  <a:srgbClr val="FF0000"/>
                </a:solidFill>
              </a:rPr>
              <a:t>провідна осушувальна мережа </a:t>
            </a:r>
            <a:r>
              <a:rPr lang="uk-UA" b="1" dirty="0"/>
              <a:t>збирає надлишкову воду з регулюючої і огороджувальної мереж і відводить за межі осушуваної території в водоприймач</a:t>
            </a:r>
            <a:endParaRPr lang="ru-RU" b="1" dirty="0"/>
          </a:p>
        </p:txBody>
      </p:sp>
    </p:spTree>
    <p:extLst>
      <p:ext uri="{BB962C8B-B14F-4D97-AF65-F5344CB8AC3E}">
        <p14:creationId xmlns:p14="http://schemas.microsoft.com/office/powerpoint/2010/main" val="3142301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260648"/>
            <a:ext cx="8363272" cy="6264696"/>
          </a:xfrm>
        </p:spPr>
        <p:txBody>
          <a:bodyPr>
            <a:normAutofit/>
          </a:bodyPr>
          <a:lstStyle/>
          <a:p>
            <a:r>
              <a:rPr lang="uk-UA" b="1" dirty="0">
                <a:solidFill>
                  <a:srgbClr val="FF0000"/>
                </a:solidFill>
              </a:rPr>
              <a:t>3.</a:t>
            </a:r>
            <a:r>
              <a:rPr lang="uk-UA" b="1" i="1" dirty="0">
                <a:solidFill>
                  <a:srgbClr val="FF0000"/>
                </a:solidFill>
              </a:rPr>
              <a:t>Зволожувальна або зрошувальна мережа</a:t>
            </a:r>
            <a:r>
              <a:rPr lang="uk-UA" b="1" dirty="0"/>
              <a:t>, яка забезпечує подачу води у кореневмісний шар ґрунту у посушливі періоди.</a:t>
            </a:r>
            <a:endParaRPr lang="ru-RU" b="1" dirty="0"/>
          </a:p>
          <a:p>
            <a:r>
              <a:rPr lang="uk-UA" b="1" dirty="0">
                <a:solidFill>
                  <a:srgbClr val="FF0000"/>
                </a:solidFill>
              </a:rPr>
              <a:t>4.</a:t>
            </a:r>
            <a:r>
              <a:rPr lang="uk-UA" b="1" i="1" dirty="0">
                <a:solidFill>
                  <a:srgbClr val="FF0000"/>
                </a:solidFill>
              </a:rPr>
              <a:t>Гідротехнічні споруди</a:t>
            </a:r>
            <a:r>
              <a:rPr lang="uk-UA" b="1" dirty="0">
                <a:solidFill>
                  <a:srgbClr val="FF0000"/>
                </a:solidFill>
              </a:rPr>
              <a:t> </a:t>
            </a:r>
            <a:r>
              <a:rPr lang="uk-UA" b="1" dirty="0"/>
              <a:t>- призначені для керування потоком води у каналах і трубопроводах.</a:t>
            </a:r>
            <a:endParaRPr lang="ru-RU" b="1" dirty="0"/>
          </a:p>
          <a:p>
            <a:r>
              <a:rPr lang="uk-UA" b="1" dirty="0">
                <a:solidFill>
                  <a:srgbClr val="FF0000"/>
                </a:solidFill>
              </a:rPr>
              <a:t>5.</a:t>
            </a:r>
            <a:r>
              <a:rPr lang="uk-UA" b="1" i="1" dirty="0">
                <a:solidFill>
                  <a:srgbClr val="FF0000"/>
                </a:solidFill>
              </a:rPr>
              <a:t>Водосховища </a:t>
            </a:r>
            <a:r>
              <a:rPr lang="uk-UA" b="1" dirty="0">
                <a:solidFill>
                  <a:srgbClr val="FF0000"/>
                </a:solidFill>
              </a:rPr>
              <a:t>-</a:t>
            </a:r>
            <a:r>
              <a:rPr lang="uk-UA" b="1" dirty="0"/>
              <a:t> проектуються для регулювання стоку і забезпечення зволоження осушених земель.</a:t>
            </a:r>
            <a:endParaRPr lang="ru-RU" b="1" dirty="0"/>
          </a:p>
          <a:p>
            <a:r>
              <a:rPr lang="uk-UA" b="1" dirty="0">
                <a:solidFill>
                  <a:srgbClr val="FF0000"/>
                </a:solidFill>
              </a:rPr>
              <a:t>6.</a:t>
            </a:r>
            <a:r>
              <a:rPr lang="uk-UA" b="1" i="1" dirty="0">
                <a:solidFill>
                  <a:srgbClr val="FF0000"/>
                </a:solidFill>
              </a:rPr>
              <a:t>Дамби обвалування</a:t>
            </a:r>
            <a:r>
              <a:rPr lang="uk-UA" b="1" dirty="0">
                <a:solidFill>
                  <a:srgbClr val="FF0000"/>
                </a:solidFill>
              </a:rPr>
              <a:t> </a:t>
            </a:r>
            <a:r>
              <a:rPr lang="uk-UA" b="1" dirty="0"/>
              <a:t>- забезпечують захист осушуваних земель від затоплення з боку водосховищ,  озер або річок-водоприймачів.</a:t>
            </a:r>
            <a:endParaRPr lang="ru-RU" b="1" dirty="0"/>
          </a:p>
          <a:p>
            <a:endParaRPr lang="ru-RU" b="1" dirty="0"/>
          </a:p>
        </p:txBody>
      </p:sp>
    </p:spTree>
    <p:extLst>
      <p:ext uri="{BB962C8B-B14F-4D97-AF65-F5344CB8AC3E}">
        <p14:creationId xmlns:p14="http://schemas.microsoft.com/office/powerpoint/2010/main" val="40760620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332656"/>
            <a:ext cx="8229600" cy="6192688"/>
          </a:xfrm>
        </p:spPr>
        <p:txBody>
          <a:bodyPr>
            <a:normAutofit/>
          </a:bodyPr>
          <a:lstStyle/>
          <a:p>
            <a:r>
              <a:rPr lang="uk-UA" b="1" dirty="0">
                <a:solidFill>
                  <a:srgbClr val="FF0000"/>
                </a:solidFill>
              </a:rPr>
              <a:t>7.</a:t>
            </a:r>
            <a:r>
              <a:rPr lang="uk-UA" b="1" i="1" dirty="0">
                <a:solidFill>
                  <a:srgbClr val="FF0000"/>
                </a:solidFill>
              </a:rPr>
              <a:t>Дорожна мережа</a:t>
            </a:r>
            <a:r>
              <a:rPr lang="uk-UA" b="1" dirty="0">
                <a:solidFill>
                  <a:srgbClr val="FF0000"/>
                </a:solidFill>
              </a:rPr>
              <a:t> </a:t>
            </a:r>
            <a:r>
              <a:rPr lang="uk-UA" b="1" dirty="0"/>
              <a:t>- служить для проїзду транспорту і сільськогосподарських машин на осушувальній системі,  (дороги, мости, переїзди та ін.).</a:t>
            </a:r>
            <a:endParaRPr lang="ru-RU" b="1" dirty="0"/>
          </a:p>
          <a:p>
            <a:r>
              <a:rPr lang="uk-UA" b="1" dirty="0">
                <a:solidFill>
                  <a:srgbClr val="FF0000"/>
                </a:solidFill>
              </a:rPr>
              <a:t>8.</a:t>
            </a:r>
            <a:r>
              <a:rPr lang="uk-UA" b="1" i="1" dirty="0">
                <a:solidFill>
                  <a:srgbClr val="FF0000"/>
                </a:solidFill>
              </a:rPr>
              <a:t>Природоохоронні споруди і пристрої</a:t>
            </a:r>
            <a:r>
              <a:rPr lang="uk-UA" b="1" dirty="0">
                <a:solidFill>
                  <a:srgbClr val="FF0000"/>
                </a:solidFill>
              </a:rPr>
              <a:t> - </a:t>
            </a:r>
            <a:r>
              <a:rPr lang="uk-UA" b="1" dirty="0"/>
              <a:t>застосовуються для охорони ґрунтового покриву, тваринного і рослинного світу, (лісові смуги, охоронні зони, пляжі, підживлювальні і скидні канали для водоймищ, мости-переходи для диких тварин та ін.).</a:t>
            </a:r>
            <a:endParaRPr lang="ru-RU" b="1" dirty="0"/>
          </a:p>
          <a:p>
            <a:r>
              <a:rPr lang="uk-UA" b="1" dirty="0">
                <a:solidFill>
                  <a:srgbClr val="FF0000"/>
                </a:solidFill>
              </a:rPr>
              <a:t>9. </a:t>
            </a:r>
            <a:r>
              <a:rPr lang="uk-UA" b="1" i="1" dirty="0">
                <a:solidFill>
                  <a:srgbClr val="FF0000"/>
                </a:solidFill>
              </a:rPr>
              <a:t>Експлуатаційні споруди</a:t>
            </a:r>
            <a:r>
              <a:rPr lang="uk-UA" b="1" dirty="0">
                <a:solidFill>
                  <a:srgbClr val="FF0000"/>
                </a:solidFill>
              </a:rPr>
              <a:t> </a:t>
            </a:r>
            <a:r>
              <a:rPr lang="uk-UA" b="1" dirty="0"/>
              <a:t>- забезпечують контроль і керування водним режимом ґрунтів, а також підтримання меліоративної системи у справному стані.</a:t>
            </a:r>
            <a:endParaRPr lang="ru-RU" b="1" dirty="0"/>
          </a:p>
          <a:p>
            <a:endParaRPr lang="ru-RU" b="1" dirty="0"/>
          </a:p>
        </p:txBody>
      </p:sp>
    </p:spTree>
    <p:extLst>
      <p:ext uri="{BB962C8B-B14F-4D97-AF65-F5344CB8AC3E}">
        <p14:creationId xmlns:p14="http://schemas.microsoft.com/office/powerpoint/2010/main" val="3263198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476672"/>
            <a:ext cx="8291264" cy="5976664"/>
          </a:xfrm>
        </p:spPr>
        <p:txBody>
          <a:bodyPr>
            <a:normAutofit fontScale="92500" lnSpcReduction="10000"/>
          </a:bodyPr>
          <a:lstStyle/>
          <a:p>
            <a:r>
              <a:rPr lang="uk-UA" b="1" i="1" dirty="0">
                <a:solidFill>
                  <a:srgbClr val="FF0000"/>
                </a:solidFill>
              </a:rPr>
              <a:t>Потенціальні можливості осушувальних меліорацій </a:t>
            </a:r>
            <a:r>
              <a:rPr lang="uk-UA" b="1" dirty="0"/>
              <a:t>України дуже великі</a:t>
            </a:r>
            <a:r>
              <a:rPr lang="uk-UA" b="1" dirty="0" smtClean="0"/>
              <a:t>.</a:t>
            </a:r>
          </a:p>
          <a:p>
            <a:r>
              <a:rPr lang="uk-UA" b="1" dirty="0" smtClean="0"/>
              <a:t> </a:t>
            </a:r>
            <a:r>
              <a:rPr lang="uk-UA" b="1" dirty="0"/>
              <a:t>За даними Стрільця Б.М. (1987) площа боліт і перезволожених земель в Україні складає 4190 тис. га, із них боліт і торфоболотних земель -613 тис. га, заболочених земель - 745 тис. га і перезволожених земель -2834 тис. га.</a:t>
            </a:r>
            <a:endParaRPr lang="ru-RU" b="1" dirty="0"/>
          </a:p>
          <a:p>
            <a:r>
              <a:rPr lang="uk-UA" b="1" dirty="0"/>
              <a:t>Всі західні області були і є об’єктами осушення.  Значно перезволоженим є Українське Полісся, яке включає слідуючи області: Волинську, Житомирську, Київську, Рівненську, Сумську, Чернігівську. Перезволоженими рахуються Вінницька, Івано-Франківська, Тернопільська, Хмельницька, Чернівецька області та інші площі розміщені в басейнах річок Дніпра, Прип’яті, Десни, Західного Бугу, Дунаю, Дністра, Південного Бугу, Сіверського Дінця, та інших.</a:t>
            </a:r>
            <a:endParaRPr lang="ru-RU" b="1" dirty="0"/>
          </a:p>
          <a:p>
            <a:endParaRPr lang="ru-RU" dirty="0"/>
          </a:p>
        </p:txBody>
      </p:sp>
    </p:spTree>
    <p:extLst>
      <p:ext uri="{BB962C8B-B14F-4D97-AF65-F5344CB8AC3E}">
        <p14:creationId xmlns:p14="http://schemas.microsoft.com/office/powerpoint/2010/main" val="32143448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219256" cy="5793507"/>
          </a:xfrm>
        </p:spPr>
        <p:txBody>
          <a:bodyPr>
            <a:normAutofit fontScale="92500"/>
          </a:bodyPr>
          <a:lstStyle/>
          <a:p>
            <a:r>
              <a:rPr lang="uk-UA" b="1" i="1" dirty="0">
                <a:solidFill>
                  <a:srgbClr val="FF0000"/>
                </a:solidFill>
              </a:rPr>
              <a:t>Види осушувальних систем.</a:t>
            </a:r>
            <a:endParaRPr lang="ru-RU" dirty="0">
              <a:solidFill>
                <a:srgbClr val="FF0000"/>
              </a:solidFill>
            </a:endParaRPr>
          </a:p>
          <a:p>
            <a:r>
              <a:rPr lang="uk-UA" b="1" i="1" dirty="0">
                <a:solidFill>
                  <a:srgbClr val="FF0000"/>
                </a:solidFill>
              </a:rPr>
              <a:t> </a:t>
            </a:r>
            <a:endParaRPr lang="ru-RU" b="1" dirty="0">
              <a:solidFill>
                <a:srgbClr val="FF0000"/>
              </a:solidFill>
            </a:endParaRPr>
          </a:p>
          <a:p>
            <a:r>
              <a:rPr lang="uk-UA" b="1" dirty="0"/>
              <a:t>   Осушувальні системи поділяються на такі </a:t>
            </a:r>
            <a:r>
              <a:rPr lang="uk-UA" b="1" dirty="0" smtClean="0"/>
              <a:t>види:</a:t>
            </a:r>
            <a:endParaRPr lang="ru-RU" b="1" dirty="0"/>
          </a:p>
          <a:p>
            <a:pPr lvl="0"/>
            <a:r>
              <a:rPr lang="uk-UA" b="1" i="1" dirty="0">
                <a:solidFill>
                  <a:srgbClr val="FF0000"/>
                </a:solidFill>
              </a:rPr>
              <a:t>За характером дії на водний режим ґрунту</a:t>
            </a:r>
            <a:r>
              <a:rPr lang="uk-UA" b="1" dirty="0"/>
              <a:t>:</a:t>
            </a:r>
            <a:endParaRPr lang="ru-RU" b="1" dirty="0"/>
          </a:p>
          <a:p>
            <a:pPr lvl="0"/>
            <a:r>
              <a:rPr lang="uk-UA" b="1" dirty="0"/>
              <a:t>осушувальні системи односторонньої дії;</a:t>
            </a:r>
            <a:endParaRPr lang="ru-RU" b="1" dirty="0"/>
          </a:p>
          <a:p>
            <a:pPr lvl="0"/>
            <a:r>
              <a:rPr lang="uk-UA" b="1" dirty="0"/>
              <a:t>осушувальні системи з попереднім шлюзуванням;</a:t>
            </a:r>
            <a:endParaRPr lang="ru-RU" b="1" dirty="0"/>
          </a:p>
          <a:p>
            <a:pPr lvl="0"/>
            <a:r>
              <a:rPr lang="uk-UA" b="1" dirty="0"/>
              <a:t>осушувально-зволожувальні системи  двосторонньої дії.</a:t>
            </a:r>
            <a:endParaRPr lang="ru-RU" b="1" dirty="0"/>
          </a:p>
          <a:p>
            <a:pPr lvl="0"/>
            <a:r>
              <a:rPr lang="uk-UA" b="1" i="1" dirty="0">
                <a:solidFill>
                  <a:srgbClr val="FF0000"/>
                </a:solidFill>
              </a:rPr>
              <a:t>За способом відведення надлишкових вод з осушуваної території у водоприймач:</a:t>
            </a:r>
            <a:endParaRPr lang="ru-RU" b="1" dirty="0">
              <a:solidFill>
                <a:srgbClr val="FF0000"/>
              </a:solidFill>
            </a:endParaRPr>
          </a:p>
          <a:p>
            <a:pPr lvl="0"/>
            <a:r>
              <a:rPr lang="uk-UA" b="1" dirty="0"/>
              <a:t>самопливні</a:t>
            </a:r>
            <a:r>
              <a:rPr lang="uk-UA" b="1" dirty="0" smtClean="0"/>
              <a:t>;</a:t>
            </a:r>
            <a:r>
              <a:rPr lang="uk-UA" dirty="0"/>
              <a:t> </a:t>
            </a:r>
            <a:endParaRPr lang="uk-UA" dirty="0" smtClean="0"/>
          </a:p>
          <a:p>
            <a:pPr lvl="0"/>
            <a:r>
              <a:rPr lang="uk-UA" b="1" dirty="0" smtClean="0"/>
              <a:t>з </a:t>
            </a:r>
            <a:r>
              <a:rPr lang="uk-UA" b="1" dirty="0"/>
              <a:t>машинним </a:t>
            </a:r>
            <a:r>
              <a:rPr lang="uk-UA" b="1" dirty="0" err="1"/>
              <a:t>водопідйомом</a:t>
            </a:r>
            <a:r>
              <a:rPr lang="uk-UA" b="1" dirty="0"/>
              <a:t> (</a:t>
            </a:r>
            <a:r>
              <a:rPr lang="uk-UA" b="1" dirty="0" err="1"/>
              <a:t>польдерні</a:t>
            </a:r>
            <a:r>
              <a:rPr lang="uk-UA" b="1" dirty="0"/>
              <a:t> системи);</a:t>
            </a:r>
            <a:endParaRPr lang="ru-RU" b="1" dirty="0"/>
          </a:p>
          <a:p>
            <a:pPr lvl="0"/>
            <a:r>
              <a:rPr lang="uk-UA" b="1" dirty="0"/>
              <a:t>змішані.</a:t>
            </a:r>
            <a:endParaRPr lang="ru-RU" b="1" dirty="0"/>
          </a:p>
          <a:p>
            <a:pPr lvl="0"/>
            <a:endParaRPr lang="ru-RU" b="1" dirty="0"/>
          </a:p>
          <a:p>
            <a:endParaRPr lang="ru-RU" dirty="0"/>
          </a:p>
        </p:txBody>
      </p:sp>
    </p:spTree>
    <p:extLst>
      <p:ext uri="{BB962C8B-B14F-4D97-AF65-F5344CB8AC3E}">
        <p14:creationId xmlns:p14="http://schemas.microsoft.com/office/powerpoint/2010/main" val="22635848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219256" cy="5793507"/>
          </a:xfrm>
        </p:spPr>
        <p:txBody>
          <a:bodyPr>
            <a:normAutofit lnSpcReduction="10000"/>
          </a:bodyPr>
          <a:lstStyle/>
          <a:p>
            <a:pPr lvl="0"/>
            <a:r>
              <a:rPr lang="uk-UA" b="1" i="1" dirty="0"/>
              <a:t>За конструкцією;</a:t>
            </a:r>
            <a:endParaRPr lang="ru-RU" b="1" dirty="0"/>
          </a:p>
          <a:p>
            <a:pPr lvl="0"/>
            <a:r>
              <a:rPr lang="uk-UA" b="1" dirty="0"/>
              <a:t>відкриті системи;</a:t>
            </a:r>
            <a:endParaRPr lang="ru-RU" b="1" dirty="0"/>
          </a:p>
          <a:p>
            <a:pPr lvl="0"/>
            <a:r>
              <a:rPr lang="uk-UA" b="1" dirty="0"/>
              <a:t>закриті системи;</a:t>
            </a:r>
            <a:endParaRPr lang="ru-RU" b="1" dirty="0"/>
          </a:p>
          <a:p>
            <a:pPr lvl="0"/>
            <a:r>
              <a:rPr lang="uk-UA" b="1" dirty="0"/>
              <a:t>комбіновані системи.</a:t>
            </a:r>
            <a:endParaRPr lang="ru-RU" b="1" dirty="0"/>
          </a:p>
          <a:p>
            <a:pPr lvl="0"/>
            <a:r>
              <a:rPr lang="uk-UA" b="1" i="1" dirty="0">
                <a:solidFill>
                  <a:srgbClr val="FF0000"/>
                </a:solidFill>
              </a:rPr>
              <a:t>За розміщенням осушувальної мережі на місцевості;</a:t>
            </a:r>
            <a:endParaRPr lang="ru-RU" b="1" dirty="0">
              <a:solidFill>
                <a:srgbClr val="FF0000"/>
              </a:solidFill>
            </a:endParaRPr>
          </a:p>
          <a:p>
            <a:pPr lvl="0"/>
            <a:r>
              <a:rPr lang="uk-UA" b="1" dirty="0"/>
              <a:t>горизонтальні;</a:t>
            </a:r>
            <a:endParaRPr lang="ru-RU" b="1" dirty="0"/>
          </a:p>
          <a:p>
            <a:pPr lvl="0"/>
            <a:r>
              <a:rPr lang="uk-UA" b="1" dirty="0"/>
              <a:t>вертикальні.</a:t>
            </a:r>
            <a:endParaRPr lang="ru-RU" b="1" dirty="0"/>
          </a:p>
          <a:p>
            <a:r>
              <a:rPr lang="uk-UA" b="1" dirty="0"/>
              <a:t>Сучасні меліоративні системи за характером дії на водний режим ґрунтів проектуються, як правило, </a:t>
            </a:r>
            <a:r>
              <a:rPr lang="uk-UA" b="1" i="1" dirty="0" err="1">
                <a:solidFill>
                  <a:srgbClr val="FF0000"/>
                </a:solidFill>
              </a:rPr>
              <a:t>осушувально</a:t>
            </a:r>
            <a:r>
              <a:rPr lang="uk-UA" b="1" i="1" dirty="0">
                <a:solidFill>
                  <a:srgbClr val="FF0000"/>
                </a:solidFill>
              </a:rPr>
              <a:t> - зволожувальними двосторонньої дії</a:t>
            </a:r>
            <a:r>
              <a:rPr lang="uk-UA" b="1" dirty="0"/>
              <a:t>, за конструкцією - </a:t>
            </a:r>
            <a:r>
              <a:rPr lang="uk-UA" b="1" i="1" dirty="0">
                <a:solidFill>
                  <a:srgbClr val="FF0000"/>
                </a:solidFill>
              </a:rPr>
              <a:t>комбінованими.</a:t>
            </a:r>
            <a:endParaRPr lang="ru-RU" b="1" i="1" dirty="0">
              <a:solidFill>
                <a:srgbClr val="FF0000"/>
              </a:solidFill>
            </a:endParaRPr>
          </a:p>
          <a:p>
            <a:endParaRPr lang="ru-RU" dirty="0"/>
          </a:p>
        </p:txBody>
      </p:sp>
    </p:spTree>
    <p:extLst>
      <p:ext uri="{BB962C8B-B14F-4D97-AF65-F5344CB8AC3E}">
        <p14:creationId xmlns:p14="http://schemas.microsoft.com/office/powerpoint/2010/main" val="8789259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332656"/>
            <a:ext cx="8363272" cy="5793507"/>
          </a:xfrm>
        </p:spPr>
        <p:txBody>
          <a:bodyPr>
            <a:normAutofit fontScale="77500" lnSpcReduction="20000"/>
          </a:bodyPr>
          <a:lstStyle/>
          <a:p>
            <a:r>
              <a:rPr lang="uk-UA" b="1" i="1" dirty="0">
                <a:solidFill>
                  <a:srgbClr val="FF0000"/>
                </a:solidFill>
              </a:rPr>
              <a:t>Вимоги до осушувальних систем.</a:t>
            </a:r>
            <a:endParaRPr lang="ru-RU" dirty="0">
              <a:solidFill>
                <a:srgbClr val="FF0000"/>
              </a:solidFill>
            </a:endParaRPr>
          </a:p>
          <a:p>
            <a:r>
              <a:rPr lang="uk-UA" b="1" i="1" dirty="0"/>
              <a:t> </a:t>
            </a:r>
            <a:endParaRPr lang="ru-RU" dirty="0"/>
          </a:p>
          <a:p>
            <a:r>
              <a:rPr lang="uk-UA" b="1" dirty="0">
                <a:solidFill>
                  <a:srgbClr val="FF0000"/>
                </a:solidFill>
              </a:rPr>
              <a:t>Осушувальна система </a:t>
            </a:r>
            <a:r>
              <a:rPr lang="uk-UA" b="1" dirty="0"/>
              <a:t>повинна забезпечувати створення сприятливого  водного режиму ґрунтів для вирощування високих і гарантованих врожаїв сільськогосподарських культур.</a:t>
            </a:r>
            <a:endParaRPr lang="ru-RU" b="1" dirty="0"/>
          </a:p>
          <a:p>
            <a:r>
              <a:rPr lang="uk-UA" b="1" dirty="0"/>
              <a:t>Сучасні осушувально-зволожувальні системи, що ґрунтуються на відкритій чи закритій регулюючій мережі з використанням традиційних конструкцій регулюючих споруд та технічних заходів </a:t>
            </a:r>
            <a:r>
              <a:rPr lang="uk-UA" b="1" dirty="0" err="1"/>
              <a:t>водорегулювання</a:t>
            </a:r>
            <a:r>
              <a:rPr lang="uk-UA" b="1" dirty="0"/>
              <a:t>, мають </a:t>
            </a:r>
            <a:r>
              <a:rPr lang="uk-UA" b="1" dirty="0">
                <a:solidFill>
                  <a:srgbClr val="FF0000"/>
                </a:solidFill>
              </a:rPr>
              <a:t>ряд експлуатаційних вад</a:t>
            </a:r>
            <a:r>
              <a:rPr lang="uk-UA" b="1" dirty="0"/>
              <a:t>, які істотно знижують ефективність використання осушених земель</a:t>
            </a:r>
            <a:r>
              <a:rPr lang="uk-UA" b="1" dirty="0" smtClean="0"/>
              <a:t>:</a:t>
            </a:r>
          </a:p>
          <a:p>
            <a:r>
              <a:rPr lang="uk-UA" b="1" dirty="0" smtClean="0"/>
              <a:t> </a:t>
            </a:r>
            <a:r>
              <a:rPr lang="uk-UA" b="1" dirty="0"/>
              <a:t>нерівномірність регулювання рівнів ґрунтової води та вологості ґрунту</a:t>
            </a:r>
            <a:r>
              <a:rPr lang="uk-UA" b="1" dirty="0" smtClean="0"/>
              <a:t>,</a:t>
            </a:r>
          </a:p>
          <a:p>
            <a:r>
              <a:rPr lang="uk-UA" b="1" dirty="0" smtClean="0"/>
              <a:t> </a:t>
            </a:r>
            <a:r>
              <a:rPr lang="uk-UA" b="1" dirty="0"/>
              <a:t>пересушення або перезволоження окремих ділянок, </a:t>
            </a:r>
            <a:endParaRPr lang="uk-UA" b="1" dirty="0" smtClean="0"/>
          </a:p>
          <a:p>
            <a:r>
              <a:rPr lang="uk-UA" b="1" dirty="0" smtClean="0"/>
              <a:t>недостатня </a:t>
            </a:r>
            <a:r>
              <a:rPr lang="uk-UA" b="1" dirty="0"/>
              <a:t>оперативність управління системою та ін.</a:t>
            </a:r>
            <a:endParaRPr lang="ru-RU" b="1" dirty="0"/>
          </a:p>
          <a:p>
            <a:endParaRPr lang="ru-RU" b="1" dirty="0"/>
          </a:p>
        </p:txBody>
      </p:sp>
    </p:spTree>
    <p:extLst>
      <p:ext uri="{BB962C8B-B14F-4D97-AF65-F5344CB8AC3E}">
        <p14:creationId xmlns:p14="http://schemas.microsoft.com/office/powerpoint/2010/main" val="12321720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332656"/>
            <a:ext cx="8363272" cy="6192688"/>
          </a:xfrm>
        </p:spPr>
        <p:txBody>
          <a:bodyPr>
            <a:normAutofit fontScale="77500" lnSpcReduction="20000"/>
          </a:bodyPr>
          <a:lstStyle/>
          <a:p>
            <a:r>
              <a:rPr lang="uk-UA" sz="4200" b="1" i="1" dirty="0">
                <a:solidFill>
                  <a:srgbClr val="FF0000"/>
                </a:solidFill>
              </a:rPr>
              <a:t>Перспективним напрямом розвитку осушувально-зволожувальних систем </a:t>
            </a:r>
            <a:r>
              <a:rPr lang="uk-UA" sz="4200" b="1" dirty="0"/>
              <a:t>є перехід на блочно-модульний принцип будови системи з управлінням рівнів ґрунтових вод, розроблений в інституті "</a:t>
            </a:r>
            <a:r>
              <a:rPr lang="uk-UA" sz="4200" b="1" dirty="0" err="1"/>
              <a:t>Укрдніпроводгосп</a:t>
            </a:r>
            <a:r>
              <a:rPr lang="uk-UA" sz="4200" b="1" dirty="0"/>
              <a:t>". </a:t>
            </a:r>
            <a:endParaRPr lang="uk-UA" sz="4200" b="1" dirty="0" smtClean="0"/>
          </a:p>
          <a:p>
            <a:r>
              <a:rPr lang="uk-UA" sz="4200" b="1" dirty="0" smtClean="0"/>
              <a:t>Структурна </a:t>
            </a:r>
            <a:r>
              <a:rPr lang="uk-UA" sz="4200" b="1" dirty="0"/>
              <a:t>система складається з окремих блоків (сівозмін), усередині яких поля обслуговуються автономними модульними ділянками. Управління блоками здійснюється з головної споруди за допомогою автомата нижнього б’єфа з дистанційним управлінням</a:t>
            </a:r>
            <a:r>
              <a:rPr lang="uk-UA" sz="4200" b="1" dirty="0" smtClean="0"/>
              <a:t>.</a:t>
            </a:r>
          </a:p>
          <a:p>
            <a:pPr marL="0" indent="0">
              <a:buNone/>
            </a:pPr>
            <a:r>
              <a:rPr lang="uk-UA" sz="3400" b="1" dirty="0" smtClean="0">
                <a:solidFill>
                  <a:srgbClr val="FF0000"/>
                </a:solidFill>
              </a:rPr>
              <a:t> </a:t>
            </a:r>
            <a:endParaRPr lang="ru-RU" dirty="0"/>
          </a:p>
        </p:txBody>
      </p:sp>
    </p:spTree>
    <p:extLst>
      <p:ext uri="{BB962C8B-B14F-4D97-AF65-F5344CB8AC3E}">
        <p14:creationId xmlns:p14="http://schemas.microsoft.com/office/powerpoint/2010/main" val="28412692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332656"/>
            <a:ext cx="8291264" cy="6192688"/>
          </a:xfrm>
        </p:spPr>
        <p:txBody>
          <a:bodyPr>
            <a:normAutofit fontScale="92500"/>
          </a:bodyPr>
          <a:lstStyle/>
          <a:p>
            <a:r>
              <a:rPr lang="uk-UA" b="1" dirty="0">
                <a:solidFill>
                  <a:srgbClr val="FF0000"/>
                </a:solidFill>
              </a:rPr>
              <a:t>Керування модульними ділянками </a:t>
            </a:r>
            <a:r>
              <a:rPr lang="uk-UA" b="1" dirty="0"/>
              <a:t>ведеться з розподільчих вузлів за допомогою гідроавтоматів багатофункціонального призначення або мікропроцесорів, що працюють за заданим алгоритмом. Система забезпечує безперервне автоматичне регулювання рівня ґрунтових вод у різних експлуатаційних режимах усіх її технологічних ланок. Даний принцип реалізовано на дослідно-виробничих ділянках </a:t>
            </a:r>
            <a:r>
              <a:rPr lang="uk-UA" b="1" dirty="0" err="1"/>
              <a:t>Ірпінської</a:t>
            </a:r>
            <a:r>
              <a:rPr lang="uk-UA" b="1" dirty="0"/>
              <a:t> осушувально-зволожувальної системи та системи "Смолянка" в Чернігівській області.</a:t>
            </a:r>
            <a:endParaRPr lang="ru-RU" b="1" dirty="0"/>
          </a:p>
          <a:p>
            <a:endParaRPr lang="ru-RU" dirty="0"/>
          </a:p>
        </p:txBody>
      </p:sp>
    </p:spTree>
    <p:extLst>
      <p:ext uri="{BB962C8B-B14F-4D97-AF65-F5344CB8AC3E}">
        <p14:creationId xmlns:p14="http://schemas.microsoft.com/office/powerpoint/2010/main" val="3968006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219256" cy="5793507"/>
          </a:xfrm>
        </p:spPr>
        <p:txBody>
          <a:bodyPr>
            <a:normAutofit/>
          </a:bodyPr>
          <a:lstStyle/>
          <a:p>
            <a:r>
              <a:rPr lang="uk-UA" b="1" i="1" dirty="0">
                <a:solidFill>
                  <a:srgbClr val="FF0000"/>
                </a:solidFill>
              </a:rPr>
              <a:t>Проблему  меліорації </a:t>
            </a:r>
            <a:r>
              <a:rPr lang="uk-UA" b="1" dirty="0"/>
              <a:t>заболочених та перезволожених земель західних областей України науковці досліджували ще у другій половині ХУШ століття. </a:t>
            </a:r>
            <a:endParaRPr lang="uk-UA" b="1" dirty="0" smtClean="0"/>
          </a:p>
          <a:p>
            <a:r>
              <a:rPr lang="uk-UA" b="1" dirty="0" smtClean="0"/>
              <a:t>Архівні </a:t>
            </a:r>
            <a:r>
              <a:rPr lang="uk-UA" b="1" dirty="0"/>
              <a:t>та літературні джерела свідчать, що вишукувальні і меліоративні роботи на цих землях проводились вже у 1759 -1797рр. у зв’язку з проектом сполучення річок Дністра і Вісли за допомогою каналу Вишня - Сан. Перший відомий проект регулювання р. Дністер, а також проект осушення боліт на правому березі ріки були здійснені інженером </a:t>
            </a:r>
            <a:r>
              <a:rPr lang="uk-UA" b="1" dirty="0" err="1"/>
              <a:t>Малицьким</a:t>
            </a:r>
            <a:r>
              <a:rPr lang="uk-UA" b="1" dirty="0"/>
              <a:t> у 1826-1847 рр.</a:t>
            </a:r>
            <a:endParaRPr lang="ru-RU" b="1" dirty="0"/>
          </a:p>
          <a:p>
            <a:endParaRPr lang="ru-RU" dirty="0"/>
          </a:p>
        </p:txBody>
      </p:sp>
    </p:spTree>
    <p:extLst>
      <p:ext uri="{BB962C8B-B14F-4D97-AF65-F5344CB8AC3E}">
        <p14:creationId xmlns:p14="http://schemas.microsoft.com/office/powerpoint/2010/main" val="3938332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332656"/>
            <a:ext cx="8363272" cy="6192688"/>
          </a:xfrm>
        </p:spPr>
        <p:txBody>
          <a:bodyPr>
            <a:normAutofit fontScale="92500" lnSpcReduction="10000"/>
          </a:bodyPr>
          <a:lstStyle/>
          <a:p>
            <a:r>
              <a:rPr lang="uk-UA" b="1" dirty="0"/>
              <a:t>З середини Х1Х століття для осушення перезволожених земель  у Галичині почали застосовувати </a:t>
            </a:r>
            <a:r>
              <a:rPr lang="uk-UA" b="1" i="1" dirty="0">
                <a:solidFill>
                  <a:srgbClr val="FF0000"/>
                </a:solidFill>
              </a:rPr>
              <a:t>гончарний дренаж</a:t>
            </a:r>
            <a:r>
              <a:rPr lang="uk-UA" b="1" dirty="0"/>
              <a:t>. Одним з перших об’єктів, осушених гончарним дренажем, була ділянка поблизу м. </a:t>
            </a:r>
            <a:r>
              <a:rPr lang="uk-UA" b="1" dirty="0" err="1"/>
              <a:t>Журавне</a:t>
            </a:r>
            <a:r>
              <a:rPr lang="uk-UA" b="1" dirty="0"/>
              <a:t> Львівської області</a:t>
            </a:r>
            <a:r>
              <a:rPr lang="uk-UA" b="1" dirty="0" smtClean="0"/>
              <a:t>.</a:t>
            </a:r>
          </a:p>
          <a:p>
            <a:r>
              <a:rPr lang="uk-UA" b="1" dirty="0" smtClean="0"/>
              <a:t> </a:t>
            </a:r>
            <a:r>
              <a:rPr lang="uk-UA" b="1" dirty="0"/>
              <a:t>Проводились роботи по осушенню заплав у басейнах верхів’я Західного Бугу і Стиру, які зводились в основному до </a:t>
            </a:r>
            <a:r>
              <a:rPr lang="uk-UA" b="1" i="1" dirty="0">
                <a:solidFill>
                  <a:srgbClr val="FF0000"/>
                </a:solidFill>
              </a:rPr>
              <a:t>регулювання річок-водоприймачів </a:t>
            </a:r>
            <a:r>
              <a:rPr lang="uk-UA" b="1" dirty="0"/>
              <a:t>і їх </a:t>
            </a:r>
            <a:r>
              <a:rPr lang="uk-UA" b="1" dirty="0" err="1"/>
              <a:t>притоків</a:t>
            </a:r>
            <a:r>
              <a:rPr lang="uk-UA" b="1" dirty="0"/>
              <a:t>. Незначні обсяги робіт з регулювання річок і осушення земель відкритою мережею каналів були проведені також у басейнах Прута і Тиси. </a:t>
            </a:r>
            <a:endParaRPr lang="uk-UA" b="1" dirty="0" smtClean="0"/>
          </a:p>
          <a:p>
            <a:r>
              <a:rPr lang="uk-UA" b="1" dirty="0" smtClean="0"/>
              <a:t>На </a:t>
            </a:r>
            <a:r>
              <a:rPr lang="uk-UA" b="1" dirty="0"/>
              <a:t>території Прип’ятського Полісся перші спроби осушення окремих заболочених ділянок відбулись до 70-років Х1Х століття, під час відомих досліджень Західної експедиції під керівництвом  Й. </a:t>
            </a:r>
            <a:r>
              <a:rPr lang="uk-UA" b="1" dirty="0" err="1"/>
              <a:t>Жилінського</a:t>
            </a:r>
            <a:r>
              <a:rPr lang="uk-UA" b="1" dirty="0"/>
              <a:t>. </a:t>
            </a:r>
            <a:endParaRPr lang="ru-RU" b="1" dirty="0"/>
          </a:p>
        </p:txBody>
      </p:sp>
    </p:spTree>
    <p:extLst>
      <p:ext uri="{BB962C8B-B14F-4D97-AF65-F5344CB8AC3E}">
        <p14:creationId xmlns:p14="http://schemas.microsoft.com/office/powerpoint/2010/main" val="879592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404664"/>
            <a:ext cx="8147248" cy="5721499"/>
          </a:xfrm>
        </p:spPr>
        <p:txBody>
          <a:bodyPr>
            <a:normAutofit fontScale="92500" lnSpcReduction="20000"/>
          </a:bodyPr>
          <a:lstStyle/>
          <a:p>
            <a:r>
              <a:rPr lang="uk-UA" b="1" dirty="0"/>
              <a:t>В Україні </a:t>
            </a:r>
            <a:r>
              <a:rPr lang="uk-UA" b="1" dirty="0">
                <a:solidFill>
                  <a:srgbClr val="FF0000"/>
                </a:solidFill>
              </a:rPr>
              <a:t>Полісся </a:t>
            </a:r>
            <a:r>
              <a:rPr lang="uk-UA" b="1" dirty="0"/>
              <a:t>охоплює Поліську  низовину й частину Придністровської низовини. Його площа становить 117,7тис км</a:t>
            </a:r>
            <a:r>
              <a:rPr lang="uk-UA" b="1" baseline="30000" dirty="0"/>
              <a:t>2</a:t>
            </a:r>
            <a:r>
              <a:rPr lang="uk-UA" b="1" dirty="0"/>
              <a:t> (19,5% території України</a:t>
            </a:r>
            <a:r>
              <a:rPr lang="uk-UA" b="1" dirty="0" smtClean="0"/>
              <a:t>). осушені </a:t>
            </a:r>
            <a:r>
              <a:rPr lang="uk-UA" b="1" dirty="0"/>
              <a:t>землі в заплавах річок Трубіж, Горинь, Случ, </a:t>
            </a:r>
            <a:r>
              <a:rPr lang="uk-UA" b="1" dirty="0" err="1"/>
              <a:t>Стохід</a:t>
            </a:r>
            <a:r>
              <a:rPr lang="uk-UA" b="1" dirty="0"/>
              <a:t>, Стир, </a:t>
            </a:r>
            <a:r>
              <a:rPr lang="uk-UA" b="1" dirty="0" err="1"/>
              <a:t>Ствига</a:t>
            </a:r>
            <a:r>
              <a:rPr lang="uk-UA" b="1" dirty="0"/>
              <a:t>, Псел, Прип’ять, </a:t>
            </a:r>
            <a:r>
              <a:rPr lang="uk-UA" b="1" dirty="0" err="1"/>
              <a:t>Вижівка</a:t>
            </a:r>
            <a:r>
              <a:rPr lang="uk-UA" b="1" dirty="0"/>
              <a:t>, </a:t>
            </a:r>
            <a:r>
              <a:rPr lang="uk-UA" b="1" dirty="0" err="1"/>
              <a:t>Турія</a:t>
            </a:r>
            <a:r>
              <a:rPr lang="uk-UA" b="1" dirty="0"/>
              <a:t> та ряду інших. У 1920-1930рр. осушення проводилось в заплавах річок Остер, </a:t>
            </a:r>
            <a:r>
              <a:rPr lang="uk-UA" b="1" dirty="0" err="1"/>
              <a:t>Супій</a:t>
            </a:r>
            <a:r>
              <a:rPr lang="uk-UA" b="1" dirty="0"/>
              <a:t>, </a:t>
            </a:r>
            <a:r>
              <a:rPr lang="uk-UA" b="1" dirty="0" err="1"/>
              <a:t>Золотоношка</a:t>
            </a:r>
            <a:r>
              <a:rPr lang="uk-UA" b="1" dirty="0"/>
              <a:t>, Сула, тощо. Найбільші площі були осушені  у 1933 році в заплаві річки Ромен - 14 тис. га</a:t>
            </a:r>
            <a:endParaRPr lang="ru-RU" b="1" dirty="0"/>
          </a:p>
          <a:p>
            <a:r>
              <a:rPr lang="uk-UA" b="1" dirty="0" smtClean="0"/>
              <a:t>У </a:t>
            </a:r>
            <a:r>
              <a:rPr lang="uk-UA" b="1" dirty="0"/>
              <a:t>60 роках минулого століття меліоратори розпочали </a:t>
            </a:r>
            <a:r>
              <a:rPr lang="uk-UA" b="1" i="1" dirty="0">
                <a:solidFill>
                  <a:srgbClr val="FF0000"/>
                </a:solidFill>
              </a:rPr>
              <a:t>будівництво великих осушувальних систем з відкритою мережею каналів. </a:t>
            </a:r>
            <a:endParaRPr lang="uk-UA" b="1" i="1" dirty="0" smtClean="0">
              <a:solidFill>
                <a:srgbClr val="FF0000"/>
              </a:solidFill>
            </a:endParaRPr>
          </a:p>
          <a:p>
            <a:r>
              <a:rPr lang="uk-UA" b="1" i="1" dirty="0" smtClean="0">
                <a:solidFill>
                  <a:srgbClr val="FF0000"/>
                </a:solidFill>
              </a:rPr>
              <a:t>Новий </a:t>
            </a:r>
            <a:r>
              <a:rPr lang="uk-UA" b="1" i="1" dirty="0">
                <a:solidFill>
                  <a:srgbClr val="FF0000"/>
                </a:solidFill>
              </a:rPr>
              <a:t>етап </a:t>
            </a:r>
            <a:r>
              <a:rPr lang="uk-UA" b="1" dirty="0"/>
              <a:t>більш цілеспрямованих досліджень і осушувальних робіт на землях західних областей України розпочався у кінці </a:t>
            </a:r>
            <a:r>
              <a:rPr lang="uk-UA" b="1" dirty="0" err="1"/>
              <a:t>шестидесятих</a:t>
            </a:r>
            <a:r>
              <a:rPr lang="uk-UA" b="1" dirty="0"/>
              <a:t> - початку сімдесятих років</a:t>
            </a:r>
            <a:endParaRPr lang="ru-RU" b="1" dirty="0"/>
          </a:p>
        </p:txBody>
      </p:sp>
    </p:spTree>
    <p:extLst>
      <p:ext uri="{BB962C8B-B14F-4D97-AF65-F5344CB8AC3E}">
        <p14:creationId xmlns:p14="http://schemas.microsoft.com/office/powerpoint/2010/main" val="3261689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219256" cy="5793507"/>
          </a:xfrm>
        </p:spPr>
        <p:txBody>
          <a:bodyPr>
            <a:normAutofit/>
          </a:bodyPr>
          <a:lstStyle/>
          <a:p>
            <a:r>
              <a:rPr lang="uk-UA" b="1" dirty="0"/>
              <a:t>Була </a:t>
            </a:r>
            <a:r>
              <a:rPr lang="uk-UA" b="1" dirty="0">
                <a:solidFill>
                  <a:srgbClr val="FF0000"/>
                </a:solidFill>
              </a:rPr>
              <a:t>розпочата  інтенсивна робота </a:t>
            </a:r>
            <a:r>
              <a:rPr lang="uk-UA" b="1" dirty="0"/>
              <a:t>по осушенню земель у гумідній зоні України, яка  тривала до 1985 р.</a:t>
            </a:r>
            <a:endParaRPr lang="ru-RU" b="1" dirty="0"/>
          </a:p>
          <a:p>
            <a:r>
              <a:rPr lang="uk-UA" b="1" dirty="0"/>
              <a:t>До 1990 року у західних областях було осушено 2,2 млн. га заболочених та перезволожених земель На 01.01.96 року в Україні загальна площа осушення становила 3299,4 тис. га, </a:t>
            </a:r>
            <a:r>
              <a:rPr lang="uk-UA" b="1" dirty="0">
                <a:solidFill>
                  <a:srgbClr val="FF0000"/>
                </a:solidFill>
              </a:rPr>
              <a:t>побудовано 60 великих осушувальних систем.</a:t>
            </a:r>
            <a:r>
              <a:rPr lang="uk-UA" b="1" dirty="0"/>
              <a:t> У тому числі </a:t>
            </a:r>
            <a:r>
              <a:rPr lang="uk-UA" b="1" dirty="0" err="1"/>
              <a:t>Ірпінська</a:t>
            </a:r>
            <a:r>
              <a:rPr lang="uk-UA" b="1" dirty="0"/>
              <a:t>, Трубізька, </a:t>
            </a:r>
            <a:r>
              <a:rPr lang="uk-UA" b="1" dirty="0" err="1"/>
              <a:t>Верхньоприп</a:t>
            </a:r>
            <a:r>
              <a:rPr lang="uk-UA" b="1" dirty="0"/>
              <a:t>"</a:t>
            </a:r>
            <a:r>
              <a:rPr lang="uk-UA" b="1" dirty="0" err="1"/>
              <a:t>ятська</a:t>
            </a:r>
            <a:r>
              <a:rPr lang="uk-UA" b="1" dirty="0"/>
              <a:t>, </a:t>
            </a:r>
            <a:r>
              <a:rPr lang="uk-UA" b="1" dirty="0" err="1"/>
              <a:t>Берегівська</a:t>
            </a:r>
            <a:r>
              <a:rPr lang="uk-UA" b="1" dirty="0"/>
              <a:t>, </a:t>
            </a:r>
            <a:r>
              <a:rPr lang="uk-UA" b="1" dirty="0" err="1"/>
              <a:t>Латорицька</a:t>
            </a:r>
            <a:r>
              <a:rPr lang="uk-UA" b="1" dirty="0"/>
              <a:t>, </a:t>
            </a:r>
            <a:r>
              <a:rPr lang="uk-UA" b="1" dirty="0" err="1"/>
              <a:t>Турська</a:t>
            </a:r>
            <a:r>
              <a:rPr lang="uk-UA" b="1" dirty="0"/>
              <a:t>, </a:t>
            </a:r>
            <a:r>
              <a:rPr lang="uk-UA" b="1" dirty="0" err="1"/>
              <a:t>Замисловицька</a:t>
            </a:r>
            <a:r>
              <a:rPr lang="uk-UA" b="1" dirty="0"/>
              <a:t>, </a:t>
            </a:r>
            <a:r>
              <a:rPr lang="uk-UA" b="1" dirty="0" err="1"/>
              <a:t>Остерська</a:t>
            </a:r>
            <a:r>
              <a:rPr lang="uk-UA" b="1" dirty="0"/>
              <a:t> та інші.</a:t>
            </a:r>
            <a:endParaRPr lang="ru-RU" b="1" dirty="0"/>
          </a:p>
          <a:p>
            <a:endParaRPr lang="ru-RU" dirty="0"/>
          </a:p>
        </p:txBody>
      </p:sp>
    </p:spTree>
    <p:extLst>
      <p:ext uri="{BB962C8B-B14F-4D97-AF65-F5344CB8AC3E}">
        <p14:creationId xmlns:p14="http://schemas.microsoft.com/office/powerpoint/2010/main" val="2060200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548680"/>
            <a:ext cx="8219256" cy="5577483"/>
          </a:xfrm>
        </p:spPr>
        <p:txBody>
          <a:bodyPr>
            <a:normAutofit fontScale="92500" lnSpcReduction="20000"/>
          </a:bodyPr>
          <a:lstStyle/>
          <a:p>
            <a:r>
              <a:rPr lang="uk-UA" b="1" i="1" dirty="0">
                <a:solidFill>
                  <a:srgbClr val="FF0000"/>
                </a:solidFill>
              </a:rPr>
              <a:t>Значення і завдання  осушувальних меліорацій.</a:t>
            </a:r>
            <a:endParaRPr lang="ru-RU" dirty="0">
              <a:solidFill>
                <a:srgbClr val="FF0000"/>
              </a:solidFill>
            </a:endParaRPr>
          </a:p>
          <a:p>
            <a:r>
              <a:rPr lang="uk-UA" b="1" i="1" dirty="0"/>
              <a:t> </a:t>
            </a:r>
            <a:endParaRPr lang="ru-RU" dirty="0"/>
          </a:p>
          <a:p>
            <a:r>
              <a:rPr lang="uk-UA" b="1" dirty="0"/>
              <a:t>Найважливішою умовою планомірного розвитку країни є забезпечення промисловості </a:t>
            </a:r>
            <a:r>
              <a:rPr lang="uk-UA" b="1" dirty="0">
                <a:solidFill>
                  <a:srgbClr val="FF0000"/>
                </a:solidFill>
              </a:rPr>
              <a:t>сировиною </a:t>
            </a:r>
            <a:r>
              <a:rPr lang="uk-UA" b="1" dirty="0"/>
              <a:t>сільськогосподарського виробництва, а населення - </a:t>
            </a:r>
            <a:r>
              <a:rPr lang="uk-UA" b="1" dirty="0">
                <a:solidFill>
                  <a:srgbClr val="FF0000"/>
                </a:solidFill>
              </a:rPr>
              <a:t>продуктами харчування</a:t>
            </a:r>
            <a:r>
              <a:rPr lang="uk-UA" b="1" dirty="0" smtClean="0"/>
              <a:t>.</a:t>
            </a:r>
          </a:p>
          <a:p>
            <a:r>
              <a:rPr lang="uk-UA" b="1" dirty="0" smtClean="0"/>
              <a:t> </a:t>
            </a:r>
            <a:r>
              <a:rPr lang="uk-UA" b="1" dirty="0"/>
              <a:t>У системі заходів по досягненню цієї мети у гумідній зоні центральне місце належить </a:t>
            </a:r>
            <a:r>
              <a:rPr lang="uk-UA" b="1" dirty="0">
                <a:solidFill>
                  <a:srgbClr val="FF0000"/>
                </a:solidFill>
              </a:rPr>
              <a:t>осушувальній меліорації, </a:t>
            </a:r>
            <a:r>
              <a:rPr lang="uk-UA" b="1" dirty="0"/>
              <a:t>якій надається вирішальна роль у стійкому нарощуванні продовольчого фонду країни.</a:t>
            </a:r>
            <a:endParaRPr lang="ru-RU" b="1" dirty="0"/>
          </a:p>
          <a:p>
            <a:r>
              <a:rPr lang="uk-UA" b="1" dirty="0"/>
              <a:t>Отже, </a:t>
            </a:r>
            <a:r>
              <a:rPr lang="uk-UA" b="1" dirty="0">
                <a:solidFill>
                  <a:srgbClr val="FF0000"/>
                </a:solidFill>
              </a:rPr>
              <a:t>завдання осушувальних меліорацій </a:t>
            </a:r>
            <a:r>
              <a:rPr lang="uk-UA" b="1" dirty="0"/>
              <a:t>- </a:t>
            </a:r>
            <a:r>
              <a:rPr lang="uk-UA" b="1" i="1" dirty="0"/>
              <a:t>перетворення боліт і</a:t>
            </a:r>
            <a:r>
              <a:rPr lang="uk-UA" b="1" dirty="0"/>
              <a:t> </a:t>
            </a:r>
            <a:r>
              <a:rPr lang="uk-UA" b="1" i="1" dirty="0"/>
              <a:t>перезволожених земель в родючі землі</a:t>
            </a:r>
            <a:r>
              <a:rPr lang="uk-UA" b="1" dirty="0"/>
              <a:t>, які повинні забезпечувати одержання високих і стійких врожаїв сільськогосподарських культур.</a:t>
            </a:r>
            <a:endParaRPr lang="ru-RU" b="1" dirty="0"/>
          </a:p>
          <a:p>
            <a:endParaRPr lang="ru-RU" dirty="0"/>
          </a:p>
        </p:txBody>
      </p:sp>
    </p:spTree>
    <p:extLst>
      <p:ext uri="{BB962C8B-B14F-4D97-AF65-F5344CB8AC3E}">
        <p14:creationId xmlns:p14="http://schemas.microsoft.com/office/powerpoint/2010/main" val="1749429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404664"/>
            <a:ext cx="8363272" cy="6048672"/>
          </a:xfrm>
        </p:spPr>
        <p:txBody>
          <a:bodyPr>
            <a:normAutofit fontScale="92500"/>
          </a:bodyPr>
          <a:lstStyle/>
          <a:p>
            <a:r>
              <a:rPr lang="uk-UA" sz="3600" b="1" i="1" dirty="0">
                <a:solidFill>
                  <a:srgbClr val="FF0000"/>
                </a:solidFill>
              </a:rPr>
              <a:t>Осушувальні меліорації </a:t>
            </a:r>
            <a:r>
              <a:rPr lang="uk-UA" sz="3600" b="1" dirty="0"/>
              <a:t>значною мірою сприяють підвищенню ефективності сільськогосподарського виробництва</a:t>
            </a:r>
            <a:r>
              <a:rPr lang="uk-UA" sz="3600" b="1" dirty="0" smtClean="0"/>
              <a:t>,</a:t>
            </a:r>
          </a:p>
          <a:p>
            <a:r>
              <a:rPr lang="uk-UA" sz="3600" b="1" dirty="0" smtClean="0"/>
              <a:t> </a:t>
            </a:r>
            <a:r>
              <a:rPr lang="uk-UA" sz="3600" b="1" dirty="0"/>
              <a:t>росту </a:t>
            </a:r>
            <a:r>
              <a:rPr lang="uk-UA" sz="4000" b="1" dirty="0"/>
              <a:t>врожайності</a:t>
            </a:r>
            <a:r>
              <a:rPr lang="uk-UA" sz="3600" b="1" dirty="0"/>
              <a:t> і валового збору сільськогосподарської продукції</a:t>
            </a:r>
            <a:r>
              <a:rPr lang="uk-UA" sz="3600" b="1" dirty="0" smtClean="0"/>
              <a:t>,</a:t>
            </a:r>
          </a:p>
          <a:p>
            <a:r>
              <a:rPr lang="uk-UA" sz="3600" b="1" dirty="0" smtClean="0"/>
              <a:t> </a:t>
            </a:r>
            <a:r>
              <a:rPr lang="uk-UA" sz="3600" b="1" dirty="0"/>
              <a:t>укріпленню економіки</a:t>
            </a:r>
            <a:r>
              <a:rPr lang="uk-UA" sz="3600" b="1" dirty="0" smtClean="0"/>
              <a:t>,</a:t>
            </a:r>
          </a:p>
          <a:p>
            <a:r>
              <a:rPr lang="uk-UA" sz="3600" b="1" dirty="0" smtClean="0"/>
              <a:t> </a:t>
            </a:r>
            <a:r>
              <a:rPr lang="uk-UA" sz="3600" b="1" dirty="0"/>
              <a:t>перетворенню багатьох регіонів у високорозвинені аграрно-промислові комплекси. </a:t>
            </a:r>
            <a:endParaRPr lang="ru-RU" sz="3600" b="1" dirty="0"/>
          </a:p>
        </p:txBody>
      </p:sp>
    </p:spTree>
    <p:extLst>
      <p:ext uri="{BB962C8B-B14F-4D97-AF65-F5344CB8AC3E}">
        <p14:creationId xmlns:p14="http://schemas.microsoft.com/office/powerpoint/2010/main" val="2850308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332656"/>
            <a:ext cx="8147248" cy="5793507"/>
          </a:xfrm>
        </p:spPr>
        <p:txBody>
          <a:bodyPr>
            <a:normAutofit fontScale="92500" lnSpcReduction="10000"/>
          </a:bodyPr>
          <a:lstStyle/>
          <a:p>
            <a:r>
              <a:rPr lang="uk-UA" b="1" dirty="0">
                <a:solidFill>
                  <a:srgbClr val="FF0000"/>
                </a:solidFill>
              </a:rPr>
              <a:t>Заболочені та перезволожені землі </a:t>
            </a:r>
            <a:r>
              <a:rPr lang="uk-UA" b="1" dirty="0"/>
              <a:t>являють собою важливий резерв підвищення рівня сільськогосподарського виробництва як в цілому по країні, так і в окремих регіонах. </a:t>
            </a:r>
          </a:p>
          <a:p>
            <a:r>
              <a:rPr lang="uk-UA" b="1" dirty="0"/>
              <a:t>Потенціальні можливості осушувальних меліорацій країни дуже великі, але ще  багато не вирішених питань  щодо екологічного обґрунтування осушувальних меліорацій, розробки ефективних заходів з метою оптимізації меліоративної ситуації на осушених землях, відсутні узагальнюючі наукові напрацювання, які  б були присвячені регіональним проблемам меліорації. Вирішення зазначених проблем необхідно для подальшого вдосконалення осушувальних систем та інтенсифікації сільськогосподарського виробництва на осушених землях.</a:t>
            </a:r>
            <a:endParaRPr lang="ru-RU" b="1" dirty="0"/>
          </a:p>
          <a:p>
            <a:endParaRPr lang="ru-RU" dirty="0"/>
          </a:p>
          <a:p>
            <a:endParaRPr lang="ru-RU" dirty="0"/>
          </a:p>
        </p:txBody>
      </p:sp>
    </p:spTree>
    <p:extLst>
      <p:ext uri="{BB962C8B-B14F-4D97-AF65-F5344CB8AC3E}">
        <p14:creationId xmlns:p14="http://schemas.microsoft.com/office/powerpoint/2010/main" val="39905401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Модульная">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Каплюченко</Template>
  <TotalTime>49</TotalTime>
  <Words>1550</Words>
  <Application>Microsoft Office PowerPoint</Application>
  <PresentationFormat>Экран (4:3)</PresentationFormat>
  <Paragraphs>111</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Поток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22</cp:revision>
  <dcterms:created xsi:type="dcterms:W3CDTF">2017-01-25T03:36:31Z</dcterms:created>
  <dcterms:modified xsi:type="dcterms:W3CDTF">2017-03-18T08:25:42Z</dcterms:modified>
</cp:coreProperties>
</file>