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6" r:id="rId3"/>
    <p:sldId id="257" r:id="rId4"/>
    <p:sldId id="297" r:id="rId5"/>
    <p:sldId id="258" r:id="rId6"/>
    <p:sldId id="298" r:id="rId7"/>
    <p:sldId id="259" r:id="rId8"/>
    <p:sldId id="260" r:id="rId9"/>
    <p:sldId id="261" r:id="rId10"/>
    <p:sldId id="262" r:id="rId11"/>
    <p:sldId id="263" r:id="rId12"/>
    <p:sldId id="264" r:id="rId13"/>
    <p:sldId id="299" r:id="rId14"/>
    <p:sldId id="266" r:id="rId15"/>
    <p:sldId id="265" r:id="rId16"/>
    <p:sldId id="267" r:id="rId17"/>
    <p:sldId id="268" r:id="rId18"/>
    <p:sldId id="300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301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302" r:id="rId37"/>
    <p:sldId id="285" r:id="rId38"/>
    <p:sldId id="286" r:id="rId39"/>
    <p:sldId id="303" r:id="rId40"/>
    <p:sldId id="287" r:id="rId41"/>
    <p:sldId id="288" r:id="rId42"/>
    <p:sldId id="290" r:id="rId43"/>
    <p:sldId id="304" r:id="rId44"/>
    <p:sldId id="289" r:id="rId45"/>
    <p:sldId id="305" r:id="rId46"/>
    <p:sldId id="291" r:id="rId47"/>
    <p:sldId id="306" r:id="rId48"/>
    <p:sldId id="292" r:id="rId49"/>
    <p:sldId id="307" r:id="rId50"/>
    <p:sldId id="293" r:id="rId51"/>
    <p:sldId id="294" r:id="rId52"/>
    <p:sldId id="295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1CA7C7-E45E-48DB-9C6A-1C4595BB3CA6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DE2F41D-6481-47CB-B89D-CCB0EEA0B3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08912" cy="6336704"/>
          </a:xfrm>
        </p:spPr>
        <p:txBody>
          <a:bodyPr>
            <a:normAutofit/>
          </a:bodyPr>
          <a:lstStyle/>
          <a:p>
            <a:pPr algn="l"/>
            <a:r>
              <a:rPr lang="uk-UA" b="1" i="1" dirty="0" smtClean="0">
                <a:solidFill>
                  <a:schemeClr val="tx1"/>
                </a:solidFill>
              </a:rPr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Заходи по попередженню і боротьбі із засоленням і заболоченням зрошувальних </a:t>
            </a:r>
            <a:r>
              <a:rPr lang="uk-UA" sz="3600" b="1" i="1" dirty="0" smtClean="0">
                <a:solidFill>
                  <a:srgbClr val="FF0000"/>
                </a:solidFill>
              </a:rPr>
              <a:t>систем</a:t>
            </a:r>
            <a:r>
              <a:rPr lang="uk-UA" b="1" i="1" dirty="0">
                <a:solidFill>
                  <a:schemeClr val="tx1"/>
                </a:solidFill>
              </a:rPr>
              <a:t> 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Засолення і заболочення зрошуваних земель, причини їх виникнення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Засоленими</a:t>
            </a:r>
            <a:r>
              <a:rPr lang="uk-UA" b="1" dirty="0">
                <a:solidFill>
                  <a:schemeClr val="tx1"/>
                </a:solidFill>
              </a:rPr>
              <a:t> називаються землі, що мають надлишкову кількість легкорозчинних солей, які пригнічують сільськогосподарські культури і призводять до зниження врожаю і його якості.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57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Солонці -</a:t>
            </a:r>
            <a:r>
              <a:rPr lang="uk-UA" b="1" dirty="0"/>
              <a:t> це ґрунти у поглинальному комплексі яких є обмінний натрій. Ці ґрунти мають несприятливі фізико-хімічні властивості. Вони відрізняються високою щільністю, тріщинуватістю у сухому стані, а при зволоженні сильно набухають, водопроникність їх зменшується, а лужність збільшується, </a:t>
            </a:r>
            <a:r>
              <a:rPr lang="uk-UA" b="1" dirty="0" err="1"/>
              <a:t>грунт</a:t>
            </a:r>
            <a:r>
              <a:rPr lang="uk-UA" b="1" dirty="0"/>
              <a:t> стає в"</a:t>
            </a:r>
            <a:r>
              <a:rPr lang="uk-UA" b="1" dirty="0" err="1"/>
              <a:t>язким</a:t>
            </a:r>
            <a:r>
              <a:rPr lang="uk-UA" b="1" dirty="0"/>
              <a:t> і липким. </a:t>
            </a:r>
            <a:endParaRPr lang="uk-UA" b="1" dirty="0" smtClean="0"/>
          </a:p>
          <a:p>
            <a:r>
              <a:rPr lang="uk-UA" b="1" dirty="0" smtClean="0"/>
              <a:t>Залежно </a:t>
            </a:r>
            <a:r>
              <a:rPr lang="uk-UA" b="1" dirty="0"/>
              <a:t>від вмісту натрію у ґрунтовому поглинальному комплексі розрізняють такі </a:t>
            </a:r>
            <a:r>
              <a:rPr lang="uk-UA" b="1" i="1" dirty="0">
                <a:solidFill>
                  <a:srgbClr val="FF0000"/>
                </a:solidFill>
              </a:rPr>
              <a:t>види солонців і солонцюватих ґрунтів: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 err="1"/>
              <a:t>слабкосолонцюваті</a:t>
            </a:r>
            <a:r>
              <a:rPr lang="uk-UA" b="1" dirty="0"/>
              <a:t> - з вмістом натрію менше 10% ємності поглинання;</a:t>
            </a:r>
            <a:endParaRPr lang="ru-RU" b="1" dirty="0"/>
          </a:p>
          <a:p>
            <a:pPr lvl="0"/>
            <a:r>
              <a:rPr lang="uk-UA" b="1" dirty="0" err="1"/>
              <a:t>середньосолонцюваті</a:t>
            </a:r>
            <a:r>
              <a:rPr lang="uk-UA" b="1" dirty="0"/>
              <a:t> - 10…20%;</a:t>
            </a:r>
            <a:endParaRPr lang="ru-RU" b="1" dirty="0"/>
          </a:p>
          <a:p>
            <a:pPr lvl="0"/>
            <a:r>
              <a:rPr lang="uk-UA" b="1" dirty="0" err="1"/>
              <a:t>сильносолонцюваті</a:t>
            </a:r>
            <a:r>
              <a:rPr lang="uk-UA" b="1" dirty="0"/>
              <a:t> - 20…30%;</a:t>
            </a:r>
            <a:endParaRPr lang="ru-RU" b="1" dirty="0"/>
          </a:p>
          <a:p>
            <a:pPr lvl="0"/>
            <a:r>
              <a:rPr lang="uk-UA" b="1" dirty="0"/>
              <a:t>солонці - понад 30% ємності поглинання.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57606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 складом солей розрізняють: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i="1" dirty="0"/>
              <a:t>содові;</a:t>
            </a:r>
            <a:endParaRPr lang="ru-RU" b="1" i="1" dirty="0"/>
          </a:p>
          <a:p>
            <a:pPr lvl="0"/>
            <a:r>
              <a:rPr lang="uk-UA" b="1" dirty="0" err="1"/>
              <a:t>хлоридно-сульфатні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В залежності від умов утворення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dirty="0"/>
              <a:t>лугові;</a:t>
            </a:r>
            <a:endParaRPr lang="ru-RU" b="1" dirty="0"/>
          </a:p>
          <a:p>
            <a:pPr lvl="0"/>
            <a:r>
              <a:rPr lang="uk-UA" b="1" dirty="0"/>
              <a:t>лугово-степові;</a:t>
            </a:r>
            <a:endParaRPr lang="ru-RU" b="1" dirty="0"/>
          </a:p>
          <a:p>
            <a:pPr lvl="0"/>
            <a:r>
              <a:rPr lang="uk-UA" b="1" dirty="0"/>
              <a:t>степові.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За потужністю </a:t>
            </a:r>
            <a:r>
              <a:rPr lang="uk-UA" b="1" dirty="0" err="1"/>
              <a:t>надсолонцюватого</a:t>
            </a:r>
            <a:r>
              <a:rPr lang="uk-UA" b="1" dirty="0"/>
              <a:t> горизонту солонці поділяються на:</a:t>
            </a:r>
            <a:endParaRPr lang="ru-RU" b="1" dirty="0"/>
          </a:p>
          <a:p>
            <a:pPr lvl="0"/>
            <a:r>
              <a:rPr lang="uk-UA" b="1" dirty="0"/>
              <a:t>коркові ( менше 5 см);</a:t>
            </a:r>
            <a:endParaRPr lang="ru-RU" b="1" dirty="0"/>
          </a:p>
          <a:p>
            <a:pPr lvl="0"/>
            <a:r>
              <a:rPr lang="uk-UA" b="1" dirty="0"/>
              <a:t>мілкі (5-10 см);</a:t>
            </a:r>
            <a:endParaRPr lang="ru-RU" b="1" dirty="0"/>
          </a:p>
          <a:p>
            <a:pPr lvl="0"/>
            <a:r>
              <a:rPr lang="uk-UA" b="1" dirty="0"/>
              <a:t>середні (10-18 см);</a:t>
            </a:r>
            <a:endParaRPr lang="ru-RU" b="1" dirty="0"/>
          </a:p>
          <a:p>
            <a:pPr lvl="0"/>
            <a:r>
              <a:rPr lang="uk-UA" b="1" dirty="0"/>
              <a:t>глибокі ( більше 18 см.)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Найбільш ефективний прийом </a:t>
            </a:r>
            <a:r>
              <a:rPr lang="uk-UA" b="1" dirty="0"/>
              <a:t>окультурення солонців - внесення гіпсу ( на 1 га вносять від 3 до 25 т). </a:t>
            </a:r>
            <a:endParaRPr lang="ru-RU" b="1" dirty="0"/>
          </a:p>
          <a:p>
            <a:r>
              <a:rPr lang="uk-UA" b="1" dirty="0"/>
              <a:t>[ ГПК ]</a:t>
            </a:r>
            <a:r>
              <a:rPr lang="uk-UA" b="1" baseline="30000" dirty="0" err="1"/>
              <a:t>Na</a:t>
            </a:r>
            <a:r>
              <a:rPr lang="uk-UA" b="1" baseline="-25000" dirty="0" err="1"/>
              <a:t>Na</a:t>
            </a:r>
            <a:r>
              <a:rPr lang="uk-UA" b="1" dirty="0"/>
              <a:t> + СаSO</a:t>
            </a:r>
            <a:r>
              <a:rPr lang="uk-UA" b="1" baseline="-25000" dirty="0"/>
              <a:t>4             </a:t>
            </a:r>
            <a:r>
              <a:rPr lang="uk-UA" b="1" dirty="0"/>
              <a:t> [ ГПК ] </a:t>
            </a:r>
            <a:r>
              <a:rPr lang="uk-UA" b="1" dirty="0" err="1"/>
              <a:t>Са</a:t>
            </a:r>
            <a:r>
              <a:rPr lang="uk-UA" b="1" dirty="0"/>
              <a:t> +Na</a:t>
            </a:r>
            <a:r>
              <a:rPr lang="uk-UA" b="1" baseline="-25000" dirty="0"/>
              <a:t>2</a:t>
            </a:r>
            <a:r>
              <a:rPr lang="uk-UA" b="1" dirty="0"/>
              <a:t> SO</a:t>
            </a:r>
            <a:r>
              <a:rPr lang="uk-UA" b="1" baseline="-25000" dirty="0"/>
              <a:t>4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87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Після гіпсування </a:t>
            </a:r>
            <a:r>
              <a:rPr lang="uk-UA" b="1" dirty="0"/>
              <a:t>проводять </a:t>
            </a:r>
            <a:r>
              <a:rPr lang="uk-UA" b="1" dirty="0">
                <a:solidFill>
                  <a:srgbClr val="FF0000"/>
                </a:solidFill>
              </a:rPr>
              <a:t>глибоку оранку</a:t>
            </a:r>
            <a:r>
              <a:rPr lang="uk-UA" b="1" dirty="0"/>
              <a:t> для перемішування гіпсу, </a:t>
            </a:r>
            <a:r>
              <a:rPr lang="uk-UA" b="1" dirty="0" err="1"/>
              <a:t>надсолонцюватого</a:t>
            </a:r>
            <a:r>
              <a:rPr lang="uk-UA" b="1" dirty="0"/>
              <a:t> і солонцюватого горизонтів. </a:t>
            </a:r>
            <a:endParaRPr lang="uk-UA" b="1" dirty="0" smtClean="0"/>
          </a:p>
          <a:p>
            <a:r>
              <a:rPr lang="uk-UA" b="1" dirty="0" smtClean="0"/>
              <a:t>Внесений </a:t>
            </a:r>
            <a:r>
              <a:rPr lang="uk-UA" b="1" dirty="0"/>
              <a:t>кальцій витісняє із ґрунтового поглинального комплексу обмінний натрій. </a:t>
            </a:r>
            <a:endParaRPr lang="uk-UA" b="1" dirty="0" smtClean="0"/>
          </a:p>
          <a:p>
            <a:r>
              <a:rPr lang="uk-UA" b="1" dirty="0" smtClean="0"/>
              <a:t>Сульфат </a:t>
            </a:r>
            <a:r>
              <a:rPr lang="uk-UA" b="1" dirty="0"/>
              <a:t>натрію легко видаляється із ґрунту водою атмосферних опадів, або при зрошенні.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256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Солоді</a:t>
            </a:r>
            <a:r>
              <a:rPr lang="uk-UA" sz="3600" b="1" dirty="0"/>
              <a:t> відносяться до групи </a:t>
            </a:r>
            <a:r>
              <a:rPr lang="uk-UA" sz="3600" b="1" dirty="0" err="1"/>
              <a:t>напівгідроморфних</a:t>
            </a:r>
            <a:r>
              <a:rPr lang="uk-UA" sz="3600" b="1" dirty="0"/>
              <a:t> ґрунтів. Характерною ознакою </a:t>
            </a:r>
            <a:r>
              <a:rPr lang="uk-UA" sz="3600" b="1" dirty="0" err="1"/>
              <a:t>солодей</a:t>
            </a:r>
            <a:r>
              <a:rPr lang="uk-UA" sz="3600" b="1" dirty="0"/>
              <a:t> і осолоділих ґрунтів є наявність в верхніх горизонтах аморфної </a:t>
            </a:r>
            <a:r>
              <a:rPr lang="uk-UA" sz="3600" b="1" dirty="0" err="1"/>
              <a:t>кремнекислоти</a:t>
            </a:r>
            <a:r>
              <a:rPr lang="uk-UA" sz="3600" b="1" dirty="0"/>
              <a:t>. Процес осолодіння і утворення вільної кремнієвої кислоти проходить в умовах підвищеного зволоження і промивання ґрунтів. </a:t>
            </a:r>
            <a:r>
              <a:rPr lang="uk-UA" sz="3600" b="1" i="1" dirty="0">
                <a:solidFill>
                  <a:srgbClr val="FF0000"/>
                </a:solidFill>
              </a:rPr>
              <a:t>Розрізняють </a:t>
            </a:r>
            <a:r>
              <a:rPr lang="uk-UA" sz="3600" b="1" dirty="0"/>
              <a:t>лугово-болотні, лугово-степові і дерново-глеєві солоді.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8436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Чутливість до солей </a:t>
            </a:r>
            <a:r>
              <a:rPr lang="uk-UA" b="1" dirty="0"/>
              <a:t>різних рослин неоднакова</a:t>
            </a:r>
            <a:r>
              <a:rPr lang="uk-UA" b="1" dirty="0" smtClean="0"/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Найменш солестійкими </a:t>
            </a:r>
            <a:r>
              <a:rPr lang="uk-UA" b="1" dirty="0"/>
              <a:t>сільськогосподарськими культурами є: овес, горох, кукурудза, картопля, огірки, люцерна. </a:t>
            </a:r>
            <a:endParaRPr lang="uk-UA" b="1" dirty="0" smtClean="0"/>
          </a:p>
          <a:p>
            <a:r>
              <a:rPr lang="uk-UA" b="1" dirty="0" smtClean="0"/>
              <a:t>Ці </a:t>
            </a:r>
            <a:r>
              <a:rPr lang="uk-UA" b="1" dirty="0"/>
              <a:t>культури різко знижують врожайність при засоленні ґрунтів у межах 0,2…0,3%.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Більш </a:t>
            </a:r>
            <a:r>
              <a:rPr lang="uk-UA" b="1" i="1" dirty="0">
                <a:solidFill>
                  <a:srgbClr val="FF0000"/>
                </a:solidFill>
              </a:rPr>
              <a:t>солестійкі</a:t>
            </a:r>
            <a:r>
              <a:rPr lang="uk-UA" b="1" dirty="0"/>
              <a:t>: ячмінь, озиме жито, яра пшениця, соняшник, помідори, бавовник. Вони витримують засолення до 0,4…0,6%. Такі культури, як м’яка пшениця, цукровий буряк, </a:t>
            </a:r>
            <a:r>
              <a:rPr lang="uk-UA" b="1" dirty="0" err="1"/>
              <a:t>донник</a:t>
            </a:r>
            <a:r>
              <a:rPr lang="uk-UA" b="1" dirty="0"/>
              <a:t>, витримують засолення до 1%.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993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/>
              <a:t>Таблиця </a:t>
            </a:r>
            <a:r>
              <a:rPr lang="uk-UA" sz="2000" b="1" dirty="0" smtClean="0"/>
              <a:t>   </a:t>
            </a:r>
            <a:r>
              <a:rPr lang="uk-UA" sz="2000" b="1" dirty="0"/>
              <a:t>Солестійкість культурних рослин в залежності від загальної концентрації солей в ґрунті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878729"/>
              </p:ext>
            </p:extLst>
          </p:nvPr>
        </p:nvGraphicFramePr>
        <p:xfrm>
          <a:off x="323528" y="1340768"/>
          <a:ext cx="8496944" cy="518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9404"/>
                <a:gridCol w="1912233"/>
                <a:gridCol w="1912233"/>
                <a:gridCol w="1913074"/>
              </a:tblGrid>
              <a:tr h="715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Культури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Солестійкі 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(5-10 г/л)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</a:rPr>
                        <a:t>Середньосолестійкі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(2,5-5 г/л)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Несолестійкі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(2,5 г/л)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32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Польові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Кормові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Овочеві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Плодові дерева і кущі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Ячмінь, кормовий і цукровий буряк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Пирій, м</a:t>
                      </a:r>
                      <a:r>
                        <a:rPr lang="en-US" sz="2000" b="1">
                          <a:effectLst/>
                        </a:rPr>
                        <a:t>'</a:t>
                      </a:r>
                      <a:r>
                        <a:rPr lang="uk-UA" sz="2000" b="1">
                          <a:effectLst/>
                        </a:rPr>
                        <a:t>ятлик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Капуста кормова, ріпка, шпинат, спаржа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-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Пшениця, жито, кукурудза, рис, льон, соняшник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</a:rPr>
                        <a:t>Донник</a:t>
                      </a:r>
                      <a:r>
                        <a:rPr lang="uk-UA" sz="2000" b="1" dirty="0">
                          <a:effectLst/>
                        </a:rPr>
                        <a:t>, суданка, райграс, люцерна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Капуста, картопля, морковка, цибуля, огірки, томати, гарбузи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Виноград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Горох, квасоля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Клівер луговий і гібридний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Редис, </a:t>
                      </a:r>
                      <a:r>
                        <a:rPr lang="uk-UA" sz="2000" b="1" dirty="0" err="1">
                          <a:effectLst/>
                        </a:rPr>
                        <a:t>сельдерей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Абрикос, груша, слива, персик, яблуня.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33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Методи меліорації засолених ґрунтів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Для поліпшення засолених земель застосовують різні </a:t>
            </a:r>
            <a:r>
              <a:rPr lang="uk-UA" b="1" i="1" dirty="0">
                <a:solidFill>
                  <a:srgbClr val="FF0000"/>
                </a:solidFill>
              </a:rPr>
              <a:t>методи меліорації</a:t>
            </a:r>
            <a:r>
              <a:rPr lang="uk-UA" b="1" dirty="0"/>
              <a:t>, основні з них: будівельні, фізичні, біологічні, хімічні, експлуатаційні, гідротехнічні.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До будівельних належать</a:t>
            </a:r>
            <a:r>
              <a:rPr lang="uk-UA" b="1" dirty="0"/>
              <a:t>: боротьба з втратами води на фільтрацію; автоматизація </a:t>
            </a:r>
            <a:r>
              <a:rPr lang="uk-UA" b="1" dirty="0" err="1"/>
              <a:t>водорозподілу</a:t>
            </a:r>
            <a:r>
              <a:rPr lang="uk-UA" b="1" dirty="0"/>
              <a:t>; застосування техніки для поливу, що виключає живлення ґрунтових вод; недопускання затоплення зрошуваних земель паводковими водами.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34951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9046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sz="4300" b="1" i="1" dirty="0">
                <a:solidFill>
                  <a:srgbClr val="FF0000"/>
                </a:solidFill>
              </a:rPr>
              <a:t>Фізичні методи </a:t>
            </a:r>
            <a:r>
              <a:rPr lang="uk-UA" sz="4300" b="1" dirty="0"/>
              <a:t>включають: </a:t>
            </a:r>
            <a:endParaRPr lang="uk-UA" sz="4300" b="1" dirty="0" smtClean="0"/>
          </a:p>
          <a:p>
            <a:pPr lvl="0"/>
            <a:r>
              <a:rPr lang="uk-UA" sz="4300" b="1" dirty="0" smtClean="0"/>
              <a:t>глибоку </a:t>
            </a:r>
            <a:r>
              <a:rPr lang="uk-UA" sz="4300" b="1" dirty="0"/>
              <a:t>оранку на глибину 60…90 см, </a:t>
            </a:r>
            <a:endParaRPr lang="uk-UA" sz="4300" b="1" dirty="0" smtClean="0"/>
          </a:p>
          <a:p>
            <a:pPr lvl="0"/>
            <a:r>
              <a:rPr lang="uk-UA" sz="4300" b="1" dirty="0" smtClean="0"/>
              <a:t>розпушення  </a:t>
            </a:r>
            <a:r>
              <a:rPr lang="uk-UA" sz="4300" b="1" dirty="0"/>
              <a:t>для сприяння поліпшення водопроникності ґрунту і </a:t>
            </a:r>
            <a:endParaRPr lang="uk-UA" sz="4300" b="1" dirty="0" smtClean="0"/>
          </a:p>
          <a:p>
            <a:pPr lvl="0"/>
            <a:r>
              <a:rPr lang="uk-UA" sz="4300" b="1" dirty="0" smtClean="0"/>
              <a:t>піскування </a:t>
            </a:r>
            <a:r>
              <a:rPr lang="uk-UA" sz="4300" b="1" dirty="0"/>
              <a:t>на ґрунтах важкого механічного складу для збільшення водопроникності поверхневого шару засолених ґрунтів.</a:t>
            </a:r>
            <a:endParaRPr lang="ru-RU" sz="43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0765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pPr lvl="0"/>
            <a:r>
              <a:rPr lang="uk-UA" sz="3600" b="1" i="1" dirty="0">
                <a:solidFill>
                  <a:srgbClr val="FF0000"/>
                </a:solidFill>
              </a:rPr>
              <a:t>До біологічних методів </a:t>
            </a:r>
            <a:r>
              <a:rPr lang="uk-UA" sz="3600" b="1" dirty="0"/>
              <a:t>належать вирощування сільськогосподарських культур як </a:t>
            </a:r>
            <a:r>
              <a:rPr lang="uk-UA" sz="3600" b="1" dirty="0" err="1"/>
              <a:t>меліорантів</a:t>
            </a:r>
            <a:r>
              <a:rPr lang="uk-UA" sz="3600" b="1" dirty="0"/>
              <a:t> при освоєнні засолених ґрунтів. </a:t>
            </a:r>
            <a:r>
              <a:rPr lang="uk-UA" sz="3600" b="1" dirty="0" err="1"/>
              <a:t>Культура-меліорант</a:t>
            </a:r>
            <a:r>
              <a:rPr lang="uk-UA" sz="3600" b="1" dirty="0"/>
              <a:t> повинна мати здатність мобілізувати живильні речовини і втягувати мінеральні елементи в біологічний кругообіг. Цим умовам найбільше відповідає люцерна і буркун.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577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pPr lvl="0"/>
            <a:r>
              <a:rPr lang="uk-UA" b="1" dirty="0"/>
              <a:t>Основою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хімічних методів </a:t>
            </a:r>
            <a:r>
              <a:rPr lang="uk-UA" b="1" dirty="0"/>
              <a:t>меліорації є нейтралізація вільної соди і заміна поглинутого натрію іонами кальцію у солонцевих ґрунтах. Як хімічні </a:t>
            </a:r>
            <a:r>
              <a:rPr lang="uk-UA" b="1" dirty="0" err="1"/>
              <a:t>меліоранти</a:t>
            </a:r>
            <a:r>
              <a:rPr lang="uk-UA" b="1" dirty="0"/>
              <a:t> застосовують гіпс ( СаSO</a:t>
            </a:r>
            <a:r>
              <a:rPr lang="uk-UA" b="1" baseline="-25000" dirty="0"/>
              <a:t>4</a:t>
            </a:r>
            <a:r>
              <a:rPr lang="uk-UA" b="1" dirty="0"/>
              <a:t>), вапно (СаСО</a:t>
            </a:r>
            <a:r>
              <a:rPr lang="uk-UA" b="1" baseline="-25000" dirty="0"/>
              <a:t>3</a:t>
            </a:r>
            <a:r>
              <a:rPr lang="uk-UA" b="1" dirty="0"/>
              <a:t>) і кислотні сірковмісні речовини - сірчану кислоту (Н</a:t>
            </a:r>
            <a:r>
              <a:rPr lang="uk-UA" b="1" baseline="-25000" dirty="0"/>
              <a:t>2</a:t>
            </a:r>
            <a:r>
              <a:rPr lang="uk-UA" b="1" dirty="0"/>
              <a:t>SO</a:t>
            </a:r>
            <a:r>
              <a:rPr lang="uk-UA" b="1" baseline="-25000" dirty="0"/>
              <a:t>4</a:t>
            </a:r>
            <a:r>
              <a:rPr lang="uk-UA" b="1" dirty="0"/>
              <a:t>), сірку (S), сульфат заліза (FeSO</a:t>
            </a:r>
            <a:r>
              <a:rPr lang="uk-UA" b="1" baseline="-25000" dirty="0"/>
              <a:t>4</a:t>
            </a:r>
            <a:r>
              <a:rPr lang="uk-UA" b="1" dirty="0"/>
              <a:t>). Ці речовини вступають у реакцію з ґрунтовими карбонатами і утворюють гіпс, що є джерелом розчинного кальцію.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3086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92688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Пригнічення сільськогосподарських культур </a:t>
            </a:r>
            <a:r>
              <a:rPr lang="uk-UA" b="1" dirty="0"/>
              <a:t>розпочинається при вмісті в профілі ґрунтів солей більше 0,25% маси ґрунту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Найбільш шкідливими водорозчинними солями є: Na</a:t>
            </a:r>
            <a:r>
              <a:rPr lang="uk-UA" b="1" baseline="-25000" dirty="0"/>
              <a:t>2</a:t>
            </a:r>
            <a:r>
              <a:rPr lang="uk-UA" b="1" dirty="0"/>
              <a:t>СО</a:t>
            </a:r>
            <a:r>
              <a:rPr lang="uk-UA" b="1" baseline="-25000" dirty="0"/>
              <a:t>3</a:t>
            </a:r>
            <a:r>
              <a:rPr lang="uk-UA" b="1" dirty="0"/>
              <a:t>,    </a:t>
            </a:r>
            <a:r>
              <a:rPr lang="uk-UA" b="1" dirty="0" err="1"/>
              <a:t>Na</a:t>
            </a:r>
            <a:r>
              <a:rPr lang="uk-UA" b="1" dirty="0"/>
              <a:t> </a:t>
            </a:r>
            <a:r>
              <a:rPr lang="uk-UA" b="1" baseline="-25000" dirty="0"/>
              <a:t>2</a:t>
            </a:r>
            <a:r>
              <a:rPr lang="uk-UA" b="1" dirty="0"/>
              <a:t>SO</a:t>
            </a:r>
            <a:r>
              <a:rPr lang="uk-UA" b="1" baseline="-25000" dirty="0"/>
              <a:t>4</a:t>
            </a:r>
            <a:r>
              <a:rPr lang="uk-UA" b="1" dirty="0"/>
              <a:t>,   </a:t>
            </a:r>
            <a:r>
              <a:rPr lang="uk-UA" b="1" dirty="0" err="1"/>
              <a:t>NaCl</a:t>
            </a:r>
            <a:r>
              <a:rPr lang="uk-UA" b="1" dirty="0"/>
              <a:t>, MqSO</a:t>
            </a:r>
            <a:r>
              <a:rPr lang="uk-UA" b="1" baseline="-25000" dirty="0"/>
              <a:t>4</a:t>
            </a:r>
            <a:r>
              <a:rPr lang="uk-UA" b="1" dirty="0"/>
              <a:t>,   CaCl</a:t>
            </a:r>
            <a:r>
              <a:rPr lang="uk-UA" b="1" baseline="-25000" dirty="0"/>
              <a:t>2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Значна </a:t>
            </a:r>
            <a:r>
              <a:rPr lang="uk-UA" b="1" dirty="0"/>
              <a:t>кількість солей утворюється при вивітрюванні порід. </a:t>
            </a:r>
            <a:endParaRPr lang="uk-UA" b="1" dirty="0" smtClean="0"/>
          </a:p>
          <a:p>
            <a:r>
              <a:rPr lang="uk-UA" b="1" dirty="0" smtClean="0"/>
              <a:t>Щорічний </a:t>
            </a:r>
            <a:r>
              <a:rPr lang="uk-UA" b="1" dirty="0"/>
              <a:t>притік легкорозчинних солей в океан з суші складає 2735 млн. т., біля 1 млрд. т. солей кожного року поступає в безстічні області материків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Багато легкорозчинних солей утворюється при виверженні вулканів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Найістотнішим джерелом солей у ґрунті є осадочні породи.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792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264696"/>
          </a:xfrm>
        </p:spPr>
        <p:txBody>
          <a:bodyPr>
            <a:normAutofit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До експлуатаційних заходів </a:t>
            </a:r>
            <a:r>
              <a:rPr lang="uk-UA" b="1" dirty="0"/>
              <a:t>належать: суворе виконання плану водовикористання системи при цілодобовому поливі; додержання режимів зрошення сільськогосподарських культур; підвищення </a:t>
            </a:r>
            <a:r>
              <a:rPr lang="uk-UA" b="1" dirty="0" err="1"/>
              <a:t>к.к.д</a:t>
            </a:r>
            <a:r>
              <a:rPr lang="uk-UA" b="1" dirty="0"/>
              <a:t>. зрошувальної системи.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Гідротехнічні методи </a:t>
            </a:r>
            <a:r>
              <a:rPr lang="uk-UA" b="1" dirty="0"/>
              <a:t>меліорації найбільш ефективні і включають промивання засолених ґрунтів на фоні дренажної мережі, влаштування дамб, нагірних і ловильних каналів.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347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Для виявлення направленості </a:t>
            </a:r>
            <a:r>
              <a:rPr lang="uk-UA" b="1" dirty="0" err="1"/>
              <a:t>грунтово-меліоративних</a:t>
            </a:r>
            <a:r>
              <a:rPr lang="uk-UA" b="1" dirty="0"/>
              <a:t> процесів (засолення, розсолення, заболочення) і визначення кількості води, яку необхідно відвести із зрошуваної площі за допомогою дренажу, застосовують </a:t>
            </a:r>
            <a:r>
              <a:rPr lang="uk-UA" b="1" i="1" dirty="0">
                <a:solidFill>
                  <a:srgbClr val="FF0000"/>
                </a:solidFill>
              </a:rPr>
              <a:t>метод водного балансу, </a:t>
            </a:r>
            <a:r>
              <a:rPr lang="uk-UA" b="1" dirty="0"/>
              <a:t>розроблений О.М. </a:t>
            </a:r>
            <a:r>
              <a:rPr lang="uk-UA" b="1" dirty="0" err="1"/>
              <a:t>Костяковим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Водний </a:t>
            </a:r>
            <a:r>
              <a:rPr lang="uk-UA" b="1" i="1" dirty="0">
                <a:solidFill>
                  <a:srgbClr val="FF0000"/>
                </a:solidFill>
              </a:rPr>
              <a:t>баланс </a:t>
            </a:r>
            <a:r>
              <a:rPr lang="uk-UA" b="1" dirty="0"/>
              <a:t>показує сумарну зміну запасів води на площі за певний проміжок часу. Водний баланс описується рівнянням, до якого входять </a:t>
            </a:r>
            <a:r>
              <a:rPr lang="uk-UA" b="1" dirty="0" err="1"/>
              <a:t>прихідні</a:t>
            </a:r>
            <a:r>
              <a:rPr lang="uk-UA" b="1" dirty="0"/>
              <a:t> і витратні елементи</a:t>
            </a:r>
            <a:endParaRPr lang="ru-RU" b="1" dirty="0"/>
          </a:p>
          <a:p>
            <a:r>
              <a:rPr lang="uk-UA" b="1" dirty="0"/>
              <a:t>±∆W = </a:t>
            </a:r>
            <a:r>
              <a:rPr lang="uk-UA" b="1" dirty="0" err="1"/>
              <a:t>M</a:t>
            </a:r>
            <a:r>
              <a:rPr lang="uk-UA" b="1" baseline="-25000" dirty="0" err="1"/>
              <a:t>br</a:t>
            </a:r>
            <a:r>
              <a:rPr lang="uk-UA" b="1" dirty="0"/>
              <a:t> + P + G + V - </a:t>
            </a:r>
            <a:r>
              <a:rPr lang="uk-UA" b="1" dirty="0" err="1"/>
              <a:t>E</a:t>
            </a:r>
            <a:r>
              <a:rPr lang="uk-UA" b="1" baseline="-25000" dirty="0" err="1"/>
              <a:t>o</a:t>
            </a:r>
            <a:r>
              <a:rPr lang="uk-UA" b="1" baseline="-25000" dirty="0"/>
              <a:t> </a:t>
            </a:r>
            <a:r>
              <a:rPr lang="uk-UA" b="1" dirty="0"/>
              <a:t>- </a:t>
            </a:r>
            <a:r>
              <a:rPr lang="uk-UA" b="1" dirty="0" err="1"/>
              <a:t>O</a:t>
            </a:r>
            <a:r>
              <a:rPr lang="uk-UA" b="1" baseline="-25000" dirty="0" err="1"/>
              <a:t>т</a:t>
            </a:r>
            <a:r>
              <a:rPr lang="uk-UA" b="1" baseline="-25000" dirty="0"/>
              <a:t> </a:t>
            </a:r>
            <a:r>
              <a:rPr lang="uk-UA" b="1" dirty="0"/>
              <a:t>- </a:t>
            </a:r>
            <a:r>
              <a:rPr lang="uk-UA" b="1" dirty="0" err="1"/>
              <a:t>V</a:t>
            </a:r>
            <a:r>
              <a:rPr lang="uk-UA" b="1" baseline="-25000" dirty="0" err="1"/>
              <a:t>с</a:t>
            </a:r>
            <a:endParaRPr lang="ru-RU" b="1" dirty="0"/>
          </a:p>
          <a:p>
            <a:r>
              <a:rPr lang="uk-UA" b="1" dirty="0"/>
              <a:t>±∆W- сумарна зміна запасів води у межах розглянутої території за розрахунковий період;</a:t>
            </a:r>
            <a:endParaRPr lang="ru-RU" b="1" dirty="0"/>
          </a:p>
          <a:p>
            <a:r>
              <a:rPr lang="uk-UA" b="1" dirty="0" err="1"/>
              <a:t>M</a:t>
            </a:r>
            <a:r>
              <a:rPr lang="uk-UA" b="1" baseline="-25000" dirty="0" err="1"/>
              <a:t>br</a:t>
            </a:r>
            <a:r>
              <a:rPr lang="uk-UA" b="1" baseline="-25000" dirty="0"/>
              <a:t>.</a:t>
            </a:r>
            <a:r>
              <a:rPr lang="uk-UA" b="1" dirty="0"/>
              <a:t> - зрошувальна норма брутто;</a:t>
            </a:r>
            <a:endParaRPr lang="ru-RU" b="1" dirty="0"/>
          </a:p>
          <a:p>
            <a:r>
              <a:rPr lang="uk-UA" b="1" dirty="0"/>
              <a:t>Р - атмосферні опади;</a:t>
            </a:r>
            <a:endParaRPr lang="ru-RU" b="1" dirty="0"/>
          </a:p>
          <a:p>
            <a:r>
              <a:rPr lang="uk-UA" b="1" dirty="0"/>
              <a:t>G - приплив ґрунтових вод;</a:t>
            </a:r>
            <a:endParaRPr lang="ru-RU" b="1" dirty="0"/>
          </a:p>
          <a:p>
            <a:r>
              <a:rPr lang="uk-UA" b="1" dirty="0"/>
              <a:t>V - приплив поверхневих вод з сусідніх територій;</a:t>
            </a:r>
            <a:endParaRPr lang="ru-RU" b="1" dirty="0"/>
          </a:p>
          <a:p>
            <a:r>
              <a:rPr lang="uk-UA" b="1" dirty="0" err="1"/>
              <a:t>E</a:t>
            </a:r>
            <a:r>
              <a:rPr lang="uk-UA" b="1" baseline="-25000" dirty="0" err="1"/>
              <a:t>o</a:t>
            </a:r>
            <a:r>
              <a:rPr lang="uk-UA" b="1" baseline="-25000" dirty="0"/>
              <a:t>. </a:t>
            </a:r>
            <a:r>
              <a:rPr lang="uk-UA" b="1" dirty="0"/>
              <a:t> - випаровування вологим ґрунтом, водною поверхнею і транспірація рослин;</a:t>
            </a:r>
            <a:endParaRPr lang="ru-RU" b="1" dirty="0"/>
          </a:p>
          <a:p>
            <a:r>
              <a:rPr lang="uk-UA" b="1" dirty="0" err="1"/>
              <a:t>O</a:t>
            </a:r>
            <a:r>
              <a:rPr lang="uk-UA" b="1" baseline="-25000" dirty="0" err="1"/>
              <a:t>т</a:t>
            </a:r>
            <a:r>
              <a:rPr lang="uk-UA" b="1" baseline="-25000" dirty="0"/>
              <a:t>.</a:t>
            </a:r>
            <a:r>
              <a:rPr lang="uk-UA" b="1" dirty="0"/>
              <a:t> - стік ґрунтових вод;</a:t>
            </a:r>
            <a:endParaRPr lang="ru-RU" b="1" dirty="0"/>
          </a:p>
          <a:p>
            <a:r>
              <a:rPr lang="uk-UA" b="1" dirty="0" err="1"/>
              <a:t>V</a:t>
            </a:r>
            <a:r>
              <a:rPr lang="uk-UA" b="1" baseline="-25000" dirty="0" err="1"/>
              <a:t>с</a:t>
            </a:r>
            <a:r>
              <a:rPr lang="uk-UA" b="1" baseline="-25000" dirty="0"/>
              <a:t>.</a:t>
            </a:r>
            <a:r>
              <a:rPr lang="uk-UA" b="1" dirty="0"/>
              <a:t> - стік поверхневих вод за межі зрошуваної території.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945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04867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Якщо ∆W </a:t>
            </a:r>
            <a:r>
              <a:rPr lang="uk-UA" b="1" i="1" dirty="0">
                <a:solidFill>
                  <a:srgbClr val="FF0000"/>
                </a:solidFill>
              </a:rPr>
              <a:t>негативне,</a:t>
            </a:r>
            <a:r>
              <a:rPr lang="uk-UA" b="1" dirty="0"/>
              <a:t> то запаси води у ґрунті розрахункового шару зменшуються і рівень ґрунтових вод знижується. Водний баланс формується за типом розсолення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Позитивне </a:t>
            </a:r>
            <a:r>
              <a:rPr lang="uk-UA" b="1" dirty="0"/>
              <a:t>значення ∆W додається до початкового запасу вологи (на початок розрахункового періоду). Якщо ∆W + W більше граничної польової вологоємкості ґрунтів </a:t>
            </a:r>
            <a:r>
              <a:rPr lang="uk-UA" b="1" dirty="0" err="1"/>
              <a:t>W</a:t>
            </a:r>
            <a:r>
              <a:rPr lang="uk-UA" b="1" baseline="-25000" dirty="0" err="1"/>
              <a:t>ппв</a:t>
            </a:r>
            <a:r>
              <a:rPr lang="uk-UA" b="1" baseline="-25000" dirty="0"/>
              <a:t>.</a:t>
            </a:r>
            <a:r>
              <a:rPr lang="uk-UA" b="1" dirty="0"/>
              <a:t> на величину ∆G, то ця різниця ∆G піде на поповнення ґрунтових вод і підвищення їх рівня на величину </a:t>
            </a:r>
            <a:r>
              <a:rPr lang="uk-UA" b="1" dirty="0" smtClean="0"/>
              <a:t>∆</a:t>
            </a:r>
            <a:r>
              <a:rPr lang="ru-RU" b="1" dirty="0"/>
              <a:t> </a:t>
            </a:r>
            <a:r>
              <a:rPr lang="ru-RU" b="1" dirty="0" smtClean="0"/>
              <a:t>             </a:t>
            </a:r>
            <a:r>
              <a:rPr lang="uk-UA" b="1" dirty="0" smtClean="0"/>
              <a:t>                                        </a:t>
            </a:r>
          </a:p>
          <a:p>
            <a:r>
              <a:rPr lang="uk-UA" b="1" dirty="0"/>
              <a:t> </a:t>
            </a:r>
            <a:r>
              <a:rPr lang="uk-UA" b="1" dirty="0" smtClean="0"/>
              <a:t>            ∆</a:t>
            </a:r>
            <a:r>
              <a:rPr lang="uk-UA" b="1" dirty="0"/>
              <a:t>G</a:t>
            </a:r>
            <a:endParaRPr lang="ru-RU" b="1" dirty="0"/>
          </a:p>
          <a:p>
            <a:r>
              <a:rPr lang="uk-UA" b="1" dirty="0"/>
              <a:t>∆Н = --------------,                          ∆G = </a:t>
            </a:r>
            <a:r>
              <a:rPr lang="uk-UA" b="1" dirty="0" err="1"/>
              <a:t>∆W+W-W</a:t>
            </a:r>
            <a:r>
              <a:rPr lang="uk-UA" b="1" baseline="-25000" dirty="0" err="1"/>
              <a:t>ппв</a:t>
            </a:r>
            <a:r>
              <a:rPr lang="uk-UA" b="1" baseline="-25000" dirty="0"/>
              <a:t>, </a:t>
            </a:r>
            <a:r>
              <a:rPr lang="uk-UA" b="1" dirty="0"/>
              <a:t>м</a:t>
            </a:r>
            <a:r>
              <a:rPr lang="uk-UA" b="1" baseline="30000" dirty="0"/>
              <a:t>3</a:t>
            </a:r>
            <a:r>
              <a:rPr lang="uk-UA" b="1" dirty="0"/>
              <a:t> /га,</a:t>
            </a:r>
            <a:endParaRPr lang="ru-RU" b="1" dirty="0"/>
          </a:p>
          <a:p>
            <a:r>
              <a:rPr lang="uk-UA" b="1" dirty="0"/>
              <a:t>          </a:t>
            </a:r>
            <a:r>
              <a:rPr lang="uk-UA" b="1" dirty="0" smtClean="0"/>
              <a:t> </a:t>
            </a:r>
            <a:r>
              <a:rPr lang="uk-UA" b="1" dirty="0"/>
              <a:t>10000δ</a:t>
            </a:r>
            <a:endParaRPr lang="ru-RU" b="1" dirty="0"/>
          </a:p>
          <a:p>
            <a:r>
              <a:rPr lang="uk-UA" b="1" dirty="0"/>
              <a:t>δ - дефіцит заповнення ґрунту водою до повної вологоємкості, що дорівнює 0,08…0,4 об’єму ґрунту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9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301608" cy="6120680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Промивка засолених земель.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Промивка засолених земель </a:t>
            </a:r>
            <a:r>
              <a:rPr lang="uk-UA" b="1" dirty="0"/>
              <a:t>проводиться з метою зниження вмісту в ґрунтовому шарі легкорозчинних солей до допустимої межі. </a:t>
            </a:r>
            <a:r>
              <a:rPr lang="uk-UA" b="1" i="1" dirty="0">
                <a:solidFill>
                  <a:srgbClr val="FF0000"/>
                </a:solidFill>
              </a:rPr>
              <a:t>Промивка ґрунтів </a:t>
            </a:r>
            <a:r>
              <a:rPr lang="uk-UA" b="1" dirty="0"/>
              <a:t>- це корінне покращення засолених і солонцюватих ґрунтів. </a:t>
            </a:r>
            <a:r>
              <a:rPr lang="uk-UA" b="1" i="1" dirty="0">
                <a:solidFill>
                  <a:srgbClr val="FF0000"/>
                </a:solidFill>
              </a:rPr>
              <a:t>Ефективність промивання</a:t>
            </a:r>
            <a:r>
              <a:rPr lang="uk-UA" b="1" dirty="0"/>
              <a:t> залежить від водно-фізичних властивостей ґрунту, ступеня його засолення і глибини залягання ґрунтових вод. Здійснюють промивання шляхом подачі  на засолені землі певного об’єму води, що розчиняє солі і витісняє їх у вигляді розчину у ґрунтові води, які перехоплюються і відводяться дренажною мережею.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89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Промивання поділяють на капітальне та експлуатаційне: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капітальне промивання </a:t>
            </a:r>
            <a:r>
              <a:rPr lang="uk-UA" b="1" dirty="0"/>
              <a:t>- це первинне видалення солей з розрахункового шару ґрунту до допустимих меж;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експлуатаційне промивання </a:t>
            </a:r>
            <a:r>
              <a:rPr lang="uk-UA" b="1" dirty="0"/>
              <a:t>повинно підтримувати допустимий вміст солей у розрахунковому шарі після капітальних промивань, забезпечувати наступне опріснення більш глибоких горизонтів і зниження мінералізації ґрунтових вод.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710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Промивання ґрунту </a:t>
            </a:r>
            <a:r>
              <a:rPr lang="uk-UA" b="1" dirty="0"/>
              <a:t>провадять в осінній період, коли ґрунтові води залягають глибоко, а випаровування незначне. Перед промиванням поле повинно бути сплановане, зоране і забороноване, тоді просочування води у глибину ґрунту буде відбуватись рівномірно. Для промивання поле ділять на чеки площею 0,5…2,0 га.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Найкращий спосіб промивання </a:t>
            </a:r>
            <a:r>
              <a:rPr lang="uk-UA" b="1" dirty="0"/>
              <a:t>- це затоплення по великих спланованих чеках, а при похилій поверхні поля - по мілкіших  чеках. Висота валиків чеків - 0,4…0,6 м, а шар затоплення - 10…20 см.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687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Промивання ґрунту провадять у два етапи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На </a:t>
            </a:r>
            <a:r>
              <a:rPr lang="uk-UA" b="1" i="1" dirty="0">
                <a:solidFill>
                  <a:srgbClr val="FF0000"/>
                </a:solidFill>
              </a:rPr>
              <a:t>першому етапі </a:t>
            </a:r>
            <a:r>
              <a:rPr lang="uk-UA" b="1" dirty="0"/>
              <a:t>відбувається зволоження розрахункового шару ґрунту до найменшої (польової) вологоємкості, при цьому солі, що містяться у ґрунті, переходять у розчин.  Другу подачу води провадять через 4…5 днів після першої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У другому ета</a:t>
            </a:r>
            <a:r>
              <a:rPr lang="uk-UA" b="1" dirty="0"/>
              <a:t>пі відбувається подальший розчин солей у ґрунті і витіснення їх з промивного шару ґрунту у ґрунтові води, а потім у дренажну мережу.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08219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Найбільша ефективність промивної дії води </a:t>
            </a:r>
            <a:r>
              <a:rPr lang="uk-UA" sz="3600" b="1" dirty="0"/>
              <a:t>спостерігається при разовій промивній нормі, що відповідає 30…40% граничної польової вологоємкості розрахункового шару ґрунту. </a:t>
            </a:r>
            <a:endParaRPr lang="uk-UA" sz="3600" b="1" dirty="0" smtClean="0"/>
          </a:p>
          <a:p>
            <a:r>
              <a:rPr lang="uk-UA" sz="3600" b="1" dirty="0" smtClean="0"/>
              <a:t>Для </a:t>
            </a:r>
            <a:r>
              <a:rPr lang="uk-UA" sz="3600" b="1" dirty="0"/>
              <a:t>метрового шару вона становить: на легких ґрунтах -700…900 м</a:t>
            </a:r>
            <a:r>
              <a:rPr lang="uk-UA" sz="3600" b="1" baseline="30000" dirty="0"/>
              <a:t>3</a:t>
            </a:r>
            <a:r>
              <a:rPr lang="uk-UA" sz="3600" b="1" dirty="0"/>
              <a:t> /га, на середніх -  900…1100 м</a:t>
            </a:r>
            <a:r>
              <a:rPr lang="uk-UA" sz="3600" b="1" baseline="30000" dirty="0"/>
              <a:t>3</a:t>
            </a:r>
            <a:r>
              <a:rPr lang="uk-UA" sz="3600" b="1" dirty="0"/>
              <a:t> /га, і на важких - 1100…1500 м</a:t>
            </a:r>
            <a:r>
              <a:rPr lang="uk-UA" sz="3600" b="1" baseline="30000" dirty="0"/>
              <a:t>3</a:t>
            </a:r>
            <a:r>
              <a:rPr lang="uk-UA" sz="3600" b="1" dirty="0"/>
              <a:t> /га. Кожна наступна доза подається після просочування попередньої. </a:t>
            </a:r>
            <a:endParaRPr lang="uk-UA" sz="36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449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Autofit/>
          </a:bodyPr>
          <a:lstStyle/>
          <a:p>
            <a:r>
              <a:rPr lang="uk-UA" b="1" dirty="0"/>
              <a:t>При промивних нормах </a:t>
            </a:r>
            <a:r>
              <a:rPr lang="uk-UA" b="1" dirty="0">
                <a:solidFill>
                  <a:srgbClr val="FF0000"/>
                </a:solidFill>
              </a:rPr>
              <a:t>понад 8 000 м</a:t>
            </a:r>
            <a:r>
              <a:rPr lang="uk-UA" b="1" baseline="30000" dirty="0">
                <a:solidFill>
                  <a:srgbClr val="FF0000"/>
                </a:solidFill>
              </a:rPr>
              <a:t>3</a:t>
            </a:r>
            <a:r>
              <a:rPr lang="uk-UA" b="1" dirty="0">
                <a:solidFill>
                  <a:srgbClr val="FF0000"/>
                </a:solidFill>
              </a:rPr>
              <a:t> /га</a:t>
            </a:r>
            <a:r>
              <a:rPr lang="uk-UA" b="1" dirty="0"/>
              <a:t> важко закінчити промивання за один сезон, тому його провадять протягом двох, а при дуже великих нормах - трьох років. </a:t>
            </a:r>
          </a:p>
          <a:p>
            <a:r>
              <a:rPr lang="uk-UA" b="1" dirty="0"/>
              <a:t>Якщо розрахункова  промивна норма досягає </a:t>
            </a:r>
            <a:r>
              <a:rPr lang="uk-UA" b="1" dirty="0">
                <a:solidFill>
                  <a:srgbClr val="FF0000"/>
                </a:solidFill>
              </a:rPr>
              <a:t>15 000 </a:t>
            </a:r>
            <a:r>
              <a:rPr lang="uk-UA" b="1" dirty="0"/>
              <a:t>м</a:t>
            </a:r>
            <a:r>
              <a:rPr lang="uk-UA" b="1" baseline="30000" dirty="0"/>
              <a:t>3</a:t>
            </a:r>
            <a:r>
              <a:rPr lang="uk-UA" b="1" dirty="0"/>
              <a:t> /га, то в умовах заплавних і дельтових територій вона може поєднуватись з вирощуванням рису. Такий досвід освоєння засолених земель накопичено і на Україні (дельта Дунаю).</a:t>
            </a:r>
            <a:endParaRPr lang="ru-RU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22434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Після проведення промивання </a:t>
            </a:r>
            <a:r>
              <a:rPr lang="uk-UA" b="1" dirty="0"/>
              <a:t>доцільно провести глибоку оранку, внести органічні добрива і висіяти культури з потужною кореневою системою, найкраще люцерну.</a:t>
            </a:r>
            <a:endParaRPr lang="ru-RU" b="1" dirty="0"/>
          </a:p>
          <a:p>
            <a:r>
              <a:rPr lang="uk-UA" b="1" dirty="0"/>
              <a:t>В останні роки провадяться випробування </a:t>
            </a:r>
            <a:r>
              <a:rPr lang="uk-UA" b="1" i="1" dirty="0">
                <a:solidFill>
                  <a:srgbClr val="FF0000"/>
                </a:solidFill>
              </a:rPr>
              <a:t>нових методів меліорації засолених земель. </a:t>
            </a:r>
            <a:r>
              <a:rPr lang="uk-UA" b="1" dirty="0"/>
              <a:t>Вивчається ефективність застосування для промивання води, попередньо обробленої у магнітному полі (</a:t>
            </a:r>
            <a:r>
              <a:rPr lang="uk-UA" b="1" dirty="0" err="1">
                <a:solidFill>
                  <a:srgbClr val="FF0000"/>
                </a:solidFill>
              </a:rPr>
              <a:t>магнітомеліорація</a:t>
            </a:r>
            <a:r>
              <a:rPr lang="uk-UA" b="1" dirty="0">
                <a:solidFill>
                  <a:srgbClr val="FF0000"/>
                </a:solidFill>
              </a:rPr>
              <a:t>)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цьому значно збільшується розчинність солей у ґрунті, що сприяє скороченню тривалості промивання. Особливо ефективним виявилась сумісна дія </a:t>
            </a:r>
            <a:r>
              <a:rPr lang="uk-UA" b="1" dirty="0" err="1"/>
              <a:t>омагніченої</a:t>
            </a:r>
            <a:r>
              <a:rPr lang="uk-UA" b="1" dirty="0"/>
              <a:t> води і хімічного </a:t>
            </a:r>
            <a:r>
              <a:rPr lang="uk-UA" b="1" dirty="0" err="1"/>
              <a:t>меліоранту</a:t>
            </a:r>
            <a:r>
              <a:rPr lang="uk-UA" b="1" dirty="0"/>
              <a:t> (сірчаної кислоти). При цьому коефіцієнт фільтрації зростав у 8…10 разів, а винесення солей - на 40%.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0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r>
              <a:rPr lang="uk-UA" b="1" dirty="0"/>
              <a:t>Підземні води, розчиняючи солі осадочних порід, збагачуються ними.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відповідних гідрогеологічних умовах </a:t>
            </a:r>
            <a:r>
              <a:rPr lang="uk-UA" b="1" i="1" dirty="0">
                <a:solidFill>
                  <a:srgbClr val="FF0000"/>
                </a:solidFill>
              </a:rPr>
              <a:t>мінералізовані води </a:t>
            </a:r>
            <a:r>
              <a:rPr lang="uk-UA" b="1" dirty="0"/>
              <a:t>по капілярах піднімаються у поверхневі шари ґрунту. </a:t>
            </a:r>
            <a:endParaRPr lang="uk-UA" b="1" dirty="0" smtClean="0"/>
          </a:p>
          <a:p>
            <a:r>
              <a:rPr lang="uk-UA" b="1" dirty="0" smtClean="0"/>
              <a:t>Випаровуючись</a:t>
            </a:r>
            <a:r>
              <a:rPr lang="uk-UA" b="1" dirty="0"/>
              <a:t>, ці води залишають в них солі. Утворення солей у ґрунті за рахунок осадочних порід називається </a:t>
            </a:r>
            <a:r>
              <a:rPr lang="uk-UA" b="1" i="1" dirty="0">
                <a:solidFill>
                  <a:srgbClr val="FF0000"/>
                </a:solidFill>
              </a:rPr>
              <a:t>первинним засоленням</a:t>
            </a:r>
            <a:r>
              <a:rPr lang="uk-UA" b="1" dirty="0"/>
              <a:t>, а засолення за рахунок мінералізованих ґрунтових вод, що піднімаються по капілярах - </a:t>
            </a:r>
            <a:r>
              <a:rPr lang="uk-UA" b="1" i="1" dirty="0">
                <a:solidFill>
                  <a:srgbClr val="FF0000"/>
                </a:solidFill>
              </a:rPr>
              <a:t>вторинним.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74329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Досліджуються також сумісні дії постійного електричного струму (</a:t>
            </a:r>
            <a:r>
              <a:rPr lang="uk-UA" b="1" i="1" dirty="0" err="1">
                <a:solidFill>
                  <a:srgbClr val="FF0000"/>
                </a:solidFill>
              </a:rPr>
              <a:t>електромеліорація</a:t>
            </a:r>
            <a:r>
              <a:rPr lang="uk-UA" b="1" i="1" dirty="0">
                <a:solidFill>
                  <a:srgbClr val="FF0000"/>
                </a:solidFill>
              </a:rPr>
              <a:t>) </a:t>
            </a:r>
            <a:r>
              <a:rPr lang="uk-UA" b="1" dirty="0"/>
              <a:t>і промивання для розсолення ґрунтів. </a:t>
            </a:r>
            <a:r>
              <a:rPr lang="uk-UA" b="1" i="1" dirty="0" err="1">
                <a:solidFill>
                  <a:srgbClr val="FF0000"/>
                </a:solidFill>
              </a:rPr>
              <a:t>Електромеліорація</a:t>
            </a:r>
            <a:r>
              <a:rPr lang="uk-UA" b="1" dirty="0"/>
              <a:t> поліпшує фізичні властивості ґрунтів, прискорює процес капітального промивання у 3…4 рази, забезпечуючи економію води у 2 рази. </a:t>
            </a:r>
            <a:endParaRPr lang="uk-UA" b="1" dirty="0" smtClean="0"/>
          </a:p>
          <a:p>
            <a:r>
              <a:rPr lang="uk-UA" b="1" dirty="0" smtClean="0"/>
              <a:t>Крім </a:t>
            </a:r>
            <a:r>
              <a:rPr lang="uk-UA" b="1" dirty="0"/>
              <a:t>меліоративної дії на </a:t>
            </a:r>
            <a:r>
              <a:rPr lang="uk-UA" b="1" dirty="0" err="1"/>
              <a:t>грунт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магнітне і електричне    поля </a:t>
            </a:r>
            <a:r>
              <a:rPr lang="uk-UA" b="1" dirty="0"/>
              <a:t>підвищують польову схожість насіння і прискорюють одержання сходів, що сприяє росту врожайності сільськогосподарських культур.</a:t>
            </a:r>
            <a:endParaRPr lang="ru-RU" b="1" dirty="0"/>
          </a:p>
          <a:p>
            <a:r>
              <a:rPr lang="uk-UA" b="1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593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640960" cy="5721499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Дренажно-скидна мережа на зрошувальній системі.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Дренаж </a:t>
            </a:r>
            <a:r>
              <a:rPr lang="uk-UA" b="1" dirty="0"/>
              <a:t>на зрошуваних землях являє собою комплекс гідротехнічних споруд, призначених для збору і відведення ґрунтових вод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Основним призначенням дренажу </a:t>
            </a:r>
            <a:r>
              <a:rPr lang="uk-UA" b="1" dirty="0" smtClean="0"/>
              <a:t>є: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створення умов для зниження рівня ґрунтових вод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стійкого опріснення засолених земель шляхом проведення промивань і підтримання водно-сольового режиму ґрунтів, що виключає реставрацію засолення у період експлуатації зрошувальної системи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меліорації засолених земель на зрошуваних землях застосовують </a:t>
            </a:r>
            <a:r>
              <a:rPr lang="uk-UA" b="1" i="1" dirty="0">
                <a:solidFill>
                  <a:srgbClr val="FF0000"/>
                </a:solidFill>
              </a:rPr>
              <a:t>горизонтальні, вертикальні і  комбіновані дренажі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40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Горизонтальний дренаж </a:t>
            </a:r>
            <a:r>
              <a:rPr lang="uk-UA" b="1" dirty="0"/>
              <a:t>може бути </a:t>
            </a:r>
            <a:r>
              <a:rPr lang="uk-UA" b="1" i="1" dirty="0">
                <a:solidFill>
                  <a:srgbClr val="FF0000"/>
                </a:solidFill>
              </a:rPr>
              <a:t>відкритим і закритим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Відкритий </a:t>
            </a:r>
            <a:r>
              <a:rPr lang="uk-UA" b="1" i="1" dirty="0">
                <a:solidFill>
                  <a:srgbClr val="FF0000"/>
                </a:solidFill>
              </a:rPr>
              <a:t>дренаж </a:t>
            </a:r>
            <a:r>
              <a:rPr lang="uk-UA" b="1" dirty="0"/>
              <a:t>складається з глибоких каналів, що проходять у виїмках, а </a:t>
            </a:r>
            <a:r>
              <a:rPr lang="uk-UA" b="1" i="1" dirty="0">
                <a:solidFill>
                  <a:srgbClr val="FF0000"/>
                </a:solidFill>
              </a:rPr>
              <a:t>закритий </a:t>
            </a:r>
            <a:r>
              <a:rPr lang="uk-UA" b="1" dirty="0"/>
              <a:t>– з труб, прокладених на певній глибині, які приймають ґрунтові води і транспортують їх за допомогою колекторів у водоприймачі. </a:t>
            </a:r>
            <a:endParaRPr lang="uk-UA" b="1" dirty="0" smtClean="0"/>
          </a:p>
          <a:p>
            <a:r>
              <a:rPr lang="uk-UA" b="1" dirty="0" smtClean="0"/>
              <a:t>Залежно </a:t>
            </a:r>
            <a:r>
              <a:rPr lang="uk-UA" b="1" dirty="0"/>
              <a:t>від призначення і розміщення дрен на зрошуваній території дренаж буває </a:t>
            </a:r>
            <a:r>
              <a:rPr lang="uk-UA" b="1" i="1" dirty="0">
                <a:solidFill>
                  <a:srgbClr val="FF0000"/>
                </a:solidFill>
              </a:rPr>
              <a:t>систематичний, вибірковий, ловильний 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береговий.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93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Систематичний дренаж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– це система відкритих або закритих горизонтальних дрен, розміщених рівномірно на зрошуваній площі. </a:t>
            </a:r>
            <a:r>
              <a:rPr lang="uk-UA" b="1" i="1" dirty="0">
                <a:solidFill>
                  <a:srgbClr val="FF0000"/>
                </a:solidFill>
              </a:rPr>
              <a:t>Вибірковий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дренаж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– це система дрен, призначених для дренування окремих, в основному понижених зрошуваних ділянок. </a:t>
            </a:r>
            <a:r>
              <a:rPr lang="uk-UA" b="1" i="1" dirty="0">
                <a:solidFill>
                  <a:srgbClr val="FF0000"/>
                </a:solidFill>
              </a:rPr>
              <a:t>Ловильний дренаж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перехоплює і відводить поверхневий та ґрунтовий потоки, що надходять на зрошувану територію. </a:t>
            </a:r>
            <a:r>
              <a:rPr lang="uk-UA" b="1" i="1" dirty="0">
                <a:solidFill>
                  <a:srgbClr val="FF0000"/>
                </a:solidFill>
              </a:rPr>
              <a:t>Береговий дренаж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визначений для перехвату підземного потоку з боку річки або водосховища з метою попередження </a:t>
            </a:r>
            <a:r>
              <a:rPr lang="uk-UA" b="1" dirty="0" err="1"/>
              <a:t>підтоплювання</a:t>
            </a:r>
            <a:r>
              <a:rPr lang="uk-UA" b="1" dirty="0"/>
              <a:t> зрошуваної території.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441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Горизонтальний дренаж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dirty="0" smtClean="0"/>
              <a:t> </a:t>
            </a:r>
            <a:r>
              <a:rPr lang="uk-UA" b="1" dirty="0"/>
              <a:t>Основним типом систематичного дренажу є горизонтальний дренаж. 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Відкритий дренаж </a:t>
            </a:r>
            <a:r>
              <a:rPr lang="uk-UA" b="1" dirty="0"/>
              <a:t>виконують у вигляді каналів у виїмці глибиною 3…4 м. Розміри поперечного перерізу каналу визначаються гідравлічним розрахунком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Відкритий дренаж має такі </a:t>
            </a:r>
            <a:r>
              <a:rPr lang="uk-UA" b="1" dirty="0">
                <a:solidFill>
                  <a:srgbClr val="FF0000"/>
                </a:solidFill>
              </a:rPr>
              <a:t>недоліки: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заростання </a:t>
            </a:r>
            <a:r>
              <a:rPr lang="uk-UA" b="1" dirty="0"/>
              <a:t>і сповзання укосів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втрата корисної площі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погіршення умов механізації польових робіт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великі експлуатаційні витрати.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Закритий дренаж </a:t>
            </a:r>
            <a:r>
              <a:rPr lang="uk-UA" b="1" dirty="0"/>
              <a:t>складається з дрен, внутрішньогосподарських і міжгосподарських колекторів різних порядків, ловильних і берегових дрен, споруд на дренажно-колекторній мережі.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754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Колекторно-дренажну мережу</a:t>
            </a:r>
            <a:r>
              <a:rPr lang="uk-UA" sz="3600" b="1" dirty="0"/>
              <a:t> розміщують на плані з врахуванням </a:t>
            </a:r>
            <a:endParaRPr lang="uk-UA" sz="3600" b="1" dirty="0" smtClean="0"/>
          </a:p>
          <a:p>
            <a:r>
              <a:rPr lang="uk-UA" sz="3600" b="1" dirty="0" smtClean="0"/>
              <a:t>рельєфу</a:t>
            </a:r>
            <a:r>
              <a:rPr lang="uk-UA" sz="3600" b="1" dirty="0"/>
              <a:t>, </a:t>
            </a:r>
            <a:endParaRPr lang="uk-UA" sz="3600" b="1" dirty="0" smtClean="0"/>
          </a:p>
          <a:p>
            <a:r>
              <a:rPr lang="uk-UA" sz="3600" b="1" dirty="0" err="1" smtClean="0"/>
              <a:t>грунтово-меліоративних</a:t>
            </a:r>
            <a:r>
              <a:rPr lang="uk-UA" sz="3600" b="1" dirty="0" smtClean="0"/>
              <a:t> </a:t>
            </a:r>
            <a:r>
              <a:rPr lang="uk-UA" sz="3600" b="1" dirty="0"/>
              <a:t>умов території</a:t>
            </a:r>
            <a:r>
              <a:rPr lang="uk-UA" sz="3600" b="1" dirty="0" smtClean="0"/>
              <a:t>,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розміщення зрошувальної </a:t>
            </a:r>
            <a:r>
              <a:rPr lang="uk-UA" sz="3600" b="1" dirty="0" smtClean="0"/>
              <a:t>мережі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організації території </a:t>
            </a:r>
            <a:r>
              <a:rPr lang="uk-UA" sz="3600" b="1" dirty="0" smtClean="0"/>
              <a:t>і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високопродуктивного застосування сільськогосподарської техніки</a:t>
            </a:r>
            <a:r>
              <a:rPr lang="uk-UA" sz="3600" b="1" dirty="0" smtClean="0"/>
              <a:t>.</a:t>
            </a:r>
          </a:p>
          <a:p>
            <a:pPr marL="0" indent="0">
              <a:buNone/>
            </a:pPr>
            <a:endParaRPr lang="uk-UA" b="1" dirty="0" smtClean="0"/>
          </a:p>
          <a:p>
            <a:endParaRPr lang="uk-UA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242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Autofit/>
          </a:bodyPr>
          <a:lstStyle/>
          <a:p>
            <a:r>
              <a:rPr lang="uk-UA" sz="2600" b="1" dirty="0">
                <a:solidFill>
                  <a:srgbClr val="FF0000"/>
                </a:solidFill>
              </a:rPr>
              <a:t>Дрени</a:t>
            </a:r>
            <a:r>
              <a:rPr lang="uk-UA" sz="2600" b="1" dirty="0"/>
              <a:t> розміщують у напрямку </a:t>
            </a:r>
            <a:r>
              <a:rPr lang="uk-UA" sz="2600" b="1" dirty="0" err="1"/>
              <a:t>гідроізогіпс</a:t>
            </a:r>
            <a:r>
              <a:rPr lang="uk-UA" sz="2600" b="1" dirty="0"/>
              <a:t>.</a:t>
            </a:r>
          </a:p>
          <a:p>
            <a:r>
              <a:rPr lang="uk-UA" sz="2600" b="1" dirty="0"/>
              <a:t> А </a:t>
            </a:r>
            <a:r>
              <a:rPr lang="uk-UA" sz="2600" b="1" dirty="0">
                <a:solidFill>
                  <a:srgbClr val="FF0000"/>
                </a:solidFill>
              </a:rPr>
              <a:t>колектори</a:t>
            </a:r>
            <a:r>
              <a:rPr lang="uk-UA" sz="2600" b="1" dirty="0"/>
              <a:t> – впоперек дрен по похилу місцевості. </a:t>
            </a:r>
            <a:endParaRPr lang="uk-UA" sz="2600" b="1" dirty="0" smtClean="0"/>
          </a:p>
          <a:p>
            <a:r>
              <a:rPr lang="uk-UA" sz="2600" b="1" dirty="0" smtClean="0"/>
              <a:t>Для </a:t>
            </a:r>
            <a:r>
              <a:rPr lang="uk-UA" sz="2600" b="1" dirty="0"/>
              <a:t>запобігання замуленню дрени споруджують на відстані 15…25 м від зрошувальних каналів</a:t>
            </a:r>
            <a:r>
              <a:rPr lang="uk-UA" sz="2600" b="1" dirty="0" smtClean="0"/>
              <a:t>.</a:t>
            </a:r>
          </a:p>
          <a:p>
            <a:r>
              <a:rPr lang="uk-UA" sz="2600" b="1" dirty="0" smtClean="0"/>
              <a:t> </a:t>
            </a:r>
            <a:r>
              <a:rPr lang="uk-UA" sz="2600" b="1" dirty="0"/>
              <a:t>Глибина закладання дрен і відстань між ними залежить від механічного складу ґрунтів, гідрогеологічних умов і ступеня засолення ґрунтів. </a:t>
            </a:r>
            <a:endParaRPr lang="uk-UA" sz="2600" b="1" dirty="0" smtClean="0"/>
          </a:p>
          <a:p>
            <a:r>
              <a:rPr lang="uk-UA" sz="2600" b="1" dirty="0" smtClean="0"/>
              <a:t>Закриті </a:t>
            </a:r>
            <a:r>
              <a:rPr lang="uk-UA" sz="2600" b="1" dirty="0"/>
              <a:t>дрени роблять з гончарних труб довжиною 33 см з діаметром 50…150 мм, керамічних – довжиною 70 см, азбестоцементних безнапірних – довжиною 4 м, бетонних і залізобетонних безнапірних труб, а також труб з різних</a:t>
            </a:r>
            <a:r>
              <a:rPr lang="uk-UA" sz="2600" b="1" i="1" dirty="0"/>
              <a:t> </a:t>
            </a:r>
            <a:r>
              <a:rPr lang="uk-UA" sz="2600" b="1" dirty="0"/>
              <a:t>полімерів – поліетилену, поліхлорвінілу, полівінілхлориду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533150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В останні роки почали застосовувати </a:t>
            </a:r>
            <a:r>
              <a:rPr lang="uk-UA" b="1" i="1" dirty="0">
                <a:solidFill>
                  <a:srgbClr val="FF0000"/>
                </a:solidFill>
              </a:rPr>
              <a:t>гнучкі виті дренажні труби </a:t>
            </a:r>
            <a:r>
              <a:rPr lang="uk-UA" b="1" dirty="0"/>
              <a:t>з полівінілхлориду. Вода у порожнину такої труби надходить через спіральні зазори між суміжними витками смуги. Мінімальні похили відкритих дрен приймають 0,0005, а закритих – 0,001…0,002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Стики трубок обсипають щебенем, гравієм або піщано-гравійними сумішками, створюючи фільтр. Як дренажні фільтри застосовують також мати із скловати і базальтового волокна, склотканину, технічну марлю і </a:t>
            </a:r>
            <a:r>
              <a:rPr lang="uk-UA" b="1" dirty="0" err="1"/>
              <a:t>склосітку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103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0465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Відстань між дренами </a:t>
            </a:r>
            <a:r>
              <a:rPr lang="uk-UA" b="1" dirty="0"/>
              <a:t>можна визначити за формулою</a:t>
            </a:r>
            <a:endParaRPr lang="ru-RU" b="1" dirty="0"/>
          </a:p>
          <a:p>
            <a:r>
              <a:rPr lang="uk-UA" b="1" dirty="0"/>
              <a:t>L = ( 200 … 300 ) √ k</a:t>
            </a:r>
            <a:endParaRPr lang="ru-RU" b="1" dirty="0"/>
          </a:p>
          <a:p>
            <a:r>
              <a:rPr lang="uk-UA" b="1" i="1" dirty="0"/>
              <a:t>К – коефіцієнт фільтрації, м/добу.</a:t>
            </a:r>
            <a:endParaRPr lang="ru-RU" b="1" i="1" dirty="0"/>
          </a:p>
          <a:p>
            <a:r>
              <a:rPr lang="uk-UA" b="1" dirty="0"/>
              <a:t>Для кожної розрахункової  схеми відстань між дренами визначається за своїми залежностями.</a:t>
            </a:r>
            <a:endParaRPr lang="ru-RU" b="1" dirty="0"/>
          </a:p>
          <a:p>
            <a:r>
              <a:rPr lang="uk-UA" b="1" dirty="0"/>
              <a:t>При глибині закладання дрен 3 м і глибокому заляганні </a:t>
            </a:r>
            <a:r>
              <a:rPr lang="uk-UA" b="1" dirty="0" err="1"/>
              <a:t>водоупору</a:t>
            </a:r>
            <a:r>
              <a:rPr lang="uk-UA" b="1" dirty="0"/>
              <a:t> (20…30 м) </a:t>
            </a:r>
            <a:r>
              <a:rPr lang="uk-UA" b="1" i="1" dirty="0">
                <a:solidFill>
                  <a:srgbClr val="FF0000"/>
                </a:solidFill>
              </a:rPr>
              <a:t>відстань між дренами </a:t>
            </a:r>
            <a:r>
              <a:rPr lang="uk-UA" b="1" dirty="0"/>
              <a:t>становить від 200 </a:t>
            </a:r>
            <a:r>
              <a:rPr lang="uk-UA" b="1" dirty="0" smtClean="0"/>
              <a:t>   ( </a:t>
            </a:r>
            <a:r>
              <a:rPr lang="uk-UA" b="1" dirty="0"/>
              <a:t>для важких ґрунтів) до 500-600 м (для легких ґрунтів).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5956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2"/>
          </a:xfrm>
        </p:spPr>
        <p:txBody>
          <a:bodyPr>
            <a:normAutofit fontScale="92500"/>
          </a:bodyPr>
          <a:lstStyle/>
          <a:p>
            <a:r>
              <a:rPr lang="uk-UA" sz="3600" b="1" dirty="0"/>
              <a:t>Розрахункові витрати дрен, їх діаметри і швидкості руху води у дренах визначають </a:t>
            </a:r>
            <a:r>
              <a:rPr lang="uk-UA" sz="3600" b="1" dirty="0">
                <a:solidFill>
                  <a:srgbClr val="FF0000"/>
                </a:solidFill>
              </a:rPr>
              <a:t>гідравлічним розрахунком</a:t>
            </a:r>
            <a:r>
              <a:rPr lang="uk-UA" sz="3600" b="1" dirty="0"/>
              <a:t> за формулами рівномірного руху води при безнапірному режимі на пропуск нормальної витрати при повному наповненні дрени. </a:t>
            </a:r>
          </a:p>
          <a:p>
            <a:r>
              <a:rPr lang="uk-UA" sz="3600" b="1" dirty="0"/>
              <a:t>Модуль дренажного стоку приймають: для суглинкових ґрунтів 0,25…0,45 л/с з </a:t>
            </a:r>
            <a:r>
              <a:rPr lang="uk-UA" sz="3600" b="1" dirty="0" smtClean="0"/>
              <a:t>   1 </a:t>
            </a:r>
            <a:r>
              <a:rPr lang="uk-UA" sz="3600" b="1" dirty="0"/>
              <a:t>га, піщаних – 0,28…0,7. 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2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048672"/>
          </a:xfrm>
        </p:spPr>
        <p:txBody>
          <a:bodyPr>
            <a:normAutofit fontScale="85000" lnSpcReduction="1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Вторинне засолення </a:t>
            </a:r>
            <a:r>
              <a:rPr lang="uk-UA" sz="4000" b="1" dirty="0"/>
              <a:t>і заболочення часто відбуваються внаслідок неправильного зрошення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>
                <a:solidFill>
                  <a:srgbClr val="FF0000"/>
                </a:solidFill>
              </a:rPr>
              <a:t>Цьому сприяють </a:t>
            </a:r>
            <a:r>
              <a:rPr lang="uk-UA" sz="4000" b="1" dirty="0"/>
              <a:t>надмірні поливні норми</a:t>
            </a:r>
            <a:r>
              <a:rPr lang="uk-UA" sz="4000" b="1" dirty="0" smtClean="0"/>
              <a:t>,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низький </a:t>
            </a:r>
            <a:r>
              <a:rPr lang="uk-UA" sz="4000" b="1" dirty="0" err="1"/>
              <a:t>к.к.д</a:t>
            </a:r>
            <a:r>
              <a:rPr lang="uk-UA" sz="4000" b="1" dirty="0"/>
              <a:t>. зрошувальних каналів</a:t>
            </a:r>
            <a:r>
              <a:rPr lang="uk-UA" sz="4000" b="1" dirty="0" smtClean="0"/>
              <a:t>,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відсутність або незадовільна робота колекторно-дренажної мережі, що викликає підвищення рівня мінералізованих ґрунтових вод. 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1156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Будівництво закритого горизонтального дренажу </a:t>
            </a:r>
            <a:r>
              <a:rPr lang="uk-UA" b="1" dirty="0"/>
              <a:t>залежно від рівня ґрунтових вод і вологості ґрунтів провадять </a:t>
            </a:r>
            <a:r>
              <a:rPr lang="uk-UA" b="1" dirty="0">
                <a:solidFill>
                  <a:srgbClr val="FF0000"/>
                </a:solidFill>
              </a:rPr>
              <a:t>механізованим або напівмеханізованим способами.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У </a:t>
            </a:r>
            <a:r>
              <a:rPr lang="uk-UA" b="1" dirty="0"/>
              <a:t>ґрунтах природної вологості при глибині ґрунтових вод понад 2,5 м для влаштування дрен і колекторів доцільно застосовувати дреноукладачі Д-658, Д-659 та ін. Труби і фільтр укладають вручну.</a:t>
            </a:r>
            <a:endParaRPr lang="ru-RU" b="1" dirty="0"/>
          </a:p>
          <a:p>
            <a:r>
              <a:rPr lang="uk-UA" b="1" dirty="0"/>
              <a:t>При влаштуванні дрен екскаватором у мокрих ґрунтах влаштовують «полицю». </a:t>
            </a:r>
            <a:endParaRPr lang="uk-UA" b="1" dirty="0" smtClean="0"/>
          </a:p>
          <a:p>
            <a:r>
              <a:rPr lang="uk-UA" b="1" dirty="0" smtClean="0"/>
              <a:t>Укладання </a:t>
            </a:r>
            <a:r>
              <a:rPr lang="uk-UA" b="1" dirty="0"/>
              <a:t>витих дренажних труб провадять механізованим способом з попереднім підсипанням піску шаром 5…7 см.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477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Для нормальної роботи дренажно-скидна мережа оснащується </a:t>
            </a:r>
            <a:r>
              <a:rPr lang="uk-UA" b="1" i="1" dirty="0">
                <a:solidFill>
                  <a:srgbClr val="FF0000"/>
                </a:solidFill>
              </a:rPr>
              <a:t>гідротехнічними спорудами.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На </a:t>
            </a:r>
            <a:r>
              <a:rPr lang="uk-UA" b="1" dirty="0"/>
              <a:t>поворотах, у місцях зміни похилів і спряження дрен, а також на прямолінійних ділянках довжиною понад 1 км через кожні 200… 400 м споруджують </a:t>
            </a:r>
            <a:r>
              <a:rPr lang="uk-UA" b="1" dirty="0">
                <a:solidFill>
                  <a:srgbClr val="FF0000"/>
                </a:solidFill>
              </a:rPr>
              <a:t>оглядові колодязі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На </a:t>
            </a:r>
            <a:r>
              <a:rPr lang="uk-UA" b="1" dirty="0"/>
              <a:t>всіх закритих колекторах і дренах, що впадають у відкриті канали, необхідно влаштовувати </a:t>
            </a:r>
            <a:r>
              <a:rPr lang="uk-UA" b="1" dirty="0">
                <a:solidFill>
                  <a:srgbClr val="FF0000"/>
                </a:solidFill>
              </a:rPr>
              <a:t>гирлові споруди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Якщо </a:t>
            </a:r>
            <a:r>
              <a:rPr lang="uk-UA" b="1" dirty="0"/>
              <a:t>самопливне відведення неможливе, то будують </a:t>
            </a:r>
            <a:r>
              <a:rPr lang="uk-UA" b="1" dirty="0">
                <a:solidFill>
                  <a:srgbClr val="FF0000"/>
                </a:solidFill>
              </a:rPr>
              <a:t>насосні станції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5320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Вертикальний дренаж </a:t>
            </a:r>
            <a:r>
              <a:rPr lang="uk-UA" b="1" dirty="0"/>
              <a:t>застосовується у тому випадку, коли під верхньою товщею ґрунтів, що характеризуються невеликим значенням коефіцієнта фільтрації, залягають породи з великою водопроникністю.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Вертикальний дренаж </a:t>
            </a:r>
            <a:r>
              <a:rPr lang="uk-UA" b="1" dirty="0"/>
              <a:t>призначений для відкачування і відведення підземних вод буровими свердловинами </a:t>
            </a:r>
            <a:r>
              <a:rPr lang="uk-UA" b="1" dirty="0" smtClean="0"/>
              <a:t>– колодязями </a:t>
            </a:r>
            <a:r>
              <a:rPr lang="uk-UA" b="1" dirty="0"/>
              <a:t>діаметром 30…70 см, глибиною 20…150 см, закріпленими обсадними трубами з отворами для надходження води</a:t>
            </a:r>
            <a:r>
              <a:rPr lang="uk-UA" b="1" dirty="0" smtClean="0"/>
              <a:t>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885861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/>
          <a:lstStyle/>
          <a:p>
            <a:r>
              <a:rPr lang="uk-UA" b="1" dirty="0"/>
              <a:t> Вертикальний дренаж порівняно з горизонтальним має ряд </a:t>
            </a:r>
            <a:r>
              <a:rPr lang="uk-UA" b="1" i="1" dirty="0">
                <a:solidFill>
                  <a:srgbClr val="FF0000"/>
                </a:solidFill>
              </a:rPr>
              <a:t>переваг</a:t>
            </a:r>
            <a:r>
              <a:rPr lang="uk-UA" b="1" i="1" dirty="0"/>
              <a:t>:</a:t>
            </a:r>
            <a:r>
              <a:rPr lang="uk-UA" b="1" dirty="0"/>
              <a:t> </a:t>
            </a:r>
          </a:p>
          <a:p>
            <a:r>
              <a:rPr lang="uk-UA" b="1" dirty="0"/>
              <a:t>можливе глибоке зниження рівня ґрунтових вод, </a:t>
            </a:r>
          </a:p>
          <a:p>
            <a:r>
              <a:rPr lang="uk-UA" b="1" dirty="0"/>
              <a:t>незначні втрати корисної площі, </a:t>
            </a:r>
          </a:p>
          <a:p>
            <a:r>
              <a:rPr lang="uk-UA" b="1" dirty="0"/>
              <a:t>дренажні води можна  застосовувати для зрошення. Основні </a:t>
            </a:r>
            <a:r>
              <a:rPr lang="uk-UA" b="1" i="1" dirty="0">
                <a:solidFill>
                  <a:srgbClr val="FF0000"/>
                </a:solidFill>
              </a:rPr>
              <a:t>недоліки</a:t>
            </a:r>
            <a:r>
              <a:rPr lang="uk-UA" b="1" dirty="0"/>
              <a:t>: </a:t>
            </a:r>
          </a:p>
          <a:p>
            <a:r>
              <a:rPr lang="uk-UA" b="1" dirty="0"/>
              <a:t>потреба в електроенергії, насосно-силовому обладнанні, значні експлуатаційні витрати.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1303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721499"/>
          </a:xfrm>
        </p:spPr>
        <p:txBody>
          <a:bodyPr>
            <a:normAutofit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Свердловини</a:t>
            </a:r>
            <a:r>
              <a:rPr lang="uk-UA" sz="4000" b="1" dirty="0"/>
              <a:t> для відкачування ґрунтових вод розміщують на зрошуваній території у шаховому порядку або по периметру. Свердловини розміщують на відстані 1,5…3 км по похилу і 0,7…1,5 км по горизонталі. Кожна свердловина обслуговує 100…400 га</a:t>
            </a:r>
            <a:r>
              <a:rPr lang="uk-UA" b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1004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 lnSpcReduction="1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Свердловини – колодязі</a:t>
            </a:r>
            <a:r>
              <a:rPr lang="uk-UA" sz="4000" b="1" dirty="0"/>
              <a:t> обладнують установками з артезіанськими і глибинними насосами. Насосні установки обладнуються контрольно-вимірювальною апаратурою для обліку кількості відкачуваної води, витрат електроенергії і контролю положення рівня ґрунтових вод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6446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976664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Комбінований дренаж</a:t>
            </a:r>
            <a:r>
              <a:rPr lang="uk-UA" sz="3600" b="1" dirty="0"/>
              <a:t> являє собою поєднання горизонтальних дрен з вертикальними розвантажувальними свердловинами. Влаштовується у тому випадку, коли верхній </a:t>
            </a:r>
            <a:r>
              <a:rPr lang="uk-UA" sz="3600" b="1" dirty="0" err="1"/>
              <a:t>слабопроникний</a:t>
            </a:r>
            <a:r>
              <a:rPr lang="uk-UA" sz="3600" b="1" dirty="0"/>
              <a:t> шар потужністю до 15 м підстилається і підживлюється водоносним напірним горизонтом потужністю 10…15 м з доброю водопроникністю. </a:t>
            </a:r>
            <a:endParaRPr lang="uk-UA" sz="36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8554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Горизонтальні дрени </a:t>
            </a:r>
            <a:r>
              <a:rPr lang="uk-UA" b="1" dirty="0"/>
              <a:t>забезпечують зниження рівня ґрунтових вод і відводять за межі дренованої території воду із свердловин-підсилювачів. </a:t>
            </a:r>
          </a:p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Свердловини </a:t>
            </a:r>
            <a:r>
              <a:rPr lang="uk-UA" b="1" dirty="0"/>
              <a:t>розміщують на відстані 50…150 м одна від одної і закріплюють металевими, азбестоцементними або пластмасовими трубами.</a:t>
            </a:r>
          </a:p>
          <a:p>
            <a:r>
              <a:rPr lang="uk-UA" b="1" dirty="0"/>
              <a:t> Для підсилення дії комбінованого дренажу можна застосовувати вакуумування.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89223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2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Вакуумний дренаж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районах річкових долин, що являють собою двошаровий пласт з верхнім шаром суглинків невеликої потужності, застосування горизонтальних або вертикальних дренажів неекономічне або його технічно важко виконувати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 принципом дії вакуумні дренажні системи поділяються на </a:t>
            </a:r>
            <a:r>
              <a:rPr lang="uk-UA" b="1" dirty="0">
                <a:solidFill>
                  <a:srgbClr val="FF0000"/>
                </a:solidFill>
              </a:rPr>
              <a:t>системи вакуумування ґрунтів і </a:t>
            </a:r>
            <a:r>
              <a:rPr lang="uk-UA" b="1" dirty="0" smtClean="0">
                <a:solidFill>
                  <a:srgbClr val="FF0000"/>
                </a:solidFill>
              </a:rPr>
              <a:t>системи </a:t>
            </a:r>
            <a:r>
              <a:rPr lang="uk-UA" b="1" dirty="0">
                <a:solidFill>
                  <a:srgbClr val="FF0000"/>
                </a:solidFill>
              </a:rPr>
              <a:t>вакуумного водовідводу.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Горизонтальний </a:t>
            </a:r>
            <a:r>
              <a:rPr lang="uk-UA" b="1" dirty="0"/>
              <a:t>дренаж може бути системою вакуумування ґрунтів, а вертикальний – вакуумного водовідводу. </a:t>
            </a:r>
            <a:endParaRPr lang="uk-UA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5741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Горизонтальний вакуумний дренаж </a:t>
            </a:r>
            <a:r>
              <a:rPr lang="uk-UA" b="1" dirty="0"/>
              <a:t>влаштовують як звичайні системи горизонтального дренажу, різниця в тому, що мережа не має оглядових колодязів, а обладнана вакуумними колодязями, в яких створюється розрідження вакуумним насосом. Дрени застосовують азбестоцементні, пластмасові і пористі. Стики між трубами перекривають муфтами. Перфорацію на трубах виконують тільки в їх нижніх частинах.</a:t>
            </a:r>
          </a:p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Вертикальний вакуумний дренаж – </a:t>
            </a:r>
            <a:r>
              <a:rPr lang="uk-UA" b="1" dirty="0"/>
              <a:t>це система свердловин або трубчастих колодязів, об'єднаних колектором, з якого роздільно відкачують повітря і воду.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8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 генезисом засолення </a:t>
            </a:r>
            <a:r>
              <a:rPr lang="uk-UA" b="1" dirty="0"/>
              <a:t>поділяють на </a:t>
            </a:r>
            <a:r>
              <a:rPr lang="uk-UA" b="1" dirty="0">
                <a:solidFill>
                  <a:srgbClr val="FF0000"/>
                </a:solidFill>
              </a:rPr>
              <a:t>реліктове</a:t>
            </a:r>
            <a:r>
              <a:rPr lang="uk-UA" b="1" dirty="0"/>
              <a:t> (залишки минулих епох) і </a:t>
            </a:r>
            <a:r>
              <a:rPr lang="uk-UA" b="1" dirty="0">
                <a:solidFill>
                  <a:srgbClr val="FF0000"/>
                </a:solidFill>
              </a:rPr>
              <a:t>сучасне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Встановлення </a:t>
            </a:r>
            <a:r>
              <a:rPr lang="uk-UA" b="1" dirty="0"/>
              <a:t>генезису необхідне для оцінки можливої реставрації засолення при промиваннях ґрунтів, прогнозування рівня ґрунтових вод і загальної оцінки меліоративного стану всієї території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Глибина рівня ґрунтових вод, при якій починається засолення ґрунту, називається </a:t>
            </a:r>
            <a:r>
              <a:rPr lang="uk-UA" b="1" i="1" dirty="0">
                <a:solidFill>
                  <a:srgbClr val="FF0000"/>
                </a:solidFill>
              </a:rPr>
              <a:t>критичною глибиною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 smtClean="0"/>
              <a:t>Критична </a:t>
            </a:r>
            <a:r>
              <a:rPr lang="uk-UA" b="1" dirty="0"/>
              <a:t>глибина коливається від 1,5 м для ґрунтів легкого механічного складу до 3,5 для ґрунтів важкого механічного складу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735685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Водозбірно-скидна мережа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спорожнення каналів після поливу і видалення надлишкових поверхневих вод з понижених ділянок після зливних опадів і сніготанення на зрошувальних системах влаштовують </a:t>
            </a:r>
            <a:r>
              <a:rPr lang="uk-UA" b="1" dirty="0">
                <a:solidFill>
                  <a:srgbClr val="FF0000"/>
                </a:solidFill>
              </a:rPr>
              <a:t>водозбірно-скидну мережу</a:t>
            </a:r>
            <a:r>
              <a:rPr lang="uk-UA" b="1" dirty="0"/>
              <a:t>. Розміщують її у пониженнях, балках, тальвегах, вздовж доріг, розподільних каналів, по межах полів сівозміни і землекористування.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Відстань </a:t>
            </a:r>
            <a:r>
              <a:rPr lang="uk-UA" b="1" dirty="0"/>
              <a:t>між водозбірно-скидними каналами при односторонньому командуванні розподільників приймають у межах 800…1200 м, а при двосторонньому – до 2500 м.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1562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97666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Зрошувальні канали з витратою понад 250 л/с закінчуються </a:t>
            </a:r>
            <a:r>
              <a:rPr lang="uk-UA" b="1" i="1" dirty="0">
                <a:solidFill>
                  <a:srgbClr val="FF0000"/>
                </a:solidFill>
              </a:rPr>
              <a:t>скидними спорудами</a:t>
            </a:r>
            <a:r>
              <a:rPr lang="uk-UA" b="1" dirty="0"/>
              <a:t>, що з'єднуються з водозбірно-скидною мережею. На великих каналах, крім кінцевих скидів, влаштовують аварійні скиди.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Водозбірно-скидні канали </a:t>
            </a:r>
            <a:r>
              <a:rPr lang="uk-UA" b="1" dirty="0"/>
              <a:t>будують у виїмках, переріз їх має трапецієвидну форму. Горизонти води у скидних каналах при розрахункових витратах повинні бути нижче поверхні землі на 15…20 см для забезпечення скиду води з найнижчих місць.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скидних каналах старшого порядку горизонт води повинен бути на 5…10 см нижче горизонту у каналі молодшого порядку для забезпечення самопливного відведення води.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006679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Контроль режиму ґрунтових вод </a:t>
            </a:r>
            <a:r>
              <a:rPr lang="uk-UA" b="1" dirty="0"/>
              <a:t>здійснюється за допомогою спостережних свердловин, розміщених рівномірно по всій території зрошувальної системи і по створах. Одна свердловина припадає в середньому на 100…200 га.</a:t>
            </a:r>
            <a:endParaRPr lang="ru-RU" b="1" dirty="0"/>
          </a:p>
          <a:p>
            <a:r>
              <a:rPr lang="uk-UA" b="1" dirty="0"/>
              <a:t>Рівномірно розміщена мережа спостережних свердловин служить для складання карт глибин залягання  і мінералізації ґрунтових </a:t>
            </a:r>
            <a:r>
              <a:rPr lang="uk-UA" b="1" dirty="0" smtClean="0"/>
              <a:t>вод</a:t>
            </a: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Відстань</a:t>
            </a:r>
            <a:r>
              <a:rPr lang="uk-UA" b="1" dirty="0"/>
              <a:t> від </a:t>
            </a:r>
            <a:r>
              <a:rPr lang="uk-UA" b="1" dirty="0" err="1"/>
              <a:t>урізу</a:t>
            </a:r>
            <a:r>
              <a:rPr lang="uk-UA" b="1" dirty="0"/>
              <a:t> води в каналі до спостережних свердловин приймають: 25, 50, 100, 200, 500, 700, 1000 м і далі через кожні 500 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Глибину</a:t>
            </a:r>
            <a:r>
              <a:rPr lang="uk-UA" b="1" dirty="0"/>
              <a:t> свердловини приймають такою, щоб вона показувала рівень ґрунтових вод при будь якому їх положенні.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7124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10000"/>
          </a:bodyPr>
          <a:lstStyle/>
          <a:p>
            <a:r>
              <a:rPr lang="uk-UA" sz="4400" b="1" i="1" dirty="0">
                <a:solidFill>
                  <a:srgbClr val="FF0000"/>
                </a:solidFill>
              </a:rPr>
              <a:t>Засолені ґрунти поділяються </a:t>
            </a:r>
            <a:r>
              <a:rPr lang="uk-UA" sz="4400" b="1" dirty="0"/>
              <a:t>на  слабо -, середньо -, сильно засолені, а також на солончаки, солонці і солоді. </a:t>
            </a:r>
          </a:p>
          <a:p>
            <a:r>
              <a:rPr lang="uk-UA" sz="4400" b="1" dirty="0" err="1"/>
              <a:t>Слабозасолені</a:t>
            </a:r>
            <a:r>
              <a:rPr lang="uk-UA" sz="4400" b="1" dirty="0"/>
              <a:t> ґрунти містять в собі 0,25-0,4%  легкорозчинних солей, </a:t>
            </a:r>
            <a:r>
              <a:rPr lang="uk-UA" sz="4400" b="1" dirty="0" err="1"/>
              <a:t>середньозасолені</a:t>
            </a:r>
            <a:r>
              <a:rPr lang="uk-UA" sz="4400" b="1" dirty="0"/>
              <a:t> - 0,4-0,7%, </a:t>
            </a:r>
            <a:r>
              <a:rPr lang="uk-UA" sz="4400" b="1" dirty="0" err="1"/>
              <a:t>сильнозасолені</a:t>
            </a:r>
            <a:r>
              <a:rPr lang="uk-UA" sz="4400" b="1" dirty="0"/>
              <a:t> - 0,7-1%. </a:t>
            </a:r>
            <a:endParaRPr lang="ru-RU" sz="4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69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Солончаки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dirty="0"/>
              <a:t>- </a:t>
            </a:r>
            <a:r>
              <a:rPr lang="uk-UA" b="1" dirty="0"/>
              <a:t>це ґрунти, в метровому профілі яких міститься велика кількість легкорозчинних солей. Вміст солей в них перевищує 2% від маси сухого ґрунту, досягаючи іноді 10% і більше. Класифікація солончаків і солончакуватих ґрунтів за типом і ступенем засолення наведена в </a:t>
            </a:r>
            <a:r>
              <a:rPr lang="uk-UA" b="1" dirty="0" smtClean="0"/>
              <a:t>таблицях.</a:t>
            </a:r>
            <a:endParaRPr lang="ru-RU" b="1" dirty="0"/>
          </a:p>
          <a:p>
            <a:r>
              <a:rPr lang="uk-UA" dirty="0"/>
              <a:t> </a:t>
            </a:r>
            <a:r>
              <a:rPr lang="uk-UA" b="1" dirty="0" smtClean="0"/>
              <a:t>Таблиця      </a:t>
            </a:r>
            <a:r>
              <a:rPr lang="uk-UA" b="1" dirty="0"/>
              <a:t>Типи засолених ґрунтів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16457"/>
              </p:ext>
            </p:extLst>
          </p:nvPr>
        </p:nvGraphicFramePr>
        <p:xfrm>
          <a:off x="827584" y="4869160"/>
          <a:ext cx="7848872" cy="1799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8124"/>
                <a:gridCol w="3580748"/>
              </a:tblGrid>
              <a:tr h="477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Тип засолення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Хлор, частка від загального вмісту солей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505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</a:rPr>
                        <a:t>Хлоридний</a:t>
                      </a:r>
                      <a:endParaRPr lang="ru-RU" sz="1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</a:rPr>
                        <a:t>Сульфатно-хлоридний</a:t>
                      </a:r>
                      <a:endParaRPr lang="ru-RU" sz="1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</a:rPr>
                        <a:t>Хлоридно-сульфатний</a:t>
                      </a:r>
                      <a:endParaRPr lang="ru-RU" sz="1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Сульфатний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понад 0,40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0,25…0,40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0,12…0,25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менше 0,12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4150" y="3357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5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91264" cy="6408712"/>
          </a:xfrm>
        </p:spPr>
        <p:txBody>
          <a:bodyPr/>
          <a:lstStyle/>
          <a:p>
            <a:r>
              <a:rPr lang="uk-UA" sz="2000" b="1" dirty="0" smtClean="0"/>
              <a:t>Таблиця. </a:t>
            </a:r>
            <a:r>
              <a:rPr lang="uk-UA" sz="2000" b="1" dirty="0"/>
              <a:t>Класифікація ґрунтів за ступенем засолення залежно від типу засолення</a:t>
            </a:r>
            <a:endParaRPr lang="ru-RU" sz="2000" dirty="0"/>
          </a:p>
          <a:p>
            <a:pPr marL="0" indent="0">
              <a:buNone/>
            </a:pPr>
            <a:r>
              <a:rPr lang="uk-UA" sz="2000" dirty="0"/>
              <a:t> </a:t>
            </a:r>
            <a:endParaRPr lang="ru-RU" sz="20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367908"/>
              </p:ext>
            </p:extLst>
          </p:nvPr>
        </p:nvGraphicFramePr>
        <p:xfrm>
          <a:off x="539553" y="1124743"/>
          <a:ext cx="8208911" cy="5363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7539"/>
                <a:gridCol w="1432843"/>
                <a:gridCol w="1432843"/>
                <a:gridCol w="1432843"/>
                <a:gridCol w="1432843"/>
              </a:tblGrid>
              <a:tr h="11841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Ступінь засолення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Вміст легкорозчинних солей, % сухої маси ґрунту у метровому шарі, в типах засолення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содовому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</a:rPr>
                        <a:t>хлоридному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</a:rPr>
                        <a:t>хлоридно-сульфатному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сульфатному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03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Незасолені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Слабкозасолені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Середньозасолені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Сильнозасолені</a:t>
                      </a:r>
                      <a:endParaRPr lang="ru-RU" sz="20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Солончаки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0,10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0,10…0,20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0,20…0,30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0,30…0,50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0,50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0,15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0,15…0,30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0,30…0,50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0,50…0,80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080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0,20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0,25…0,40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0,40…0,70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0,70…1,20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1,20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0,30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0,30…0,60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0,60…1,00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1,00…2,00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2,00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44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Солончаки</a:t>
            </a:r>
            <a:r>
              <a:rPr lang="uk-UA" b="1" dirty="0"/>
              <a:t> містять багато (до 25%) солей на поверхні, що пов’язано з особливостями їх утворення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Утворюються вони головним чином при випітному типі водного режиму, коли випаровування перевищує кількість опадів. </a:t>
            </a:r>
            <a:endParaRPr lang="uk-UA" b="1" dirty="0" smtClean="0"/>
          </a:p>
          <a:p>
            <a:r>
              <a:rPr lang="uk-UA" b="1" dirty="0" smtClean="0"/>
              <a:t>Склад </a:t>
            </a:r>
            <a:r>
              <a:rPr lang="uk-UA" b="1" dirty="0"/>
              <a:t>солей різний і залежить від умов утворення. </a:t>
            </a:r>
            <a:endParaRPr lang="uk-UA" b="1" dirty="0" smtClean="0"/>
          </a:p>
          <a:p>
            <a:r>
              <a:rPr lang="uk-UA" b="1" dirty="0" smtClean="0"/>
              <a:t>Частіше </a:t>
            </a:r>
            <a:r>
              <a:rPr lang="uk-UA" b="1" dirty="0"/>
              <a:t>других зустрічаються </a:t>
            </a:r>
            <a:r>
              <a:rPr lang="uk-UA" b="1" dirty="0">
                <a:solidFill>
                  <a:srgbClr val="FF0000"/>
                </a:solidFill>
              </a:rPr>
              <a:t>солончаки </a:t>
            </a:r>
            <a:r>
              <a:rPr lang="uk-UA" b="1" dirty="0" err="1">
                <a:solidFill>
                  <a:srgbClr val="FF0000"/>
                </a:solidFill>
              </a:rPr>
              <a:t>хлоридно-сульфатні</a:t>
            </a:r>
            <a:r>
              <a:rPr lang="uk-UA" b="1" dirty="0">
                <a:solidFill>
                  <a:srgbClr val="FF0000"/>
                </a:solidFill>
              </a:rPr>
              <a:t>,</a:t>
            </a:r>
            <a:r>
              <a:rPr lang="uk-UA" b="1" dirty="0"/>
              <a:t> які містять на поверхні </a:t>
            </a:r>
            <a:r>
              <a:rPr lang="uk-UA" b="1" dirty="0" err="1"/>
              <a:t>Na</a:t>
            </a:r>
            <a:r>
              <a:rPr lang="uk-UA" b="1" dirty="0"/>
              <a:t> </a:t>
            </a:r>
            <a:r>
              <a:rPr lang="uk-UA" b="1" baseline="-25000" dirty="0"/>
              <a:t>2</a:t>
            </a:r>
            <a:r>
              <a:rPr lang="uk-UA" b="1" dirty="0"/>
              <a:t>SO</a:t>
            </a:r>
            <a:r>
              <a:rPr lang="uk-UA" b="1" baseline="-25000" dirty="0"/>
              <a:t>4</a:t>
            </a:r>
            <a:r>
              <a:rPr lang="uk-UA" b="1" dirty="0"/>
              <a:t>,   </a:t>
            </a:r>
            <a:r>
              <a:rPr lang="uk-UA" b="1" dirty="0" err="1"/>
              <a:t>NaCl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В </a:t>
            </a:r>
            <a:r>
              <a:rPr lang="uk-UA" b="1" dirty="0">
                <a:solidFill>
                  <a:srgbClr val="FF0000"/>
                </a:solidFill>
              </a:rPr>
              <a:t>солончаках </a:t>
            </a:r>
            <a:r>
              <a:rPr lang="uk-UA" b="1" dirty="0"/>
              <a:t>з засоленням </a:t>
            </a:r>
            <a:r>
              <a:rPr lang="uk-UA" b="1" dirty="0" err="1"/>
              <a:t>NaCl</a:t>
            </a:r>
            <a:r>
              <a:rPr lang="uk-UA" b="1" dirty="0"/>
              <a:t> поверхня ґрунту покривається кіркою. </a:t>
            </a:r>
            <a:endParaRPr lang="uk-UA" b="1" dirty="0" smtClean="0"/>
          </a:p>
          <a:p>
            <a:r>
              <a:rPr lang="uk-UA" b="1" dirty="0" smtClean="0"/>
              <a:t>Культурні </a:t>
            </a:r>
            <a:r>
              <a:rPr lang="uk-UA" b="1" dirty="0"/>
              <a:t>рослини на солончаках не ростуть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Найбільш шкідливе для рослин содове засолення ґрунту, коли на поверхні солончаку велика кількість соди (Na</a:t>
            </a:r>
            <a:r>
              <a:rPr lang="uk-UA" b="1" baseline="-25000" dirty="0"/>
              <a:t>2</a:t>
            </a:r>
            <a:r>
              <a:rPr lang="uk-UA" b="1" dirty="0"/>
              <a:t>СО</a:t>
            </a:r>
            <a:r>
              <a:rPr lang="uk-UA" b="1" baseline="-25000" dirty="0"/>
              <a:t>3)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Солончаки </a:t>
            </a:r>
            <a:r>
              <a:rPr lang="uk-UA" b="1" dirty="0"/>
              <a:t>і солончакуваті ґрунти піддаються розсоленню за допомогою </a:t>
            </a:r>
            <a:r>
              <a:rPr lang="uk-UA" b="1" dirty="0">
                <a:solidFill>
                  <a:srgbClr val="FF0000"/>
                </a:solidFill>
              </a:rPr>
              <a:t>промивання.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92545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128</TotalTime>
  <Words>3426</Words>
  <Application>Microsoft Office PowerPoint</Application>
  <PresentationFormat>Экран (4:3)</PresentationFormat>
  <Paragraphs>268</Paragraphs>
  <Slides>52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   Солестійкість культурних рослин в залежності від загальної концентрації солей в ґрунті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46</cp:revision>
  <dcterms:created xsi:type="dcterms:W3CDTF">2017-01-22T13:53:33Z</dcterms:created>
  <dcterms:modified xsi:type="dcterms:W3CDTF">2017-03-19T11:26:38Z</dcterms:modified>
</cp:coreProperties>
</file>