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82" r:id="rId10"/>
    <p:sldId id="263" r:id="rId11"/>
    <p:sldId id="283" r:id="rId12"/>
    <p:sldId id="264" r:id="rId13"/>
    <p:sldId id="265" r:id="rId14"/>
    <p:sldId id="267" r:id="rId15"/>
    <p:sldId id="284" r:id="rId16"/>
    <p:sldId id="268" r:id="rId17"/>
    <p:sldId id="269" r:id="rId18"/>
    <p:sldId id="270" r:id="rId19"/>
    <p:sldId id="271" r:id="rId20"/>
    <p:sldId id="285" r:id="rId21"/>
    <p:sldId id="272" r:id="rId22"/>
    <p:sldId id="273" r:id="rId23"/>
    <p:sldId id="286" r:id="rId24"/>
    <p:sldId id="274" r:id="rId25"/>
    <p:sldId id="287" r:id="rId26"/>
    <p:sldId id="275" r:id="rId27"/>
    <p:sldId id="288" r:id="rId28"/>
    <p:sldId id="276" r:id="rId29"/>
    <p:sldId id="289" r:id="rId30"/>
    <p:sldId id="277" r:id="rId31"/>
    <p:sldId id="290" r:id="rId32"/>
    <p:sldId id="278" r:id="rId33"/>
    <p:sldId id="279" r:id="rId34"/>
    <p:sldId id="280" r:id="rId35"/>
    <p:sldId id="281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70" d="100"/>
          <a:sy n="70" d="100"/>
        </p:scale>
        <p:origin x="-13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016FAB-600D-407E-A6EB-964F3794022D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4D3DEE-E471-4B66-9C4B-4275D48E8F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016FAB-600D-407E-A6EB-964F3794022D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4D3DEE-E471-4B66-9C4B-4275D48E8F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016FAB-600D-407E-A6EB-964F3794022D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4D3DEE-E471-4B66-9C4B-4275D48E8F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016FAB-600D-407E-A6EB-964F3794022D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4D3DEE-E471-4B66-9C4B-4275D48E8F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016FAB-600D-407E-A6EB-964F3794022D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4D3DEE-E471-4B66-9C4B-4275D48E8F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016FAB-600D-407E-A6EB-964F3794022D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4D3DEE-E471-4B66-9C4B-4275D48E8F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016FAB-600D-407E-A6EB-964F3794022D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4D3DEE-E471-4B66-9C4B-4275D48E8F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016FAB-600D-407E-A6EB-964F3794022D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4D3DEE-E471-4B66-9C4B-4275D48E8F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016FAB-600D-407E-A6EB-964F3794022D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4D3DEE-E471-4B66-9C4B-4275D48E8F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016FAB-600D-407E-A6EB-964F3794022D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4D3DEE-E471-4B66-9C4B-4275D48E8F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016FAB-600D-407E-A6EB-964F3794022D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4D3DEE-E471-4B66-9C4B-4275D48E8F3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C016FAB-600D-407E-A6EB-964F3794022D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74D3DEE-E471-4B66-9C4B-4275D48E8F3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32656"/>
            <a:ext cx="8352928" cy="6120680"/>
          </a:xfrm>
        </p:spPr>
        <p:txBody>
          <a:bodyPr>
            <a:normAutofit/>
          </a:bodyPr>
          <a:lstStyle/>
          <a:p>
            <a:pPr algn="l"/>
            <a:r>
              <a:rPr lang="uk-UA" b="1" i="1" dirty="0">
                <a:solidFill>
                  <a:srgbClr val="FF0000"/>
                </a:solidFill>
              </a:rPr>
              <a:t>Лиманне зрошення</a:t>
            </a:r>
            <a:r>
              <a:rPr lang="uk-UA" b="1" dirty="0">
                <a:solidFill>
                  <a:srgbClr val="FF0000"/>
                </a:solidFill>
              </a:rPr>
              <a:t>.</a:t>
            </a:r>
            <a:endParaRPr lang="ru-RU" b="1" dirty="0">
              <a:solidFill>
                <a:srgbClr val="FF0000"/>
              </a:solidFill>
            </a:endParaRPr>
          </a:p>
          <a:p>
            <a:pPr algn="l"/>
            <a:r>
              <a:rPr lang="uk-UA" b="1" dirty="0">
                <a:solidFill>
                  <a:schemeClr val="tx1"/>
                </a:solidFill>
              </a:rPr>
              <a:t> </a:t>
            </a:r>
            <a:endParaRPr lang="ru-RU" b="1" dirty="0">
              <a:solidFill>
                <a:schemeClr val="tx1"/>
              </a:solidFill>
            </a:endParaRPr>
          </a:p>
          <a:p>
            <a:pPr algn="l"/>
            <a:r>
              <a:rPr lang="uk-UA" b="1" i="1" dirty="0">
                <a:solidFill>
                  <a:srgbClr val="FF0000"/>
                </a:solidFill>
              </a:rPr>
              <a:t>Лиманне зрошення </a:t>
            </a:r>
            <a:r>
              <a:rPr lang="uk-UA" b="1" dirty="0">
                <a:solidFill>
                  <a:schemeClr val="tx1"/>
                </a:solidFill>
              </a:rPr>
              <a:t>- це  одноразова весняна </a:t>
            </a:r>
            <a:r>
              <a:rPr lang="uk-UA" b="1" dirty="0" err="1">
                <a:solidFill>
                  <a:schemeClr val="tx1"/>
                </a:solidFill>
              </a:rPr>
              <a:t>вологозарядка</a:t>
            </a:r>
            <a:r>
              <a:rPr lang="uk-UA" b="1" dirty="0">
                <a:solidFill>
                  <a:schemeClr val="tx1"/>
                </a:solidFill>
              </a:rPr>
              <a:t> ґрунту талими водами способом затоплення. </a:t>
            </a:r>
            <a:endParaRPr lang="uk-UA" b="1" dirty="0" smtClean="0">
              <a:solidFill>
                <a:schemeClr val="tx1"/>
              </a:solidFill>
            </a:endParaRPr>
          </a:p>
          <a:p>
            <a:pPr algn="l"/>
            <a:r>
              <a:rPr lang="uk-UA" b="1" dirty="0" smtClean="0">
                <a:solidFill>
                  <a:schemeClr val="tx1"/>
                </a:solidFill>
              </a:rPr>
              <a:t>В </a:t>
            </a:r>
            <a:r>
              <a:rPr lang="uk-UA" b="1" dirty="0">
                <a:solidFill>
                  <a:schemeClr val="tx1"/>
                </a:solidFill>
              </a:rPr>
              <a:t>зв’язку з відсутністю річок з постійним стоком і плоским степовим рельєфом лиманне зрошення в цих місцях є єдиним можливим меліоративним заходом, здатним забезпечити стійкі врожаї сільськогосподарських культур.</a:t>
            </a:r>
            <a:endParaRPr lang="ru-RU" b="1" dirty="0">
              <a:solidFill>
                <a:schemeClr val="tx1"/>
              </a:solidFill>
            </a:endParaRPr>
          </a:p>
          <a:p>
            <a:pPr algn="l"/>
            <a:r>
              <a:rPr lang="uk-UA" b="1" dirty="0">
                <a:solidFill>
                  <a:schemeClr val="tx1"/>
                </a:solidFill>
              </a:rPr>
              <a:t>Лиманне зрошення застосовується на рівнинних ділянках з похилом до 0,001…0,002 при наявності достатнього стоку води.</a:t>
            </a:r>
            <a:endParaRPr lang="ru-RU" b="1" dirty="0">
              <a:solidFill>
                <a:schemeClr val="tx1"/>
              </a:solidFill>
            </a:endParaRPr>
          </a:p>
          <a:p>
            <a:pPr algn="l"/>
            <a:r>
              <a:rPr lang="uk-UA" b="1" i="1" dirty="0">
                <a:solidFill>
                  <a:srgbClr val="FF0000"/>
                </a:solidFill>
              </a:rPr>
              <a:t>Переваги лиманного зрошення</a:t>
            </a:r>
            <a:r>
              <a:rPr lang="uk-UA" b="1" dirty="0">
                <a:solidFill>
                  <a:schemeClr val="tx1"/>
                </a:solidFill>
              </a:rPr>
              <a:t>: мала вартість капітальних вкладень, простота будівництва і експлуатації, мала кількість гідротехнічних споруд, зменшення водної ерозії ґрунту.</a:t>
            </a:r>
            <a:endParaRPr lang="ru-RU" b="1" dirty="0">
              <a:solidFill>
                <a:schemeClr val="tx1"/>
              </a:solidFill>
            </a:endParaRP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499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640960" cy="6192688"/>
          </a:xfrm>
        </p:spPr>
        <p:txBody>
          <a:bodyPr>
            <a:noAutofit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Зрошення підземними водами.</a:t>
            </a:r>
            <a:endParaRPr lang="ru-RU" sz="3600" dirty="0">
              <a:solidFill>
                <a:srgbClr val="FF0000"/>
              </a:solidFill>
            </a:endParaRPr>
          </a:p>
          <a:p>
            <a:r>
              <a:rPr lang="uk-UA" sz="3600" b="1" i="1" dirty="0">
                <a:solidFill>
                  <a:srgbClr val="FF0000"/>
                </a:solidFill>
              </a:rPr>
              <a:t> </a:t>
            </a:r>
            <a:endParaRPr lang="ru-RU" sz="3600" dirty="0">
              <a:solidFill>
                <a:srgbClr val="FF0000"/>
              </a:solidFill>
            </a:endParaRPr>
          </a:p>
          <a:p>
            <a:r>
              <a:rPr lang="uk-UA" sz="3600" b="1" i="1" dirty="0"/>
              <a:t>Зрошення підземними водами  </a:t>
            </a:r>
            <a:r>
              <a:rPr lang="uk-UA" sz="3600" b="1" dirty="0"/>
              <a:t>широко застосовується в окремих країнах. У США підземними водами зрошується 40%, а в Індії  -  30 % зрошуваних земель. </a:t>
            </a:r>
            <a:endParaRPr lang="uk-UA" sz="3600" b="1" dirty="0" smtClean="0"/>
          </a:p>
          <a:p>
            <a:r>
              <a:rPr lang="uk-UA" sz="3600" b="1" dirty="0" smtClean="0"/>
              <a:t>На </a:t>
            </a:r>
            <a:r>
              <a:rPr lang="uk-UA" sz="3600" b="1" dirty="0"/>
              <a:t>території СНГ підземними водами поливають близько 10% зрошуваної площі, в основному на півдні України, у Вірменії, Азербайджані, Туркменії</a:t>
            </a:r>
            <a:r>
              <a:rPr lang="uk-UA" sz="3600" b="1" dirty="0" smtClean="0"/>
              <a:t>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517739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/>
          <a:lstStyle/>
          <a:p>
            <a:r>
              <a:rPr lang="uk-UA" sz="4000" b="1" dirty="0"/>
              <a:t>Водоносні горизонти, що мають достатньо води для зрошення, розміщені, в основному у межах алювіальних, передгірських і </a:t>
            </a:r>
            <a:r>
              <a:rPr lang="uk-UA" sz="4000" b="1" dirty="0" err="1"/>
              <a:t>міжгірських</a:t>
            </a:r>
            <a:r>
              <a:rPr lang="uk-UA" sz="4000" b="1" dirty="0"/>
              <a:t> впадин, у рівнинних впадинах. За класифікацією  А.М.</a:t>
            </a:r>
            <a:r>
              <a:rPr lang="uk-UA" sz="4000" b="1" dirty="0" err="1"/>
              <a:t>Овчинникова</a:t>
            </a:r>
            <a:r>
              <a:rPr lang="uk-UA" sz="4000" b="1" dirty="0"/>
              <a:t> </a:t>
            </a:r>
            <a:r>
              <a:rPr lang="uk-UA" sz="4000" b="1" i="1" dirty="0">
                <a:solidFill>
                  <a:srgbClr val="FF0000"/>
                </a:solidFill>
              </a:rPr>
              <a:t>підземні води поділяються на верховодку, ґрунтові та артезіанські.</a:t>
            </a:r>
            <a:endParaRPr lang="ru-RU" sz="4000" b="1" i="1" dirty="0">
              <a:solidFill>
                <a:srgbClr val="FF0000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2902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264696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Верховодка -</a:t>
            </a:r>
            <a:r>
              <a:rPr lang="uk-UA" b="1" dirty="0"/>
              <a:t>  тимчасовий водоносний горизонт, що створюється на лінзах і прошарках </a:t>
            </a:r>
            <a:r>
              <a:rPr lang="uk-UA" b="1" dirty="0" err="1"/>
              <a:t>слабкопроникних</a:t>
            </a:r>
            <a:r>
              <a:rPr lang="uk-UA" b="1" dirty="0"/>
              <a:t> порід при просочуванні  атмосферних опадів, поверхневих і поливних вод.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Ґрунтові води  </a:t>
            </a:r>
            <a:r>
              <a:rPr lang="uk-UA" b="1" dirty="0"/>
              <a:t>залягають на першому від поверхні землі водопроникному або </a:t>
            </a:r>
            <a:r>
              <a:rPr lang="uk-UA" b="1" dirty="0" err="1"/>
              <a:t>слабкопроникному</a:t>
            </a:r>
            <a:r>
              <a:rPr lang="uk-UA" b="1" dirty="0"/>
              <a:t> </a:t>
            </a:r>
            <a:r>
              <a:rPr lang="uk-UA" b="1" dirty="0" err="1"/>
              <a:t>водоупорі</a:t>
            </a:r>
            <a:r>
              <a:rPr lang="uk-UA" b="1" dirty="0"/>
              <a:t>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Артезіанські води  </a:t>
            </a:r>
            <a:r>
              <a:rPr lang="uk-UA" b="1" dirty="0"/>
              <a:t>залягають у водопроникних ґрунтах,  розміщених між водопроникними шарами, і перебувають під напором.</a:t>
            </a:r>
            <a:endParaRPr lang="ru-RU" b="1" dirty="0"/>
          </a:p>
          <a:p>
            <a:r>
              <a:rPr lang="uk-UA" b="1" dirty="0"/>
              <a:t>Для зрошення в основному застосовуються ґрунтові та артезіанські води.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3354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264696"/>
          </a:xfrm>
        </p:spPr>
        <p:txBody>
          <a:bodyPr>
            <a:normAutofit fontScale="62500" lnSpcReduction="20000"/>
          </a:bodyPr>
          <a:lstStyle/>
          <a:p>
            <a:r>
              <a:rPr lang="uk-UA" sz="4000" b="1" i="1" dirty="0">
                <a:solidFill>
                  <a:srgbClr val="FF0000"/>
                </a:solidFill>
              </a:rPr>
              <a:t>Якість підземних вод оцінюється :</a:t>
            </a:r>
            <a:endParaRPr lang="ru-RU" sz="4000" b="1" i="1" dirty="0">
              <a:solidFill>
                <a:srgbClr val="FF0000"/>
              </a:solidFill>
            </a:endParaRPr>
          </a:p>
          <a:p>
            <a:pPr lvl="0"/>
            <a:r>
              <a:rPr lang="uk-UA" sz="4000" b="1" i="1" dirty="0">
                <a:solidFill>
                  <a:srgbClr val="FF0000"/>
                </a:solidFill>
              </a:rPr>
              <a:t>фізичними властивостями </a:t>
            </a:r>
            <a:r>
              <a:rPr lang="uk-UA" sz="4000" b="1" dirty="0"/>
              <a:t>(температура, прозорість, смак, запах, колір, електропровідність, радіоактивність);</a:t>
            </a:r>
            <a:endParaRPr lang="ru-RU" sz="4000" b="1" dirty="0"/>
          </a:p>
          <a:p>
            <a:pPr lvl="0"/>
            <a:r>
              <a:rPr lang="uk-UA" sz="4000" b="1" i="1" dirty="0">
                <a:solidFill>
                  <a:srgbClr val="FF0000"/>
                </a:solidFill>
              </a:rPr>
              <a:t>хімічним складом </a:t>
            </a:r>
            <a:r>
              <a:rPr lang="uk-UA" sz="4000" b="1" dirty="0">
                <a:solidFill>
                  <a:srgbClr val="FF0000"/>
                </a:solidFill>
              </a:rPr>
              <a:t> </a:t>
            </a:r>
            <a:r>
              <a:rPr lang="uk-UA" sz="4000" b="1" dirty="0"/>
              <a:t>(мінералізація, вміст іонів НСО</a:t>
            </a:r>
            <a:r>
              <a:rPr lang="uk-UA" sz="4000" b="1" baseline="-25000" dirty="0"/>
              <a:t>3</a:t>
            </a:r>
            <a:r>
              <a:rPr lang="uk-UA" sz="4000" b="1" dirty="0"/>
              <a:t>, </a:t>
            </a:r>
            <a:r>
              <a:rPr lang="uk-UA" sz="4000" b="1" dirty="0" err="1"/>
              <a:t>Сl</a:t>
            </a:r>
            <a:r>
              <a:rPr lang="uk-UA" sz="4000" b="1" dirty="0"/>
              <a:t>, SO</a:t>
            </a:r>
            <a:r>
              <a:rPr lang="uk-UA" sz="4000" b="1" baseline="-25000" dirty="0"/>
              <a:t>4 , </a:t>
            </a:r>
            <a:r>
              <a:rPr lang="uk-UA" sz="4000" b="1" dirty="0" err="1"/>
              <a:t>Са</a:t>
            </a:r>
            <a:r>
              <a:rPr lang="uk-UA" sz="4000" b="1" dirty="0"/>
              <a:t>, </a:t>
            </a:r>
            <a:r>
              <a:rPr lang="uk-UA" sz="4000" b="1" dirty="0" err="1"/>
              <a:t>Мq</a:t>
            </a:r>
            <a:r>
              <a:rPr lang="uk-UA" sz="4000" b="1" dirty="0"/>
              <a:t>, </a:t>
            </a:r>
            <a:r>
              <a:rPr lang="uk-UA" sz="4000" b="1" dirty="0" err="1"/>
              <a:t>Na</a:t>
            </a:r>
            <a:r>
              <a:rPr lang="uk-UA" sz="4000" b="1" dirty="0"/>
              <a:t>, реакція води </a:t>
            </a:r>
            <a:r>
              <a:rPr lang="uk-UA" sz="4000" b="1" dirty="0" err="1"/>
              <a:t>рН</a:t>
            </a:r>
            <a:r>
              <a:rPr lang="uk-UA" sz="4000" b="1" dirty="0"/>
              <a:t>, жорсткість, агресивність, наявність заліза, газів, </a:t>
            </a:r>
            <a:r>
              <a:rPr lang="uk-UA" sz="4000" b="1" dirty="0" err="1"/>
              <a:t>мікрокомпонентів</a:t>
            </a:r>
            <a:r>
              <a:rPr lang="uk-UA" sz="4000" b="1" dirty="0"/>
              <a:t>);</a:t>
            </a:r>
            <a:endParaRPr lang="ru-RU" sz="4000" b="1" dirty="0"/>
          </a:p>
          <a:p>
            <a:pPr lvl="0"/>
            <a:r>
              <a:rPr lang="uk-UA" sz="4000" b="1" i="1" dirty="0">
                <a:solidFill>
                  <a:srgbClr val="FF0000"/>
                </a:solidFill>
              </a:rPr>
              <a:t>наявністю органічних речовин та бактеріологічним складом.</a:t>
            </a:r>
            <a:endParaRPr lang="ru-RU" sz="4000" b="1" dirty="0">
              <a:solidFill>
                <a:srgbClr val="FF0000"/>
              </a:solidFill>
            </a:endParaRPr>
          </a:p>
          <a:p>
            <a:r>
              <a:rPr lang="uk-UA" sz="4000" b="1" dirty="0"/>
              <a:t>Для зрошення </a:t>
            </a:r>
            <a:r>
              <a:rPr lang="uk-UA" sz="4000" b="1" dirty="0">
                <a:solidFill>
                  <a:srgbClr val="FF0000"/>
                </a:solidFill>
              </a:rPr>
              <a:t>придатна вода</a:t>
            </a:r>
            <a:r>
              <a:rPr lang="uk-UA" sz="4000" b="1" dirty="0"/>
              <a:t> з температурою не нижче 14 ºС. </a:t>
            </a:r>
            <a:r>
              <a:rPr lang="uk-UA" sz="4000" b="1" dirty="0">
                <a:solidFill>
                  <a:srgbClr val="FF0000"/>
                </a:solidFill>
              </a:rPr>
              <a:t>За мінералізацією </a:t>
            </a:r>
            <a:r>
              <a:rPr lang="uk-UA" sz="4000" b="1" dirty="0"/>
              <a:t>підземні води поділяються на прісні ( до 1 г/л), </a:t>
            </a:r>
            <a:r>
              <a:rPr lang="uk-UA" sz="4000" b="1" dirty="0" err="1"/>
              <a:t>слабкомінералізовані</a:t>
            </a:r>
            <a:r>
              <a:rPr lang="uk-UA" sz="4000" b="1" dirty="0"/>
              <a:t> 1…3 г/л), солонуваті (3…10 г/л), сильно солоні (25-50 г/л) і розсоли (понад 50 г/л).</a:t>
            </a:r>
            <a:endParaRPr lang="ru-RU" sz="4000" b="1" dirty="0"/>
          </a:p>
          <a:p>
            <a:r>
              <a:rPr lang="uk-UA" sz="4000" b="1" dirty="0"/>
              <a:t>За своїм </a:t>
            </a:r>
            <a:r>
              <a:rPr lang="uk-UA" sz="4000" b="1" dirty="0">
                <a:solidFill>
                  <a:srgbClr val="FF0000"/>
                </a:solidFill>
              </a:rPr>
              <a:t>хімічним складом </a:t>
            </a:r>
            <a:r>
              <a:rPr lang="uk-UA" sz="4000" b="1" dirty="0"/>
              <a:t>вода повинна бути доступною для рослин і не викликати засолення та осолонцювання ґрунту. Хімічний склад визначають аналізами.</a:t>
            </a:r>
            <a:endParaRPr lang="ru-RU" sz="4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1075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264696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Придатність води для зрошення </a:t>
            </a:r>
            <a:r>
              <a:rPr lang="uk-UA" b="1" dirty="0"/>
              <a:t>оцінюють за загальною мінералізацією, вмістом натрію і співвідношенням його з кальцієм та магнієм. Для зрошення придатна вода з мінералізацією 1…1,5 г/л. Небезпека осолонцювання ґрунту при поливі підземними водами виникає тоді, коли еквівалентне відношення </a:t>
            </a:r>
            <a:endParaRPr lang="ru-RU" b="1" dirty="0"/>
          </a:p>
          <a:p>
            <a:r>
              <a:rPr lang="uk-UA" b="1" dirty="0"/>
              <a:t>[ </a:t>
            </a:r>
            <a:r>
              <a:rPr lang="uk-UA" b="1" dirty="0" err="1"/>
              <a:t>Са</a:t>
            </a:r>
            <a:r>
              <a:rPr lang="uk-UA" b="1" dirty="0"/>
              <a:t> + </a:t>
            </a:r>
            <a:r>
              <a:rPr lang="uk-UA" b="1" dirty="0" err="1"/>
              <a:t>Мq</a:t>
            </a:r>
            <a:r>
              <a:rPr lang="uk-UA" b="1" dirty="0"/>
              <a:t> ] : [ </a:t>
            </a:r>
            <a:r>
              <a:rPr lang="uk-UA" b="1" dirty="0" err="1"/>
              <a:t>Na</a:t>
            </a:r>
            <a:r>
              <a:rPr lang="uk-UA" b="1" dirty="0"/>
              <a:t> ]&lt; 0,23 С</a:t>
            </a:r>
            <a:endParaRPr lang="ru-RU" b="1" dirty="0"/>
          </a:p>
          <a:p>
            <a:r>
              <a:rPr lang="uk-UA" b="1" dirty="0"/>
              <a:t>С - мінералізація води, г/л.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5555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6048672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/>
              <a:t> При використанні для зрошення солонуватих і солоних вод їх слід розчиняти прісними і поливати лише добре дреновані ґрунти з застосуванням промивного режиму зрошення.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Переваги використання підземних вод для зрошення </a:t>
            </a:r>
            <a:r>
              <a:rPr lang="uk-UA" b="1" dirty="0"/>
              <a:t>- одержання води на місці без будівництва водозабірних та провідних споруд, які дорого коштують. Але не завжди їх можна використати для поливів через малий дебіт і високу мінералізацію. Для зрошення придатні підземні води з дебітом свердловин не менше 15 </a:t>
            </a:r>
            <a:r>
              <a:rPr lang="uk-UA" dirty="0"/>
              <a:t>л/с.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9967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6264696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Типи водозабору для зрошення </a:t>
            </a:r>
            <a:r>
              <a:rPr lang="uk-UA" b="1" dirty="0"/>
              <a:t>залежать від характеру підземних вод. </a:t>
            </a:r>
            <a:endParaRPr lang="uk-UA" b="1" dirty="0" smtClean="0"/>
          </a:p>
          <a:p>
            <a:r>
              <a:rPr lang="uk-UA" b="1" dirty="0" smtClean="0"/>
              <a:t>Якщо </a:t>
            </a:r>
            <a:r>
              <a:rPr lang="uk-UA" b="1" dirty="0"/>
              <a:t>вони виходять на поверхню, влаштовують </a:t>
            </a:r>
            <a:r>
              <a:rPr lang="uk-UA" b="1" dirty="0">
                <a:solidFill>
                  <a:srgbClr val="FF0000"/>
                </a:solidFill>
              </a:rPr>
              <a:t>каптажні пристрої</a:t>
            </a:r>
            <a:r>
              <a:rPr lang="uk-UA" b="1" dirty="0"/>
              <a:t>.  Їх використовують в більшості випадків для зрошення нижче розміщених схилів. </a:t>
            </a:r>
            <a:endParaRPr lang="uk-UA" b="1" dirty="0" smtClean="0"/>
          </a:p>
          <a:p>
            <a:r>
              <a:rPr lang="uk-UA" b="1" dirty="0" smtClean="0"/>
              <a:t>У </a:t>
            </a:r>
            <a:r>
              <a:rPr lang="uk-UA" b="1" dirty="0"/>
              <a:t>передгірських районах ґрунтові води можна вивести на поверхню за допомогою </a:t>
            </a:r>
            <a:r>
              <a:rPr lang="uk-UA" b="1" dirty="0">
                <a:solidFill>
                  <a:srgbClr val="FF0000"/>
                </a:solidFill>
              </a:rPr>
              <a:t>горизонтальних підземних галерей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dirty="0" smtClean="0"/>
              <a:t>При </a:t>
            </a:r>
            <a:r>
              <a:rPr lang="uk-UA" b="1" dirty="0"/>
              <a:t>заляганні підземних вод на глибині до 40 м влаштовують </a:t>
            </a:r>
            <a:r>
              <a:rPr lang="uk-UA" b="1" dirty="0">
                <a:solidFill>
                  <a:srgbClr val="FF0000"/>
                </a:solidFill>
              </a:rPr>
              <a:t>шахтні</a:t>
            </a:r>
            <a:r>
              <a:rPr lang="uk-UA" b="1" dirty="0"/>
              <a:t>, а при більшій глибині </a:t>
            </a:r>
            <a:r>
              <a:rPr lang="uk-UA" b="1" dirty="0">
                <a:solidFill>
                  <a:srgbClr val="FF0000"/>
                </a:solidFill>
              </a:rPr>
              <a:t>- трубчасті колодязі</a:t>
            </a:r>
            <a:r>
              <a:rPr lang="uk-UA" b="1" dirty="0" smtClean="0">
                <a:solidFill>
                  <a:srgbClr val="FF0000"/>
                </a:solidFill>
              </a:rPr>
              <a:t>.</a:t>
            </a:r>
            <a:r>
              <a:rPr lang="uk-UA" dirty="0">
                <a:solidFill>
                  <a:srgbClr val="FF0000"/>
                </a:solidFill>
              </a:rPr>
              <a:t> 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908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5865515"/>
          </a:xfrm>
        </p:spPr>
        <p:txBody>
          <a:bodyPr/>
          <a:lstStyle/>
          <a:p>
            <a:r>
              <a:rPr lang="uk-UA" b="1" i="1" dirty="0">
                <a:solidFill>
                  <a:srgbClr val="FF0000"/>
                </a:solidFill>
              </a:rPr>
              <a:t>Особливості зрошувальних систем.</a:t>
            </a:r>
            <a:r>
              <a:rPr lang="uk-UA" i="1" dirty="0">
                <a:solidFill>
                  <a:srgbClr val="FF0000"/>
                </a:solidFill>
              </a:rPr>
              <a:t>  </a:t>
            </a:r>
            <a:r>
              <a:rPr lang="uk-UA" b="1" dirty="0"/>
              <a:t>Зрошення підземними водами має такі </a:t>
            </a:r>
            <a:r>
              <a:rPr lang="uk-UA" b="1" dirty="0">
                <a:solidFill>
                  <a:srgbClr val="FF0000"/>
                </a:solidFill>
              </a:rPr>
              <a:t>особливості</a:t>
            </a:r>
            <a:r>
              <a:rPr lang="uk-UA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uk-UA" b="1" dirty="0" smtClean="0"/>
              <a:t>незначний </a:t>
            </a:r>
            <a:r>
              <a:rPr lang="uk-UA" b="1" dirty="0"/>
              <a:t>дебіт свердловин, </a:t>
            </a:r>
            <a:endParaRPr lang="uk-UA" b="1" dirty="0" smtClean="0"/>
          </a:p>
          <a:p>
            <a:r>
              <a:rPr lang="uk-UA" b="1" dirty="0" smtClean="0"/>
              <a:t>відсутність </a:t>
            </a:r>
            <a:r>
              <a:rPr lang="uk-UA" b="1" dirty="0"/>
              <a:t>у воді наносів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температура </a:t>
            </a:r>
            <a:r>
              <a:rPr lang="uk-UA" b="1" dirty="0"/>
              <a:t>води нижче 12 ºС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 </a:t>
            </a:r>
            <a:r>
              <a:rPr lang="uk-UA" b="1" dirty="0"/>
              <a:t>розміщення </a:t>
            </a:r>
            <a:r>
              <a:rPr lang="uk-UA" b="1" dirty="0" err="1"/>
              <a:t>вододжерела</a:t>
            </a:r>
            <a:r>
              <a:rPr lang="uk-UA" b="1" dirty="0"/>
              <a:t> поряд із зрошуваною ділянкою, площа якої становить в межах 15…100 га..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4963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976664"/>
          </a:xfrm>
        </p:spPr>
        <p:txBody>
          <a:bodyPr>
            <a:normAutofit/>
          </a:bodyPr>
          <a:lstStyle/>
          <a:p>
            <a:r>
              <a:rPr lang="uk-UA" sz="3600" b="1" dirty="0"/>
              <a:t>Для повнішого використання  підземних вод і збільшення площі зрошення необхідно встановлювати </a:t>
            </a:r>
            <a:r>
              <a:rPr lang="uk-UA" sz="3600" b="1" i="1" dirty="0">
                <a:solidFill>
                  <a:srgbClr val="FF0000"/>
                </a:solidFill>
              </a:rPr>
              <a:t>регулювальні резервуари</a:t>
            </a:r>
            <a:r>
              <a:rPr lang="uk-UA" sz="3600" b="1" dirty="0"/>
              <a:t>, які дають можливість не тільки збільшувати площі, а й </a:t>
            </a:r>
            <a:r>
              <a:rPr lang="uk-UA" sz="3600" b="1" dirty="0" err="1"/>
              <a:t>аерувати</a:t>
            </a:r>
            <a:r>
              <a:rPr lang="uk-UA" sz="3600" b="1" dirty="0"/>
              <a:t> та підігрівати підземні води перед поливом. </a:t>
            </a:r>
            <a:endParaRPr lang="uk-UA" sz="3600" b="1" dirty="0" smtClean="0"/>
          </a:p>
          <a:p>
            <a:r>
              <a:rPr lang="uk-UA" sz="3600" b="1" dirty="0" smtClean="0"/>
              <a:t>Насосну </a:t>
            </a:r>
            <a:r>
              <a:rPr lang="uk-UA" sz="3600" b="1" dirty="0"/>
              <a:t>станцію і  регулюючий басейн бажано розміщати в центрі зрошуваного масиву.</a:t>
            </a:r>
            <a:endParaRPr lang="ru-RU" sz="3600" b="1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538890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120680"/>
          </a:xfrm>
        </p:spPr>
        <p:txBody>
          <a:bodyPr>
            <a:normAutofit lnSpcReduction="10000"/>
          </a:bodyPr>
          <a:lstStyle/>
          <a:p>
            <a:r>
              <a:rPr lang="uk-UA" sz="3600" b="1" dirty="0">
                <a:solidFill>
                  <a:srgbClr val="FF0000"/>
                </a:solidFill>
              </a:rPr>
              <a:t>Найефективнішою зрошувальною мережею </a:t>
            </a:r>
            <a:r>
              <a:rPr lang="uk-UA" sz="3600" b="1" dirty="0"/>
              <a:t>при використанні підземних вод для зрошення, особливо у районах напівпустель, є </a:t>
            </a:r>
            <a:r>
              <a:rPr lang="uk-UA" sz="3600" b="1" dirty="0">
                <a:solidFill>
                  <a:srgbClr val="FF0000"/>
                </a:solidFill>
              </a:rPr>
              <a:t>закрита</a:t>
            </a:r>
            <a:r>
              <a:rPr lang="uk-UA" sz="3600" b="1" dirty="0"/>
              <a:t>, що дає змогу застосовувати різні дощувальні установки і машини, включаючи широкозахватні. </a:t>
            </a:r>
            <a:endParaRPr lang="uk-UA" sz="3600" b="1" dirty="0" smtClean="0"/>
          </a:p>
          <a:p>
            <a:r>
              <a:rPr lang="uk-UA" sz="3600" b="1" dirty="0" smtClean="0"/>
              <a:t>Для </a:t>
            </a:r>
            <a:r>
              <a:rPr lang="uk-UA" sz="3600" b="1" dirty="0"/>
              <a:t>охорони від виснаження, для поповнення запасів підземних вод застосовують </a:t>
            </a:r>
            <a:r>
              <a:rPr lang="uk-UA" sz="3600" b="1" dirty="0">
                <a:solidFill>
                  <a:srgbClr val="FF0000"/>
                </a:solidFill>
              </a:rPr>
              <a:t>самопливну або напірну інфільтрацію.</a:t>
            </a:r>
            <a:endParaRPr lang="ru-RU" sz="3600" b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623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120680"/>
          </a:xfrm>
        </p:spPr>
        <p:txBody>
          <a:bodyPr>
            <a:normAutofit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Недоліки:</a:t>
            </a:r>
            <a:r>
              <a:rPr lang="uk-UA" b="1" dirty="0"/>
              <a:t> </a:t>
            </a:r>
            <a:endParaRPr lang="uk-UA" b="1" dirty="0" smtClean="0"/>
          </a:p>
          <a:p>
            <a:r>
              <a:rPr lang="uk-UA" b="1" dirty="0" smtClean="0"/>
              <a:t>одноразове </a:t>
            </a:r>
            <a:r>
              <a:rPr lang="uk-UA" b="1" dirty="0"/>
              <a:t>зволоження у період паводка, </a:t>
            </a:r>
            <a:endParaRPr lang="uk-UA" b="1" dirty="0" smtClean="0"/>
          </a:p>
          <a:p>
            <a:r>
              <a:rPr lang="uk-UA" b="1" dirty="0" smtClean="0"/>
              <a:t>нерівномірність </a:t>
            </a:r>
            <a:r>
              <a:rPr lang="uk-UA" b="1" dirty="0"/>
              <a:t>зволоження ґрунту, </a:t>
            </a:r>
            <a:endParaRPr lang="uk-UA" b="1" dirty="0" smtClean="0"/>
          </a:p>
          <a:p>
            <a:r>
              <a:rPr lang="uk-UA" b="1" dirty="0" smtClean="0"/>
              <a:t>мінливість </a:t>
            </a:r>
            <a:r>
              <a:rPr lang="uk-UA" b="1" dirty="0"/>
              <a:t>площі зрошення за роками, </a:t>
            </a:r>
            <a:endParaRPr lang="uk-UA" b="1" dirty="0" smtClean="0"/>
          </a:p>
          <a:p>
            <a:r>
              <a:rPr lang="uk-UA" b="1" dirty="0" smtClean="0"/>
              <a:t>застосування </a:t>
            </a:r>
            <a:r>
              <a:rPr lang="uk-UA" b="1" dirty="0"/>
              <a:t>тільки на ділянках з малим похилом.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Лиманне зрошення </a:t>
            </a:r>
            <a:r>
              <a:rPr lang="uk-UA" b="1" dirty="0"/>
              <a:t>значно підвищує врожайність всіх сільськогосподарських культур і природних сінокосів (кукурудзи на силос - у два рази, люцерни на сіно - у 3,6…17,6 рази, природних трав - у 6,5…7,7 рази).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05076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048672"/>
          </a:xfrm>
        </p:spPr>
        <p:txBody>
          <a:bodyPr>
            <a:normAutofit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Самопливна інфільтрація </a:t>
            </a:r>
            <a:r>
              <a:rPr lang="uk-UA" sz="3600" b="1" dirty="0"/>
              <a:t>здійснюється  затопленням обвалованої площі, влаштуванням спеціальних басейнів з водопроникним дном і густою мережею мілких каналів, тощо.</a:t>
            </a:r>
            <a:endParaRPr lang="ru-RU" sz="3600" b="1" dirty="0"/>
          </a:p>
          <a:p>
            <a:r>
              <a:rPr lang="uk-UA" sz="3600" b="1" i="1" dirty="0">
                <a:solidFill>
                  <a:srgbClr val="FF0000"/>
                </a:solidFill>
              </a:rPr>
              <a:t>Суть напірної інфільтрації </a:t>
            </a:r>
            <a:r>
              <a:rPr lang="uk-UA" sz="3600" b="1" dirty="0"/>
              <a:t>полягає у накачуванні води у водоносний горизонт через свердловини, заглиблені в нього.</a:t>
            </a:r>
            <a:endParaRPr lang="ru-RU" sz="3600" b="1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2714490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6048672"/>
          </a:xfrm>
        </p:spPr>
        <p:txBody>
          <a:bodyPr>
            <a:normAutofit/>
          </a:bodyPr>
          <a:lstStyle/>
          <a:p>
            <a:r>
              <a:rPr lang="uk-UA" b="1" dirty="0"/>
              <a:t>Досвід зрошення підземними водами на півдні України і Молдови свідчить про те, що витрати на будівництво зрошувальних систем, включаючи буріння свердловин, влаштування закритої зрошувальної мережі і регулювального басейну </a:t>
            </a:r>
            <a:r>
              <a:rPr lang="uk-UA" b="1" dirty="0">
                <a:solidFill>
                  <a:srgbClr val="FF0000"/>
                </a:solidFill>
              </a:rPr>
              <a:t>окупаються</a:t>
            </a:r>
            <a:r>
              <a:rPr lang="uk-UA" b="1" dirty="0"/>
              <a:t> </a:t>
            </a:r>
            <a:r>
              <a:rPr lang="uk-UA" b="1" dirty="0">
                <a:solidFill>
                  <a:srgbClr val="FF0000"/>
                </a:solidFill>
              </a:rPr>
              <a:t>за два - три роки експлуатації</a:t>
            </a:r>
            <a:r>
              <a:rPr lang="uk-UA" b="1" dirty="0"/>
              <a:t>. Не слід забувати, що прісні підземні води необхідно застосовувати  для побутових цілей, а не для зрошення.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407546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336704"/>
          </a:xfrm>
        </p:spPr>
        <p:txBody>
          <a:bodyPr>
            <a:normAutofit fontScale="92500" lnSpcReduction="20000"/>
          </a:bodyPr>
          <a:lstStyle/>
          <a:p>
            <a:r>
              <a:rPr lang="uk-UA" sz="4000" b="1" i="1" dirty="0">
                <a:solidFill>
                  <a:srgbClr val="FF0000"/>
                </a:solidFill>
              </a:rPr>
              <a:t>Зрошення стічними водами.</a:t>
            </a:r>
            <a:endParaRPr lang="ru-RU" sz="4000" dirty="0">
              <a:solidFill>
                <a:srgbClr val="FF0000"/>
              </a:solidFill>
            </a:endParaRPr>
          </a:p>
          <a:p>
            <a:r>
              <a:rPr lang="uk-UA" sz="4000" b="1" i="1" dirty="0">
                <a:solidFill>
                  <a:srgbClr val="FF0000"/>
                </a:solidFill>
              </a:rPr>
              <a:t> </a:t>
            </a:r>
            <a:endParaRPr lang="ru-RU" sz="4000" dirty="0">
              <a:solidFill>
                <a:srgbClr val="FF0000"/>
              </a:solidFill>
            </a:endParaRPr>
          </a:p>
          <a:p>
            <a:r>
              <a:rPr lang="uk-UA" sz="3400" b="1" dirty="0"/>
              <a:t>Україна займає перше місце серед країн СНГ по застосуванню стічних вод у сільському господарстві. </a:t>
            </a:r>
            <a:r>
              <a:rPr lang="uk-UA" sz="3400" b="1" i="1" dirty="0">
                <a:solidFill>
                  <a:srgbClr val="FF0000"/>
                </a:solidFill>
              </a:rPr>
              <a:t>Зрошення стічними водами </a:t>
            </a:r>
            <a:r>
              <a:rPr lang="uk-UA" sz="3400" b="1" dirty="0"/>
              <a:t>дає змогу вирішити важливі </a:t>
            </a:r>
            <a:r>
              <a:rPr lang="uk-UA" sz="3400" b="1" dirty="0">
                <a:solidFill>
                  <a:srgbClr val="FF0000"/>
                </a:solidFill>
              </a:rPr>
              <a:t>господарські задачі</a:t>
            </a:r>
            <a:r>
              <a:rPr lang="uk-UA" sz="3400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uk-UA" sz="3400" b="1" dirty="0" smtClean="0"/>
              <a:t> </a:t>
            </a:r>
            <a:r>
              <a:rPr lang="uk-UA" sz="3400" b="1" dirty="0"/>
              <a:t>збагатити </a:t>
            </a:r>
            <a:r>
              <a:rPr lang="uk-UA" sz="3400" b="1" dirty="0" err="1"/>
              <a:t>грунт</a:t>
            </a:r>
            <a:r>
              <a:rPr lang="uk-UA" sz="3400" b="1" dirty="0"/>
              <a:t> водою і живильними речовинами</a:t>
            </a:r>
            <a:r>
              <a:rPr lang="uk-UA" sz="3400" b="1" dirty="0" smtClean="0"/>
              <a:t>;</a:t>
            </a:r>
          </a:p>
          <a:p>
            <a:r>
              <a:rPr lang="uk-UA" sz="3400" b="1" dirty="0" smtClean="0"/>
              <a:t> </a:t>
            </a:r>
            <a:r>
              <a:rPr lang="uk-UA" sz="3400" b="1" dirty="0"/>
              <a:t>скоротити витрати добрив; </a:t>
            </a:r>
            <a:endParaRPr lang="uk-UA" sz="3400" b="1" dirty="0" smtClean="0"/>
          </a:p>
          <a:p>
            <a:r>
              <a:rPr lang="uk-UA" sz="3400" b="1" dirty="0" smtClean="0"/>
              <a:t>очищати </a:t>
            </a:r>
            <a:r>
              <a:rPr lang="uk-UA" sz="3400" b="1" dirty="0"/>
              <a:t>стічні води для запобігання забрудненням зовнішнього середовища; </a:t>
            </a:r>
            <a:endParaRPr lang="uk-UA" sz="3400" b="1" dirty="0" smtClean="0"/>
          </a:p>
          <a:p>
            <a:r>
              <a:rPr lang="uk-UA" sz="3400" b="1" dirty="0" smtClean="0"/>
              <a:t>одержувати </a:t>
            </a:r>
            <a:r>
              <a:rPr lang="uk-UA" sz="3400" b="1" dirty="0"/>
              <a:t>високі врожаї сільськогосподарських культур.</a:t>
            </a:r>
            <a:endParaRPr lang="ru-RU" sz="3400" b="1" dirty="0"/>
          </a:p>
          <a:p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29572962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976664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Стічними водами </a:t>
            </a:r>
            <a:r>
              <a:rPr lang="uk-UA" b="1" dirty="0"/>
              <a:t>називаються стоки населених пунктів, промислових підприємств і тваринницьких комплексів, що видаляються гідравлічним способом через каналізацію. Зрошення стічними водами поширене у багатьох країнах. Найбільша кількість їх застосування в Австралії (понад 40%), Англії (33%), ФРН (30%). На Україні зрошення стічними водами застосовується навколо таких великих міст, як Київ, Одеса.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72600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712968" cy="6264696"/>
          </a:xfrm>
        </p:spPr>
        <p:txBody>
          <a:bodyPr>
            <a:normAutofit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За своїм походженням стічні води </a:t>
            </a:r>
            <a:r>
              <a:rPr lang="uk-UA" b="1" dirty="0"/>
              <a:t>поділяються </a:t>
            </a:r>
            <a:r>
              <a:rPr lang="uk-UA" b="1" dirty="0" smtClean="0"/>
              <a:t>на :</a:t>
            </a:r>
          </a:p>
          <a:p>
            <a:r>
              <a:rPr lang="uk-UA" b="1" dirty="0" smtClean="0"/>
              <a:t> господарсько-побутові,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промислові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змішані,</a:t>
            </a:r>
          </a:p>
          <a:p>
            <a:r>
              <a:rPr lang="uk-UA" b="1" dirty="0" smtClean="0"/>
              <a:t> </a:t>
            </a:r>
            <a:r>
              <a:rPr lang="uk-UA" b="1" dirty="0"/>
              <a:t>тваринницькі та </a:t>
            </a:r>
            <a:endParaRPr lang="uk-UA" b="1" dirty="0" smtClean="0"/>
          </a:p>
          <a:p>
            <a:r>
              <a:rPr lang="uk-UA" b="1" dirty="0" smtClean="0"/>
              <a:t>зливові</a:t>
            </a:r>
            <a:r>
              <a:rPr lang="uk-UA" b="1" dirty="0"/>
              <a:t>.</a:t>
            </a:r>
            <a:endParaRPr lang="ru-RU" b="1" dirty="0"/>
          </a:p>
          <a:p>
            <a:r>
              <a:rPr lang="uk-UA" b="1" dirty="0">
                <a:solidFill>
                  <a:srgbClr val="FF0000"/>
                </a:solidFill>
              </a:rPr>
              <a:t>Хімічний, механічний і бактеріологічний склад </a:t>
            </a:r>
            <a:r>
              <a:rPr lang="uk-UA" b="1" dirty="0"/>
              <a:t>стічних вод залежить від характеру промислового виробництва, норм водоспоживання, атмосферних опадів та інших факторів.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63008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6336704"/>
          </a:xfrm>
        </p:spPr>
        <p:txBody>
          <a:bodyPr>
            <a:normAutofit/>
          </a:bodyPr>
          <a:lstStyle/>
          <a:p>
            <a:r>
              <a:rPr lang="uk-UA" sz="3600" b="1" dirty="0">
                <a:solidFill>
                  <a:srgbClr val="FF0000"/>
                </a:solidFill>
              </a:rPr>
              <a:t>Найбільш придатні </a:t>
            </a:r>
            <a:r>
              <a:rPr lang="uk-UA" sz="3600" b="1" dirty="0"/>
              <a:t>для зрошення господарсько-побутові, змішані, тваринницькі та зливові стоки.</a:t>
            </a:r>
          </a:p>
          <a:p>
            <a:r>
              <a:rPr lang="uk-UA" sz="3600" b="1" dirty="0">
                <a:solidFill>
                  <a:srgbClr val="FF0000"/>
                </a:solidFill>
              </a:rPr>
              <a:t> Якісний склад </a:t>
            </a:r>
            <a:r>
              <a:rPr lang="uk-UA" sz="3600" b="1" dirty="0"/>
              <a:t>стічних вод повинен відповідати агромеліоративним, санітарно-гігієнічним і ветеринарним вимогам. Кількість і розміри зважених наносів та механічних включень приймають з врахуванням технічних вимог на наноси, трубопроводи і поливну техніку. </a:t>
            </a:r>
            <a:endParaRPr lang="ru-RU" sz="36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66810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6336704"/>
          </a:xfrm>
        </p:spPr>
        <p:txBody>
          <a:bodyPr>
            <a:normAutofit lnSpcReduction="10000"/>
          </a:bodyPr>
          <a:lstStyle/>
          <a:p>
            <a:r>
              <a:rPr lang="uk-UA" b="1" dirty="0"/>
              <a:t>Стічні води піддають комплексній очистці, тобто </a:t>
            </a:r>
            <a:r>
              <a:rPr lang="uk-UA" b="1" dirty="0">
                <a:solidFill>
                  <a:srgbClr val="FF0000"/>
                </a:solidFill>
              </a:rPr>
              <a:t>механічній та біологічній.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uk-UA" b="1" i="1" dirty="0">
                <a:solidFill>
                  <a:srgbClr val="FF0000"/>
                </a:solidFill>
              </a:rPr>
              <a:t>При механічній очистці </a:t>
            </a:r>
            <a:r>
              <a:rPr lang="uk-UA" b="1" dirty="0"/>
              <a:t>води пропускають через решітки, жироловки та первинні відстійники. Затримані решітками великі відходи подрібнюють дробарками і спускають у потік води, очищений від великих частинок. Великі мінеральні частинки, головним чином пісок, транспортуються на піскові майданчики для знешкодження. Протікаючи через первинні відстійники, стічна вода вивільняється від завислих наносів.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210202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192688"/>
          </a:xfrm>
        </p:spPr>
        <p:txBody>
          <a:bodyPr>
            <a:noAutofit/>
          </a:bodyPr>
          <a:lstStyle/>
          <a:p>
            <a:r>
              <a:rPr lang="uk-UA" b="1" dirty="0"/>
              <a:t>Механічно освітлені стічні води піддають </a:t>
            </a:r>
            <a:r>
              <a:rPr lang="uk-UA" b="1" i="1" dirty="0">
                <a:solidFill>
                  <a:srgbClr val="FF0000"/>
                </a:solidFill>
              </a:rPr>
              <a:t>біологічній очистці</a:t>
            </a:r>
            <a:r>
              <a:rPr lang="uk-UA" b="1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Біологічна очистка проводиться у природних або штучних умовах. </a:t>
            </a:r>
            <a:endParaRPr lang="uk-UA" b="1" dirty="0" smtClean="0"/>
          </a:p>
          <a:p>
            <a:r>
              <a:rPr lang="uk-UA" b="1" dirty="0" smtClean="0"/>
              <a:t>У </a:t>
            </a:r>
            <a:r>
              <a:rPr lang="uk-UA" b="1" dirty="0"/>
              <a:t>природних умовах стічні води очищаються в </a:t>
            </a:r>
            <a:r>
              <a:rPr lang="uk-UA" b="1" dirty="0">
                <a:solidFill>
                  <a:srgbClr val="FF0000"/>
                </a:solidFill>
              </a:rPr>
              <a:t>біологічних ставках, на полях фільтрації і полях зрошення.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uk-UA" b="1" dirty="0"/>
              <a:t>Стічні води застосовуються для зрошення на спеціалізованих меліоративних системах, основним елементом яких є </a:t>
            </a:r>
            <a:r>
              <a:rPr lang="uk-UA" b="1" i="1" dirty="0">
                <a:solidFill>
                  <a:srgbClr val="FF0000"/>
                </a:solidFill>
              </a:rPr>
              <a:t>землеробські поля зрошення (ЗПЗ).</a:t>
            </a:r>
            <a:endParaRPr lang="ru-RU" b="1" i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29796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264696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ЗПЗ – спеціально виділені ділянки</a:t>
            </a:r>
            <a:r>
              <a:rPr lang="uk-UA" b="1" dirty="0"/>
              <a:t>, обладнані спорудами для зрошення сільськогосподарських культур стічними водами. ЗПЗ можуть бути </a:t>
            </a:r>
            <a:r>
              <a:rPr lang="uk-UA" b="1" i="1" dirty="0">
                <a:solidFill>
                  <a:srgbClr val="FF0000"/>
                </a:solidFill>
              </a:rPr>
              <a:t>трьох видів</a:t>
            </a:r>
            <a:r>
              <a:rPr lang="uk-UA" b="1" dirty="0" smtClean="0"/>
              <a:t>:</a:t>
            </a:r>
          </a:p>
          <a:p>
            <a:r>
              <a:rPr lang="uk-UA" b="1" dirty="0" smtClean="0"/>
              <a:t> </a:t>
            </a:r>
            <a:r>
              <a:rPr lang="uk-UA" b="1" dirty="0"/>
              <a:t>з цілорічним прийомом стічних вод і цілорічним зрошенням</a:t>
            </a:r>
            <a:r>
              <a:rPr lang="uk-UA" b="1" dirty="0" smtClean="0"/>
              <a:t>;</a:t>
            </a:r>
          </a:p>
          <a:p>
            <a:r>
              <a:rPr lang="uk-UA" b="1" dirty="0" smtClean="0"/>
              <a:t> </a:t>
            </a:r>
            <a:r>
              <a:rPr lang="uk-UA" b="1" dirty="0"/>
              <a:t>з цілорічним прийомом стічних вод у регульовані ємності і зрошенням сільськогосподарських культур лише у вегетаційний період; </a:t>
            </a:r>
            <a:endParaRPr lang="uk-UA" b="1" dirty="0" smtClean="0"/>
          </a:p>
          <a:p>
            <a:r>
              <a:rPr lang="uk-UA" b="1" dirty="0" smtClean="0"/>
              <a:t>з </a:t>
            </a:r>
            <a:r>
              <a:rPr lang="uk-UA" b="1" dirty="0"/>
              <a:t>прийомом стічних вод і зрошенням тільки у вегетаційний період.</a:t>
            </a:r>
            <a:endParaRPr lang="ru-RU" b="1" dirty="0"/>
          </a:p>
          <a:p>
            <a:r>
              <a:rPr lang="uk-UA" b="1" dirty="0"/>
              <a:t>Мінімальна площа ЗПЗ повинна бути не менше 10 га.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36112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192688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Зрошувальна система </a:t>
            </a:r>
            <a:r>
              <a:rPr lang="uk-UA" b="1" dirty="0"/>
              <a:t>відрізняється від звичайної наявністю споруд для підготовки, накопичення і регулювання витрати стічних вод, можливістю мережі працювати у холодний період року. </a:t>
            </a:r>
          </a:p>
          <a:p>
            <a:r>
              <a:rPr lang="uk-UA" b="1" i="1" dirty="0">
                <a:solidFill>
                  <a:srgbClr val="FF0000"/>
                </a:solidFill>
              </a:rPr>
              <a:t>Система споруд на ЗПЗ </a:t>
            </a:r>
            <a:r>
              <a:rPr lang="uk-UA" b="1" dirty="0"/>
              <a:t>складається з таких основних частин: відстійників або очисних споруд, насосної станції, трубопроводів, ставків-накопичувачів, ставків біологічної очистки, зрошувальної і скидної мереж, доріг, лісонасаджень, будинків.</a:t>
            </a:r>
            <a:endParaRPr lang="ru-RU" b="1" dirty="0"/>
          </a:p>
          <a:p>
            <a:r>
              <a:rPr lang="uk-UA" b="1" dirty="0"/>
              <a:t>Зрошувальна мережа може мати вигляд відкритих каналів або закритих трубопроводів.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6597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424936" cy="6408712"/>
          </a:xfrm>
        </p:spPr>
        <p:txBody>
          <a:bodyPr>
            <a:normAutofit fontScale="775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Класифікація лиманів. </a:t>
            </a:r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Лимани</a:t>
            </a:r>
            <a:r>
              <a:rPr lang="uk-UA" b="1" dirty="0" smtClean="0"/>
              <a:t> </a:t>
            </a:r>
            <a:r>
              <a:rPr lang="uk-UA" b="1" dirty="0"/>
              <a:t>поділяють на природні і штучні, постійні і тимчасові, мілкого і глибокого затоплення, одноярусні і багатоярусні.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Природні лимани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створюються при затопленні паводковими водами </a:t>
            </a:r>
            <a:r>
              <a:rPr lang="uk-UA" b="1" dirty="0" err="1"/>
              <a:t>блюдцеподібних</a:t>
            </a:r>
            <a:r>
              <a:rPr lang="uk-UA" b="1" dirty="0"/>
              <a:t> понижень рельєфу.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Штучні постійні лимани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являють собою систему земляних </a:t>
            </a:r>
            <a:r>
              <a:rPr lang="uk-UA" b="1" dirty="0" err="1"/>
              <a:t>водоутримувальних</a:t>
            </a:r>
            <a:r>
              <a:rPr lang="uk-UA" b="1" dirty="0"/>
              <a:t> валів і гребель з </a:t>
            </a:r>
            <a:r>
              <a:rPr lang="uk-UA" b="1" dirty="0" err="1"/>
              <a:t>водовипускними</a:t>
            </a:r>
            <a:r>
              <a:rPr lang="uk-UA" b="1" dirty="0"/>
              <a:t> спорудами, які дають змогу затоплювати ділянки паводковими водами і в необхідних випадках звільнювати їх від води.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Тимчасові лимани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влаштовують на водорозділах і верхніх елементах пологих схилів шляхом насипання невисоких земляних валів, які щорічно поновлюються.</a:t>
            </a:r>
            <a:endParaRPr lang="ru-RU" b="1" dirty="0"/>
          </a:p>
          <a:p>
            <a:r>
              <a:rPr lang="uk-UA" b="1" dirty="0"/>
              <a:t>У мілководних лиманах середня глибина наповнення становить 0,2…0,4 м, в глибоководних - 0,4 - 2 м.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112187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264696"/>
          </a:xfrm>
        </p:spPr>
        <p:txBody>
          <a:bodyPr>
            <a:normAutofit fontScale="925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Зрошувальні норми </a:t>
            </a:r>
            <a:r>
              <a:rPr lang="uk-UA" b="1" dirty="0"/>
              <a:t>становлять: для зернових культур – 1…2 тис. м </a:t>
            </a:r>
            <a:r>
              <a:rPr lang="uk-UA" b="1" baseline="30000" dirty="0"/>
              <a:t>3</a:t>
            </a:r>
            <a:r>
              <a:rPr lang="uk-UA" b="1" dirty="0"/>
              <a:t>/га, для трав – 2…4 м </a:t>
            </a:r>
            <a:r>
              <a:rPr lang="uk-UA" b="1" baseline="30000" dirty="0"/>
              <a:t>3 </a:t>
            </a:r>
            <a:r>
              <a:rPr lang="uk-UA" b="1" dirty="0"/>
              <a:t>/га. Поливні норми становлять 400…700 м </a:t>
            </a:r>
            <a:r>
              <a:rPr lang="uk-UA" b="1" baseline="30000" dirty="0"/>
              <a:t>3</a:t>
            </a:r>
            <a:r>
              <a:rPr lang="uk-UA" b="1" dirty="0"/>
              <a:t>/ га. Кількість поливів визначають залежно від метеорологічних умов, виду сільськогосподарської культури та водно-фізичних властивостей.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Полив </a:t>
            </a:r>
            <a:r>
              <a:rPr lang="uk-UA" b="1" dirty="0"/>
              <a:t>може здійснюватись поверхневим способом, дощуванням і внутрішньогосподарським зрошенням. При дощуванні полив здійснюється з використанням дощувальних машин ДДН-70, </a:t>
            </a:r>
            <a:r>
              <a:rPr lang="uk-UA" b="1" dirty="0" err="1"/>
              <a:t>ДДН</a:t>
            </a:r>
            <a:r>
              <a:rPr lang="uk-UA" b="1" dirty="0"/>
              <a:t>-100, «Волжанка», «Ока</a:t>
            </a:r>
            <a:r>
              <a:rPr lang="uk-UA" b="1" dirty="0" smtClean="0"/>
              <a:t>».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588255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19256" cy="5865515"/>
          </a:xfrm>
        </p:spPr>
        <p:txBody>
          <a:bodyPr>
            <a:noAutofit/>
          </a:bodyPr>
          <a:lstStyle/>
          <a:p>
            <a:r>
              <a:rPr lang="uk-UA" sz="2400" b="1" dirty="0"/>
              <a:t>На полях з похилом 0,001…0,02 культури суцільного посіву поливають </a:t>
            </a:r>
            <a:r>
              <a:rPr lang="uk-UA" sz="2400" b="1" i="1" dirty="0">
                <a:solidFill>
                  <a:srgbClr val="FF0000"/>
                </a:solidFill>
              </a:rPr>
              <a:t>поверхневим способом: </a:t>
            </a:r>
            <a:r>
              <a:rPr lang="uk-UA" sz="2400" b="1" dirty="0"/>
              <a:t>напуском по смугах і затопленням по чеках.</a:t>
            </a:r>
          </a:p>
          <a:p>
            <a:r>
              <a:rPr lang="uk-UA" sz="2400" b="1" dirty="0"/>
              <a:t> В осінній період із заступанням заморозків полив на ЗПЗ можна провадити по борознах - щілинах.</a:t>
            </a:r>
          </a:p>
          <a:p>
            <a:r>
              <a:rPr lang="uk-UA" sz="2400" b="1" i="1" dirty="0">
                <a:solidFill>
                  <a:srgbClr val="FF0000"/>
                </a:solidFill>
              </a:rPr>
              <a:t> При  дощуванні </a:t>
            </a:r>
            <a:r>
              <a:rPr lang="uk-UA" sz="2400" b="1" dirty="0"/>
              <a:t>на якість поливу впливає швидкість вітру. При швидкості вітру 3 м/с і більше якість поливу зменшується, по завітреній стороні далеко розносяться дрібні краплини стоків і запах гною, великі краплі дощу ущільнюють </a:t>
            </a:r>
            <a:r>
              <a:rPr lang="uk-UA" sz="2400" b="1" dirty="0" err="1"/>
              <a:t>грунт</a:t>
            </a:r>
            <a:endParaRPr lang="ru-RU" sz="2400" b="1" dirty="0"/>
          </a:p>
          <a:p>
            <a:r>
              <a:rPr lang="uk-UA" sz="2400" b="1" dirty="0"/>
              <a:t>У</a:t>
            </a:r>
            <a:r>
              <a:rPr lang="uk-UA" sz="2400" dirty="0"/>
              <a:t> </a:t>
            </a:r>
            <a:r>
              <a:rPr lang="uk-UA" sz="2400" b="1" dirty="0"/>
              <a:t>санітарному відношенні кращим способом зрошення стічними водами </a:t>
            </a:r>
            <a:r>
              <a:rPr lang="uk-UA" sz="2400" b="1" i="1" dirty="0">
                <a:solidFill>
                  <a:srgbClr val="FF0000"/>
                </a:solidFill>
              </a:rPr>
              <a:t>є </a:t>
            </a:r>
            <a:r>
              <a:rPr lang="uk-UA" sz="2400" b="1" i="1" dirty="0" err="1">
                <a:solidFill>
                  <a:srgbClr val="FF0000"/>
                </a:solidFill>
              </a:rPr>
              <a:t>внутрішньогрунтовий</a:t>
            </a:r>
            <a:r>
              <a:rPr lang="uk-UA" sz="2400" b="1" dirty="0"/>
              <a:t>. Заглиблення дрен і кротовин на 50…60 см запобігає контакту сільськогосподарських культур і людей із стічною водою</a:t>
            </a:r>
            <a:endParaRPr lang="ru-RU" sz="2400" b="1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921206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291264" cy="5937523"/>
          </a:xfrm>
        </p:spPr>
        <p:txBody>
          <a:bodyPr>
            <a:normAutofit fontScale="775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За санітарно-гігієнічними умовами </a:t>
            </a:r>
            <a:r>
              <a:rPr lang="uk-UA" b="1" dirty="0"/>
              <a:t>на зрошувальних системах, де використовуються стічні води, дозволяється поливати такі </a:t>
            </a:r>
            <a:r>
              <a:rPr lang="uk-UA" b="1" dirty="0">
                <a:solidFill>
                  <a:srgbClr val="FF0000"/>
                </a:solidFill>
              </a:rPr>
              <a:t>культури</a:t>
            </a:r>
            <a:r>
              <a:rPr lang="uk-UA" b="1" dirty="0"/>
              <a:t>: технічні, кормові, зернові і силосні; однорічні та багаторічні трави, овочеві, що вживаються після термічної обробки (буряки, кабачки, баклажани); картопля; плодово-ягідні та декоративні насадження.</a:t>
            </a:r>
            <a:endParaRPr lang="ru-RU" b="1" dirty="0"/>
          </a:p>
          <a:p>
            <a:r>
              <a:rPr lang="uk-UA" b="1" dirty="0">
                <a:solidFill>
                  <a:srgbClr val="FF0000"/>
                </a:solidFill>
              </a:rPr>
              <a:t>Площу зрошення </a:t>
            </a:r>
            <a:r>
              <a:rPr lang="uk-UA" b="1" dirty="0"/>
              <a:t>стічними водами  з врахуванням їх якісного складу можна визначити за формулою</a:t>
            </a:r>
            <a:endParaRPr lang="ru-RU" b="1" dirty="0"/>
          </a:p>
          <a:p>
            <a:r>
              <a:rPr lang="uk-UA" b="1" dirty="0" err="1"/>
              <a:t>А</a:t>
            </a:r>
            <a:r>
              <a:rPr lang="uk-UA" b="1" baseline="-25000" dirty="0" err="1"/>
              <a:t>nt</a:t>
            </a:r>
            <a:r>
              <a:rPr lang="uk-UA" b="1" baseline="-25000" dirty="0"/>
              <a:t>.</a:t>
            </a:r>
            <a:r>
              <a:rPr lang="uk-UA" b="1" dirty="0"/>
              <a:t> = 10WSak/n</a:t>
            </a:r>
            <a:endParaRPr lang="ru-RU" b="1" dirty="0"/>
          </a:p>
          <a:p>
            <a:r>
              <a:rPr lang="uk-UA" b="1" dirty="0" err="1"/>
              <a:t>А</a:t>
            </a:r>
            <a:r>
              <a:rPr lang="uk-UA" b="1" baseline="-25000" dirty="0" err="1"/>
              <a:t>nt</a:t>
            </a:r>
            <a:r>
              <a:rPr lang="uk-UA" b="1" baseline="-25000" dirty="0"/>
              <a:t>.</a:t>
            </a:r>
            <a:r>
              <a:rPr lang="uk-UA" b="1" dirty="0"/>
              <a:t> - можлива площа зрошення, га;</a:t>
            </a:r>
            <a:endParaRPr lang="ru-RU" b="1" dirty="0"/>
          </a:p>
          <a:p>
            <a:r>
              <a:rPr lang="uk-UA" b="1" dirty="0"/>
              <a:t>W - річний об’єм стоків, м</a:t>
            </a:r>
            <a:r>
              <a:rPr lang="uk-UA" b="1" baseline="30000" dirty="0"/>
              <a:t>3</a:t>
            </a:r>
            <a:r>
              <a:rPr lang="uk-UA" b="1" dirty="0"/>
              <a:t>;</a:t>
            </a:r>
            <a:endParaRPr lang="ru-RU" b="1" dirty="0"/>
          </a:p>
          <a:p>
            <a:r>
              <a:rPr lang="uk-UA" b="1" dirty="0"/>
              <a:t>S - вміст азоту у поливній воді ,%;</a:t>
            </a:r>
            <a:endParaRPr lang="ru-RU" b="1" dirty="0"/>
          </a:p>
          <a:p>
            <a:r>
              <a:rPr lang="uk-UA" b="1" dirty="0"/>
              <a:t>а - кількість культур у сівозміні;</a:t>
            </a:r>
            <a:endParaRPr lang="ru-RU" b="1" dirty="0"/>
          </a:p>
          <a:p>
            <a:r>
              <a:rPr lang="uk-UA" b="1" dirty="0"/>
              <a:t>n - винос азоту кожною культурою сівозміни, кг/га;</a:t>
            </a:r>
            <a:endParaRPr lang="ru-RU" b="1" dirty="0"/>
          </a:p>
          <a:p>
            <a:r>
              <a:rPr lang="uk-UA" b="1" dirty="0"/>
              <a:t>k - коефіцієнт використання азоту рослинами.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16224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6192688"/>
          </a:xfrm>
        </p:spPr>
        <p:txBody>
          <a:bodyPr>
            <a:normAutofit fontScale="850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Не допускається проектування </a:t>
            </a:r>
            <a:r>
              <a:rPr lang="uk-UA" b="1" dirty="0"/>
              <a:t>зрошувальних систем з використанням стічних вод:</a:t>
            </a:r>
            <a:endParaRPr lang="ru-RU" b="1" dirty="0"/>
          </a:p>
          <a:p>
            <a:pPr lvl="0"/>
            <a:r>
              <a:rPr lang="uk-UA" b="1" dirty="0"/>
              <a:t>на території 1 і 11 поясів зони санітарної охорони </a:t>
            </a:r>
            <a:r>
              <a:rPr lang="uk-UA" b="1" dirty="0" err="1"/>
              <a:t>вододжерел</a:t>
            </a:r>
            <a:r>
              <a:rPr lang="uk-UA" b="1" dirty="0"/>
              <a:t> централізованого господарсько-питного водопостачання та джерел мінеральних вод;</a:t>
            </a:r>
            <a:endParaRPr lang="ru-RU" b="1" dirty="0"/>
          </a:p>
          <a:p>
            <a:pPr lvl="0"/>
            <a:r>
              <a:rPr lang="uk-UA" b="1" dirty="0"/>
              <a:t>на території, розташованої в межах області живлення підземних водозаборів;</a:t>
            </a:r>
            <a:endParaRPr lang="ru-RU" b="1" dirty="0"/>
          </a:p>
          <a:p>
            <a:pPr lvl="0"/>
            <a:r>
              <a:rPr lang="uk-UA" b="1" dirty="0"/>
              <a:t>на території з виходом на поверхню карстових порід, а також піщаних і гравійних відкладень;</a:t>
            </a:r>
            <a:endParaRPr lang="ru-RU" b="1" dirty="0"/>
          </a:p>
          <a:p>
            <a:pPr lvl="0"/>
            <a:r>
              <a:rPr lang="uk-UA" b="1" dirty="0"/>
              <a:t> в межах санітарної зони охорони курортів.</a:t>
            </a:r>
            <a:endParaRPr lang="ru-RU" b="1" dirty="0"/>
          </a:p>
          <a:p>
            <a:r>
              <a:rPr lang="uk-UA" b="1" dirty="0"/>
              <a:t>Між землями, зрошуваними стічними водами   і населеними пунктами, дорогами  передбачають </a:t>
            </a:r>
            <a:r>
              <a:rPr lang="uk-UA" b="1" i="1" dirty="0">
                <a:solidFill>
                  <a:srgbClr val="FF0000"/>
                </a:solidFill>
              </a:rPr>
              <a:t>санітарно-захисну зону.</a:t>
            </a:r>
            <a:endParaRPr lang="ru-RU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b="1" i="1" dirty="0">
                <a:solidFill>
                  <a:srgbClr val="FF0000"/>
                </a:solidFill>
              </a:rPr>
              <a:t> </a:t>
            </a:r>
            <a:endParaRPr lang="ru-RU" i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21739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192688"/>
          </a:xfrm>
        </p:spPr>
        <p:txBody>
          <a:bodyPr>
            <a:normAutofit fontScale="850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Для використання  тваринницьких стоків </a:t>
            </a:r>
            <a:r>
              <a:rPr lang="uk-UA" b="1" dirty="0"/>
              <a:t>на зрошення необхідна їх попередня підготовка, яка повинна забезпечити їх дегельмінтизацію і карантин</a:t>
            </a:r>
            <a:r>
              <a:rPr lang="uk-UA" b="1" dirty="0" smtClean="0"/>
              <a:t>.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b="1" dirty="0">
                <a:solidFill>
                  <a:srgbClr val="FF0000"/>
                </a:solidFill>
              </a:rPr>
              <a:t>Вологість сто</a:t>
            </a:r>
            <a:r>
              <a:rPr lang="uk-UA" b="1" dirty="0"/>
              <a:t>ків комплексів великої рогатої худоби повинна бути не  менше 95%, від </a:t>
            </a:r>
            <a:r>
              <a:rPr lang="uk-UA" b="1" dirty="0" err="1"/>
              <a:t>свиноводчих</a:t>
            </a:r>
            <a:r>
              <a:rPr lang="uk-UA" b="1" dirty="0"/>
              <a:t> комплексів - не менше 98%, розмір твердих фракцій - не більше 10 мм. </a:t>
            </a:r>
            <a:endParaRPr lang="uk-UA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При </a:t>
            </a:r>
            <a:r>
              <a:rPr lang="uk-UA" b="1" i="1" dirty="0">
                <a:solidFill>
                  <a:srgbClr val="FF0000"/>
                </a:solidFill>
              </a:rPr>
              <a:t>поливі дощувальними машинами </a:t>
            </a:r>
            <a:r>
              <a:rPr lang="uk-UA" b="1" dirty="0"/>
              <a:t>з гідравлічним приводом вологість стоків повинна бути не менше 99%, а розмір твердих фракцій - не більше 2,5 мм</a:t>
            </a:r>
            <a:r>
              <a:rPr lang="uk-UA" b="1" dirty="0" smtClean="0"/>
              <a:t>.</a:t>
            </a:r>
          </a:p>
          <a:p>
            <a:r>
              <a:rPr lang="uk-UA" b="1" i="1" dirty="0" smtClean="0">
                <a:solidFill>
                  <a:srgbClr val="FF0000"/>
                </a:solidFill>
              </a:rPr>
              <a:t> </a:t>
            </a:r>
            <a:r>
              <a:rPr lang="uk-UA" b="1" i="1" dirty="0">
                <a:solidFill>
                  <a:srgbClr val="FF0000"/>
                </a:solidFill>
              </a:rPr>
              <a:t>При оцінці придатності </a:t>
            </a:r>
            <a:r>
              <a:rPr lang="uk-UA" b="1" dirty="0"/>
              <a:t>тваринницьких стоків враховують слідуючи дані: </a:t>
            </a:r>
            <a:r>
              <a:rPr lang="uk-UA" b="1" dirty="0" err="1"/>
              <a:t>рН</a:t>
            </a:r>
            <a:r>
              <a:rPr lang="uk-UA" b="1" dirty="0"/>
              <a:t>, лужність, вміст іонів, сухого залишку, зважених наносів, сульфатів і хлоридів, а також повну хімічну і біохімічну необхідність в кисні.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36048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200" b="1" dirty="0"/>
              <a:t>Таблиця </a:t>
            </a:r>
            <a:r>
              <a:rPr lang="uk-UA" sz="2200" b="1" dirty="0" err="1" smtClean="0"/>
              <a:t>.Технічна</a:t>
            </a:r>
            <a:r>
              <a:rPr lang="uk-UA" sz="2200" b="1" dirty="0" smtClean="0"/>
              <a:t> </a:t>
            </a:r>
            <a:r>
              <a:rPr lang="uk-UA" sz="2200" b="1" dirty="0"/>
              <a:t>характеристика дощувальних машин для зрошення стоками тваринницьких комплексів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8253018"/>
              </p:ext>
            </p:extLst>
          </p:nvPr>
        </p:nvGraphicFramePr>
        <p:xfrm>
          <a:off x="179511" y="1124744"/>
          <a:ext cx="8640960" cy="540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89116"/>
                <a:gridCol w="994495"/>
                <a:gridCol w="994495"/>
                <a:gridCol w="943055"/>
                <a:gridCol w="943055"/>
                <a:gridCol w="823031"/>
                <a:gridCol w="720151"/>
                <a:gridCol w="633562"/>
              </a:tblGrid>
              <a:tr h="53648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Показники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 err="1">
                          <a:effectLst/>
                        </a:rPr>
                        <a:t>ДМУ-Асс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ДФС-120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ДКН-80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583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392-50</a:t>
                      </a:r>
                      <a:endParaRPr lang="ru-RU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412-55</a:t>
                      </a:r>
                      <a:endParaRPr lang="ru-RU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ДФС-120</a:t>
                      </a:r>
                      <a:endParaRPr lang="ru-RU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ДФС-120-03</a:t>
                      </a:r>
                      <a:endParaRPr lang="ru-RU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ДКН-80</a:t>
                      </a:r>
                      <a:endParaRPr lang="ru-RU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ДКН-80-01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ДКН-80-02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057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Кількість опорних візків</a:t>
                      </a:r>
                      <a:endParaRPr lang="ru-RU" sz="1000" b="1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Витрати води, л/с</a:t>
                      </a:r>
                      <a:endParaRPr lang="ru-RU" sz="1000" b="1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Тиск, МПа</a:t>
                      </a:r>
                      <a:endParaRPr lang="ru-RU" sz="1000" b="1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Середня інтенсивність дощу, мм/хв.</a:t>
                      </a:r>
                      <a:endParaRPr lang="ru-RU" sz="1000" b="1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Шар дощу за прохід машини, мм</a:t>
                      </a:r>
                      <a:endParaRPr lang="ru-RU" sz="1000" b="1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Відстань між зрошувачами, м</a:t>
                      </a:r>
                      <a:endParaRPr lang="ru-RU" sz="1000" b="1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Ширина захвату дощем, м</a:t>
                      </a:r>
                      <a:endParaRPr lang="ru-RU" sz="1000" b="1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Продуктивність за год., при нормі поливу 600м</a:t>
                      </a:r>
                      <a:r>
                        <a:rPr lang="uk-UA" sz="1200" b="1" baseline="30000">
                          <a:effectLst/>
                        </a:rPr>
                        <a:t>3</a:t>
                      </a:r>
                      <a:r>
                        <a:rPr lang="uk-UA" sz="1200" b="1">
                          <a:effectLst/>
                        </a:rPr>
                        <a:t>/га</a:t>
                      </a:r>
                      <a:endParaRPr lang="ru-RU" sz="1000" b="1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Зрошувана площа, га</a:t>
                      </a:r>
                      <a:endParaRPr lang="ru-RU" sz="1000" b="1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14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50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0,55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 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0,33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 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14,5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 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800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422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 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-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51,2</a:t>
                      </a:r>
                      <a:endParaRPr lang="ru-RU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15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55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0,57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 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0,33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 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15,2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 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860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447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 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-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54,6</a:t>
                      </a:r>
                      <a:endParaRPr lang="ru-RU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17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120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0,45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 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0,3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 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-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 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920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460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 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0,71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120</a:t>
                      </a:r>
                      <a:endParaRPr lang="ru-RU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14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93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0,45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 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0,3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 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-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 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760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379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 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0,59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95</a:t>
                      </a:r>
                      <a:endParaRPr lang="ru-RU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22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91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0,55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 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0.34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 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-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 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600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600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 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0,54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85</a:t>
                      </a:r>
                      <a:endParaRPr lang="ru-RU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18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76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0,34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 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0,34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 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-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 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500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500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 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0,45</a:t>
                      </a:r>
                      <a:endParaRPr lang="ru-RU" sz="1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75</a:t>
                      </a:r>
                      <a:endParaRPr lang="ru-RU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14</a:t>
                      </a:r>
                      <a:endParaRPr lang="ru-RU" sz="1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60</a:t>
                      </a:r>
                      <a:endParaRPr lang="ru-RU" sz="1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0,34</a:t>
                      </a:r>
                      <a:endParaRPr lang="ru-RU" sz="1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0,34</a:t>
                      </a:r>
                      <a:endParaRPr lang="ru-RU" sz="1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-</a:t>
                      </a:r>
                      <a:endParaRPr lang="ru-RU" sz="1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400</a:t>
                      </a:r>
                      <a:endParaRPr lang="ru-RU" sz="1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400</a:t>
                      </a:r>
                      <a:endParaRPr lang="ru-RU" sz="1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0,35</a:t>
                      </a:r>
                      <a:endParaRPr lang="ru-RU" sz="1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60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7027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192688"/>
          </a:xfrm>
        </p:spPr>
        <p:txBody>
          <a:bodyPr/>
          <a:lstStyle/>
          <a:p>
            <a:r>
              <a:rPr lang="uk-UA" b="1" i="1" dirty="0">
                <a:solidFill>
                  <a:srgbClr val="FF0000"/>
                </a:solidFill>
              </a:rPr>
              <a:t>Простий одноярусний лиман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являє собою територію, огороджену одним рядом дамб.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Багатоярусні лимани</a:t>
            </a:r>
            <a:r>
              <a:rPr lang="uk-UA" b="1" dirty="0">
                <a:solidFill>
                  <a:srgbClr val="FF0000"/>
                </a:solidFill>
              </a:rPr>
              <a:t> - </a:t>
            </a:r>
            <a:r>
              <a:rPr lang="uk-UA" b="1" dirty="0"/>
              <a:t>це ряд послідовних ділянок на схилі місцевості, відокремлених одна від одної огороджувальними валами. Яруси можуть бути розділені поздовжніми валами. Один або кілька ярусів лиману, розміщених між поздовжніми валам, називають секцією лиману.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4645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6120680"/>
          </a:xfrm>
        </p:spPr>
        <p:txBody>
          <a:bodyPr>
            <a:normAutofit fontScale="32500" lnSpcReduction="20000"/>
          </a:bodyPr>
          <a:lstStyle/>
          <a:p>
            <a:r>
              <a:rPr lang="uk-UA" sz="6000" b="1" dirty="0"/>
              <a:t>Постійні канали, які живлять лимани водою, називають </a:t>
            </a:r>
            <a:r>
              <a:rPr lang="uk-UA" sz="6000" b="1" i="1" dirty="0">
                <a:solidFill>
                  <a:srgbClr val="FF0000"/>
                </a:solidFill>
              </a:rPr>
              <a:t>каналами лиманного зрошення</a:t>
            </a:r>
            <a:r>
              <a:rPr lang="uk-UA" sz="6000" b="1" dirty="0"/>
              <a:t>. Сукупність каналів, валів та інших гідротехнічних споруд, призначених для лиманного зрошення певної площі, називають </a:t>
            </a:r>
            <a:r>
              <a:rPr lang="uk-UA" sz="6000" b="1" i="1" dirty="0">
                <a:solidFill>
                  <a:srgbClr val="FF0000"/>
                </a:solidFill>
              </a:rPr>
              <a:t>системою лиманного зрошення</a:t>
            </a:r>
            <a:r>
              <a:rPr lang="uk-UA" sz="6000" b="1" dirty="0"/>
              <a:t>. Залежно від джерела зрошення штучних лиманів їх поділяють на три типи, які, в свою чергу, поділяються на такі види</a:t>
            </a:r>
            <a:r>
              <a:rPr lang="uk-UA" sz="6000" b="1" dirty="0" smtClean="0"/>
              <a:t>:</a:t>
            </a:r>
            <a:r>
              <a:rPr lang="ru-RU" sz="6000" b="1" dirty="0"/>
              <a:t/>
            </a:r>
            <a:br>
              <a:rPr lang="ru-RU" sz="6000" b="1" dirty="0"/>
            </a:br>
            <a:r>
              <a:rPr lang="uk-UA" sz="6000" b="1" i="1" dirty="0">
                <a:solidFill>
                  <a:srgbClr val="FF0000"/>
                </a:solidFill>
              </a:rPr>
              <a:t>лимани безпосереднього наповнення </a:t>
            </a:r>
            <a:r>
              <a:rPr lang="uk-UA" sz="6000" b="1" dirty="0"/>
              <a:t>, що затоплюються талими водами, які стікають з вище розміщених водозборів. Вони бувають двох видів:</a:t>
            </a:r>
            <a:endParaRPr lang="ru-RU" sz="6000" b="1" dirty="0"/>
          </a:p>
          <a:p>
            <a:pPr lvl="0"/>
            <a:r>
              <a:rPr lang="uk-UA" sz="6000" b="1" i="1" dirty="0">
                <a:solidFill>
                  <a:srgbClr val="FF0000"/>
                </a:solidFill>
              </a:rPr>
              <a:t>лимани </a:t>
            </a:r>
            <a:r>
              <a:rPr lang="uk-UA" sz="6000" b="1" i="1" dirty="0"/>
              <a:t>з поздовжнім, поперечним, а також комбінованим розміщенням головних валів відносно тальвегу балки;</a:t>
            </a:r>
            <a:endParaRPr lang="ru-RU" sz="6000" b="1" dirty="0"/>
          </a:p>
          <a:p>
            <a:pPr lvl="0"/>
            <a:r>
              <a:rPr lang="uk-UA" sz="6000" b="1" i="1" dirty="0">
                <a:solidFill>
                  <a:srgbClr val="FF0000"/>
                </a:solidFill>
              </a:rPr>
              <a:t>лимани</a:t>
            </a:r>
            <a:r>
              <a:rPr lang="uk-UA" sz="6000" b="1" i="1" dirty="0"/>
              <a:t>, розміщені у природних замкнутих пологих пониженнях, котловинах</a:t>
            </a:r>
            <a:r>
              <a:rPr lang="uk-UA" sz="6000" b="1" i="1" dirty="0" smtClean="0"/>
              <a:t>.</a:t>
            </a:r>
            <a:endParaRPr lang="ru-RU" sz="6000" b="1" dirty="0"/>
          </a:p>
          <a:p>
            <a:pPr lvl="0"/>
            <a:r>
              <a:rPr lang="uk-UA" sz="6000" b="1" i="1" dirty="0" smtClean="0">
                <a:solidFill>
                  <a:srgbClr val="FF0000"/>
                </a:solidFill>
              </a:rPr>
              <a:t>Заплавні </a:t>
            </a:r>
            <a:r>
              <a:rPr lang="uk-UA" sz="6000" b="1" i="1" dirty="0">
                <a:solidFill>
                  <a:srgbClr val="FF0000"/>
                </a:solidFill>
              </a:rPr>
              <a:t>лимани</a:t>
            </a:r>
            <a:r>
              <a:rPr lang="uk-UA" sz="6000" b="1" dirty="0"/>
              <a:t>, що затоплюються водами степових  річок у період повені. Вода у лимани надходить через водовипуски і через них скидається назад у річку після проходження повені</a:t>
            </a:r>
            <a:r>
              <a:rPr lang="uk-UA" sz="6000" dirty="0"/>
              <a:t>.</a:t>
            </a:r>
            <a:endParaRPr lang="ru-RU" sz="6000" dirty="0"/>
          </a:p>
          <a:p>
            <a:endParaRPr lang="ru-RU" sz="4400" b="1" dirty="0"/>
          </a:p>
          <a:p>
            <a:pPr marL="0" indent="0">
              <a:buNone/>
            </a:pPr>
            <a:r>
              <a:rPr lang="uk-UA" dirty="0"/>
              <a:t> </a:t>
            </a:r>
            <a:endParaRPr lang="ru-RU" dirty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6188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12068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uk-UA" b="1" i="1" dirty="0">
                <a:solidFill>
                  <a:srgbClr val="FF0000"/>
                </a:solidFill>
              </a:rPr>
              <a:t>Лимани, що живляться скидними паводковими водами водосховищ</a:t>
            </a:r>
            <a:r>
              <a:rPr lang="uk-UA" dirty="0" smtClean="0"/>
              <a:t>.</a:t>
            </a:r>
          </a:p>
          <a:p>
            <a:pPr lvl="0"/>
            <a:r>
              <a:rPr lang="uk-UA" b="1" dirty="0" smtClean="0"/>
              <a:t> </a:t>
            </a:r>
            <a:r>
              <a:rPr lang="uk-UA" b="1" dirty="0"/>
              <a:t>До цього типу належать також   лимани, які заповнюються водою з каналів зрошувальних та зрошувально-обводнювальних систем</a:t>
            </a:r>
            <a:endParaRPr lang="ru-RU" b="1" dirty="0"/>
          </a:p>
          <a:p>
            <a:r>
              <a:rPr lang="uk-UA" b="1" dirty="0"/>
              <a:t> </a:t>
            </a:r>
            <a:endParaRPr lang="ru-RU" b="1" dirty="0"/>
          </a:p>
          <a:p>
            <a:r>
              <a:rPr lang="uk-UA" b="1" dirty="0"/>
              <a:t>Поєднування  регулярного зрошення з лиманним дає змогу: ефективніше використовувати поверхневий стік і споруди системи.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Проектування систем лиманного зрошення </a:t>
            </a:r>
            <a:r>
              <a:rPr lang="uk-UA" b="1" dirty="0"/>
              <a:t>зводиться до встановлення розмірів валів, площі лиманного зрошення і розрахункових скидних витрат, за якими потім проектують скидні споруди.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6132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336704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 </a:t>
            </a:r>
            <a:r>
              <a:rPr lang="uk-UA" b="1" i="1" dirty="0">
                <a:solidFill>
                  <a:srgbClr val="FF0000"/>
                </a:solidFill>
              </a:rPr>
              <a:t>На мілководних лиманах </a:t>
            </a:r>
            <a:r>
              <a:rPr lang="uk-UA" b="1" dirty="0"/>
              <a:t>насипають водозатримувальні вали трапецієвидного перерізу з шириною по верху 0,75…1,1 м і закладанням укосів 1:1. 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У глибоководних лиманах </a:t>
            </a:r>
            <a:r>
              <a:rPr lang="uk-UA" b="1" dirty="0"/>
              <a:t>вали насипають з шириною гребеня, що приблизно дорівнює висоті вала, з закладанням мокрого укосу 1:2 і сухого 1:1,5. Вали перехідного профілю насипають висотою до 0,65 м з закладанням обох укосів 1:4. Ширина ярусів лиману визначається за величиною похилу місцевості і глибиною затоплення.</a:t>
            </a:r>
            <a:endParaRPr lang="ru-RU" b="1" dirty="0"/>
          </a:p>
          <a:p>
            <a:pPr marL="0" indent="0">
              <a:buNone/>
            </a:pPr>
            <a:r>
              <a:rPr lang="uk-UA" b="1" dirty="0" smtClean="0"/>
              <a:t>           </a:t>
            </a:r>
            <a:r>
              <a:rPr lang="uk-UA" b="1" dirty="0" err="1" smtClean="0"/>
              <a:t>h</a:t>
            </a:r>
            <a:r>
              <a:rPr lang="uk-UA" b="1" baseline="-25000" dirty="0" err="1" smtClean="0"/>
              <a:t>max</a:t>
            </a:r>
            <a:r>
              <a:rPr lang="uk-UA" b="1" baseline="-25000" dirty="0"/>
              <a:t>.</a:t>
            </a:r>
            <a:r>
              <a:rPr lang="uk-UA" b="1" dirty="0"/>
              <a:t> - </a:t>
            </a:r>
            <a:r>
              <a:rPr lang="uk-UA" b="1" dirty="0" err="1"/>
              <a:t>h</a:t>
            </a:r>
            <a:r>
              <a:rPr lang="uk-UA" b="1" baseline="-25000" dirty="0" err="1"/>
              <a:t>min</a:t>
            </a:r>
            <a:r>
              <a:rPr lang="uk-UA" b="1" baseline="-25000" dirty="0"/>
              <a:t>.</a:t>
            </a:r>
            <a:endParaRPr lang="ru-RU" b="1" dirty="0"/>
          </a:p>
          <a:p>
            <a:r>
              <a:rPr lang="uk-UA" b="1" dirty="0"/>
              <a:t>В = -----------------</a:t>
            </a:r>
            <a:endParaRPr lang="ru-RU" b="1" dirty="0"/>
          </a:p>
          <a:p>
            <a:pPr marL="0" indent="0">
              <a:buNone/>
            </a:pPr>
            <a:r>
              <a:rPr lang="uk-UA" b="1" dirty="0" smtClean="0"/>
              <a:t>                  </a:t>
            </a:r>
            <a:r>
              <a:rPr lang="uk-UA" b="1" dirty="0" err="1" smtClean="0"/>
              <a:t>L</a:t>
            </a:r>
            <a:r>
              <a:rPr lang="uk-UA" b="1" baseline="-25000" dirty="0" err="1" smtClean="0"/>
              <a:t>not</a:t>
            </a:r>
            <a:r>
              <a:rPr lang="uk-UA" b="1" baseline="-25000" dirty="0"/>
              <a:t>.</a:t>
            </a:r>
            <a:endParaRPr lang="ru-RU" b="1" dirty="0"/>
          </a:p>
          <a:p>
            <a:r>
              <a:rPr lang="uk-UA" b="1" dirty="0" err="1"/>
              <a:t>L</a:t>
            </a:r>
            <a:r>
              <a:rPr lang="uk-UA" b="1" baseline="-25000" dirty="0" err="1"/>
              <a:t>not</a:t>
            </a:r>
            <a:r>
              <a:rPr lang="uk-UA" b="1" baseline="-25000" dirty="0"/>
              <a:t>.</a:t>
            </a:r>
            <a:r>
              <a:rPr lang="uk-UA" b="1" dirty="0"/>
              <a:t> - похил поверхні землі.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Довжина секції лиман</a:t>
            </a:r>
            <a:r>
              <a:rPr lang="uk-UA" b="1" dirty="0"/>
              <a:t>у призначається залежно від умов рельєфу та ефективного застосування механізмів від 400 до 1500 м. Між секціями залишається відстань 50…100 м на </a:t>
            </a:r>
            <a:r>
              <a:rPr lang="uk-UA" b="1" dirty="0" err="1"/>
              <a:t>водообходи</a:t>
            </a:r>
            <a:r>
              <a:rPr lang="uk-UA" b="1" dirty="0"/>
              <a:t>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65388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424936" cy="6264696"/>
          </a:xfrm>
        </p:spPr>
        <p:txBody>
          <a:bodyPr>
            <a:normAutofit fontScale="32500" lnSpcReduction="20000"/>
          </a:bodyPr>
          <a:lstStyle/>
          <a:p>
            <a:r>
              <a:rPr lang="uk-UA" sz="7400" b="1" i="1" dirty="0">
                <a:solidFill>
                  <a:srgbClr val="FF0000"/>
                </a:solidFill>
              </a:rPr>
              <a:t>Споруди на лиманах</a:t>
            </a:r>
            <a:r>
              <a:rPr lang="uk-UA" sz="7400" b="1" i="1" dirty="0"/>
              <a:t>.</a:t>
            </a:r>
            <a:r>
              <a:rPr lang="uk-UA" sz="7400" b="1" dirty="0"/>
              <a:t> </a:t>
            </a:r>
            <a:endParaRPr lang="uk-UA" sz="7400" b="1" dirty="0" smtClean="0"/>
          </a:p>
          <a:p>
            <a:r>
              <a:rPr lang="uk-UA" sz="7400" b="1" i="1" dirty="0" smtClean="0">
                <a:solidFill>
                  <a:srgbClr val="FF0000"/>
                </a:solidFill>
              </a:rPr>
              <a:t>До </a:t>
            </a:r>
            <a:r>
              <a:rPr lang="uk-UA" sz="7400" b="1" i="1" dirty="0">
                <a:solidFill>
                  <a:srgbClr val="FF0000"/>
                </a:solidFill>
              </a:rPr>
              <a:t>споруд </a:t>
            </a:r>
            <a:r>
              <a:rPr lang="uk-UA" sz="7400" b="1" dirty="0"/>
              <a:t>на системі лиманного зрошення належать: греблі у руслах річок, на балках і ярах; водоскиди при греблях; огороджувальні, водоскидні, розподільні та напрямні вали (дамби); </a:t>
            </a:r>
            <a:r>
              <a:rPr lang="uk-UA" sz="7400" b="1" dirty="0" err="1"/>
              <a:t>водообходи</a:t>
            </a:r>
            <a:r>
              <a:rPr lang="uk-UA" sz="7400" b="1" dirty="0"/>
              <a:t>; водовипуски; водозбірно-скидні канали з </a:t>
            </a:r>
            <a:r>
              <a:rPr lang="uk-UA" sz="7400" b="1" dirty="0" err="1"/>
              <a:t>водоприймальниками</a:t>
            </a:r>
            <a:r>
              <a:rPr lang="uk-UA" sz="7400" b="1" dirty="0"/>
              <a:t> та регулювальними спорудами для відведення води з понижених ділянок; переїзди через огороджувальні вали.</a:t>
            </a:r>
            <a:endParaRPr lang="ru-RU" sz="7400" b="1" dirty="0"/>
          </a:p>
          <a:p>
            <a:r>
              <a:rPr lang="uk-UA" sz="7400" b="1" i="1" dirty="0">
                <a:solidFill>
                  <a:srgbClr val="FF0000"/>
                </a:solidFill>
              </a:rPr>
              <a:t>Греблі </a:t>
            </a:r>
            <a:r>
              <a:rPr lang="uk-UA" sz="7400" b="1" dirty="0"/>
              <a:t>будують лише у глибоких поперечних лиманах, переважно висотою до 4…6 м. Перевищення гребеня греблі над рівнем води у лимані приймають 0,5…0,75 м.  Поширені м’які наливні (або мембранні) греблі висотою до 3 м.</a:t>
            </a:r>
            <a:endParaRPr lang="ru-RU" sz="7400" b="1" dirty="0"/>
          </a:p>
          <a:p>
            <a:pPr marL="0" indent="0">
              <a:buNone/>
            </a:pPr>
            <a:endParaRPr lang="ru-RU" sz="6000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64055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264696"/>
          </a:xfrm>
        </p:spPr>
        <p:txBody>
          <a:bodyPr>
            <a:normAutofit/>
          </a:bodyPr>
          <a:lstStyle/>
          <a:p>
            <a:r>
              <a:rPr lang="uk-UA" b="1" i="1" dirty="0" err="1">
                <a:solidFill>
                  <a:srgbClr val="FF0000"/>
                </a:solidFill>
              </a:rPr>
              <a:t>Водообходи</a:t>
            </a:r>
            <a:r>
              <a:rPr lang="uk-UA" b="1" i="1" dirty="0"/>
              <a:t> </a:t>
            </a:r>
            <a:r>
              <a:rPr lang="uk-UA" b="1" dirty="0"/>
              <a:t>- це земляні водозливи з широким порогом, які влаштовуються біля оголовків огороджувальних валів і призначені для запобігання переповнення  лиманів водою або автоматичного перепуску води з верхніх ярусів в нижні.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Водовипуски</a:t>
            </a:r>
            <a:r>
              <a:rPr lang="uk-UA" b="1" dirty="0"/>
              <a:t> будують у тілі  земляних валів для подачі води в секції лиманів, наповнення і спорожнення їх у розрахункові строки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Скидні споруди </a:t>
            </a:r>
            <a:r>
              <a:rPr lang="uk-UA" b="1" dirty="0"/>
              <a:t>для спорожнення лиманів розміщують у найнижчих місцях. 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07931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77</TotalTime>
  <Words>2243</Words>
  <Application>Microsoft Office PowerPoint</Application>
  <PresentationFormat>Экран (4:3)</PresentationFormat>
  <Paragraphs>250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Таблиця .Технічна характеристика дощувальних машин для зрошення стоками тваринницьких комплексів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28</cp:revision>
  <dcterms:created xsi:type="dcterms:W3CDTF">2017-01-22T12:49:03Z</dcterms:created>
  <dcterms:modified xsi:type="dcterms:W3CDTF">2017-03-19T11:34:48Z</dcterms:modified>
</cp:coreProperties>
</file>