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6" r:id="rId12"/>
    <p:sldId id="265" r:id="rId13"/>
    <p:sldId id="266" r:id="rId14"/>
    <p:sldId id="277" r:id="rId15"/>
    <p:sldId id="267" r:id="rId16"/>
    <p:sldId id="278" r:id="rId17"/>
    <p:sldId id="268" r:id="rId18"/>
    <p:sldId id="279" r:id="rId19"/>
    <p:sldId id="269" r:id="rId20"/>
    <p:sldId id="270" r:id="rId21"/>
    <p:sldId id="280" r:id="rId22"/>
    <p:sldId id="271" r:id="rId23"/>
    <p:sldId id="272" r:id="rId24"/>
    <p:sldId id="281" r:id="rId25"/>
    <p:sldId id="273" r:id="rId26"/>
    <p:sldId id="27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60CE6-D1D2-428A-B658-1992A949A3EE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7D386-4DD5-4DAD-AD41-A234823AF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799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60CE6-D1D2-428A-B658-1992A949A3EE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7D386-4DD5-4DAD-AD41-A234823AF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35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60CE6-D1D2-428A-B658-1992A949A3EE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7D386-4DD5-4DAD-AD41-A234823AF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12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60CE6-D1D2-428A-B658-1992A949A3EE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7D386-4DD5-4DAD-AD41-A234823AF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94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60CE6-D1D2-428A-B658-1992A949A3EE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7D386-4DD5-4DAD-AD41-A234823AF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559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60CE6-D1D2-428A-B658-1992A949A3EE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7D386-4DD5-4DAD-AD41-A234823AF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60CE6-D1D2-428A-B658-1992A949A3EE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7D386-4DD5-4DAD-AD41-A234823AF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60CE6-D1D2-428A-B658-1992A949A3EE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7D386-4DD5-4DAD-AD41-A234823AF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38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60CE6-D1D2-428A-B658-1992A949A3EE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7D386-4DD5-4DAD-AD41-A234823AF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043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60CE6-D1D2-428A-B658-1992A949A3EE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7D386-4DD5-4DAD-AD41-A234823AF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10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60CE6-D1D2-428A-B658-1992A949A3EE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7D386-4DD5-4DAD-AD41-A234823AFE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944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41960CE6-D1D2-428A-B658-1992A949A3EE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B8B7D386-4DD5-4DAD-AD41-A234823AFEF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976664"/>
          </a:xfrm>
        </p:spPr>
        <p:txBody>
          <a:bodyPr>
            <a:normAutofit fontScale="92500"/>
          </a:bodyPr>
          <a:lstStyle/>
          <a:p>
            <a:pPr algn="l"/>
            <a:r>
              <a:rPr lang="uk-UA" b="1" i="1" dirty="0" smtClean="0">
                <a:solidFill>
                  <a:schemeClr val="tx1"/>
                </a:solidFill>
              </a:rPr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Джерела </a:t>
            </a:r>
            <a:r>
              <a:rPr lang="uk-UA" b="1" i="1" dirty="0">
                <a:solidFill>
                  <a:srgbClr val="FF0000"/>
                </a:solidFill>
              </a:rPr>
              <a:t>води для </a:t>
            </a:r>
            <a:r>
              <a:rPr lang="uk-UA" b="1" i="1" dirty="0" smtClean="0">
                <a:solidFill>
                  <a:srgbClr val="FF0000"/>
                </a:solidFill>
              </a:rPr>
              <a:t>зрошення</a:t>
            </a:r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b="1" dirty="0">
              <a:solidFill>
                <a:srgbClr val="FF0000"/>
              </a:solidFill>
            </a:endParaRPr>
          </a:p>
          <a:p>
            <a:pPr algn="l"/>
            <a:r>
              <a:rPr lang="uk-UA" b="1" i="1" dirty="0">
                <a:solidFill>
                  <a:srgbClr val="FF0000"/>
                </a:solidFill>
              </a:rPr>
              <a:t>Види джерел для зрошення, вимоги до них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  <a:r>
              <a:rPr lang="uk-UA" b="1" dirty="0">
                <a:solidFill>
                  <a:srgbClr val="FF0000"/>
                </a:solidFill>
              </a:rPr>
              <a:t> </a:t>
            </a:r>
            <a:endParaRPr lang="ru-RU" b="1" dirty="0">
              <a:solidFill>
                <a:srgbClr val="FF0000"/>
              </a:solidFill>
            </a:endParaRPr>
          </a:p>
          <a:p>
            <a:pPr algn="l"/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</a:rPr>
              <a:t>Джерелами води </a:t>
            </a:r>
            <a:r>
              <a:rPr lang="uk-UA" b="1" dirty="0">
                <a:solidFill>
                  <a:schemeClr val="tx1"/>
                </a:solidFill>
              </a:rPr>
              <a:t>для зрошення і обводнення </a:t>
            </a:r>
            <a:r>
              <a:rPr lang="uk-UA" b="1" dirty="0" smtClean="0">
                <a:solidFill>
                  <a:schemeClr val="tx1"/>
                </a:solidFill>
              </a:rPr>
              <a:t>є:</a:t>
            </a:r>
          </a:p>
          <a:p>
            <a:pPr algn="l"/>
            <a:r>
              <a:rPr lang="uk-UA" b="1" dirty="0" smtClean="0">
                <a:solidFill>
                  <a:schemeClr val="tx1"/>
                </a:solidFill>
              </a:rPr>
              <a:t> - річки </a:t>
            </a:r>
            <a:r>
              <a:rPr lang="uk-UA" b="1" dirty="0">
                <a:solidFill>
                  <a:schemeClr val="tx1"/>
                </a:solidFill>
              </a:rPr>
              <a:t>у природному і </a:t>
            </a:r>
            <a:r>
              <a:rPr lang="uk-UA" b="1" dirty="0" err="1">
                <a:solidFill>
                  <a:schemeClr val="tx1"/>
                </a:solidFill>
              </a:rPr>
              <a:t>зарегульованому</a:t>
            </a:r>
            <a:r>
              <a:rPr lang="uk-UA" b="1" dirty="0">
                <a:solidFill>
                  <a:schemeClr val="tx1"/>
                </a:solidFill>
              </a:rPr>
              <a:t> стані, </a:t>
            </a:r>
            <a:endParaRPr lang="uk-UA" b="1" dirty="0" smtClean="0">
              <a:solidFill>
                <a:schemeClr val="tx1"/>
              </a:solidFill>
            </a:endParaRPr>
          </a:p>
          <a:p>
            <a:pPr algn="l"/>
            <a:r>
              <a:rPr lang="uk-UA" b="1" dirty="0" smtClean="0">
                <a:solidFill>
                  <a:schemeClr val="tx1"/>
                </a:solidFill>
              </a:rPr>
              <a:t> - місцевий </a:t>
            </a:r>
            <a:r>
              <a:rPr lang="uk-UA" b="1" dirty="0">
                <a:solidFill>
                  <a:schemeClr val="tx1"/>
                </a:solidFill>
              </a:rPr>
              <a:t>поверхневий стік, </a:t>
            </a:r>
            <a:endParaRPr lang="uk-UA" b="1" dirty="0" smtClean="0">
              <a:solidFill>
                <a:schemeClr val="tx1"/>
              </a:solidFill>
            </a:endParaRPr>
          </a:p>
          <a:p>
            <a:pPr algn="l"/>
            <a:r>
              <a:rPr lang="uk-UA" b="1" dirty="0" smtClean="0">
                <a:solidFill>
                  <a:schemeClr val="tx1"/>
                </a:solidFill>
              </a:rPr>
              <a:t> - підземні </a:t>
            </a:r>
            <a:r>
              <a:rPr lang="uk-UA" b="1" dirty="0">
                <a:solidFill>
                  <a:schemeClr val="tx1"/>
                </a:solidFill>
              </a:rPr>
              <a:t>води</a:t>
            </a:r>
            <a:r>
              <a:rPr lang="uk-UA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Для зрошення також можна використовувати господарсько-побутові, промислові, шахтні, колекторно-дренажні води зрошувальних систем, а також морські води</a:t>
            </a:r>
            <a:r>
              <a:rPr lang="uk-UA" b="1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6498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92688"/>
          </a:xfrm>
        </p:spPr>
        <p:txBody>
          <a:bodyPr>
            <a:normAutofit fontScale="925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Вода </a:t>
            </a:r>
            <a:r>
              <a:rPr lang="uk-UA" b="1" i="1" dirty="0" smtClean="0">
                <a:solidFill>
                  <a:srgbClr val="FF0000"/>
                </a:solidFill>
              </a:rPr>
              <a:t>першої </a:t>
            </a:r>
            <a:r>
              <a:rPr lang="uk-UA" b="1" i="1" dirty="0">
                <a:solidFill>
                  <a:srgbClr val="FF0000"/>
                </a:solidFill>
              </a:rPr>
              <a:t>категорії - </a:t>
            </a:r>
            <a:r>
              <a:rPr lang="uk-UA" b="1" dirty="0"/>
              <a:t>абсолютно придатна для зрошення всіх </a:t>
            </a:r>
            <a:r>
              <a:rPr lang="uk-UA" b="1" dirty="0" err="1"/>
              <a:t>грунтів</a:t>
            </a:r>
            <a:r>
              <a:rPr lang="uk-UA" b="1" dirty="0"/>
              <a:t> і культур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На </a:t>
            </a:r>
            <a:r>
              <a:rPr lang="uk-UA" b="1" dirty="0"/>
              <a:t>солонцюватих </a:t>
            </a:r>
            <a:r>
              <a:rPr lang="uk-UA" b="1" dirty="0" err="1"/>
              <a:t>грунтах</a:t>
            </a:r>
            <a:r>
              <a:rPr lang="uk-UA" b="1" dirty="0"/>
              <a:t> є </a:t>
            </a:r>
            <a:r>
              <a:rPr lang="uk-UA" b="1" dirty="0" err="1"/>
              <a:t>меліорантом</a:t>
            </a:r>
            <a:r>
              <a:rPr lang="uk-UA" b="1" dirty="0"/>
              <a:t>, </a:t>
            </a:r>
            <a:r>
              <a:rPr lang="uk-UA" b="1" dirty="0" err="1"/>
              <a:t>поскільки</a:t>
            </a:r>
            <a:r>
              <a:rPr lang="uk-UA" b="1" dirty="0"/>
              <a:t> є джерелом кальцію. Середньозважений показник якості води &lt;1.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Вода другої категорії </a:t>
            </a:r>
            <a:r>
              <a:rPr lang="uk-UA" b="1" dirty="0"/>
              <a:t>- придатна для зрошення, потребує додаткових меліоративних заходів тільки на солонцюватих </a:t>
            </a:r>
            <a:r>
              <a:rPr lang="uk-UA" b="1" dirty="0" err="1"/>
              <a:t>грунтах</a:t>
            </a:r>
            <a:r>
              <a:rPr lang="uk-UA" b="1" dirty="0"/>
              <a:t>, які </a:t>
            </a:r>
            <a:r>
              <a:rPr lang="uk-UA" b="1" dirty="0" err="1"/>
              <a:t>обгрунтуються</a:t>
            </a:r>
            <a:r>
              <a:rPr lang="uk-UA" b="1" dirty="0"/>
              <a:t> в кожному окремому випадку. </a:t>
            </a:r>
            <a:endParaRPr lang="uk-UA" b="1" dirty="0" smtClean="0"/>
          </a:p>
          <a:p>
            <a:r>
              <a:rPr lang="uk-UA" b="1" dirty="0" smtClean="0"/>
              <a:t>Середньозважений </a:t>
            </a:r>
            <a:r>
              <a:rPr lang="uk-UA" b="1" dirty="0"/>
              <a:t>показник якості води дорівнює 1-2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14677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856984" cy="6264696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Вода третьої категорії </a:t>
            </a:r>
            <a:r>
              <a:rPr lang="uk-UA" dirty="0">
                <a:solidFill>
                  <a:srgbClr val="FF0000"/>
                </a:solidFill>
              </a:rPr>
              <a:t>-</a:t>
            </a:r>
            <a:r>
              <a:rPr lang="uk-UA" b="1" dirty="0"/>
              <a:t> умовно придатна для зрошення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Може застосовуватися тільки після внесення </a:t>
            </a:r>
            <a:r>
              <a:rPr lang="uk-UA" b="1" dirty="0" err="1"/>
              <a:t>кальційових</a:t>
            </a:r>
            <a:r>
              <a:rPr lang="uk-UA" b="1" dirty="0"/>
              <a:t> </a:t>
            </a:r>
            <a:r>
              <a:rPr lang="uk-UA" b="1" dirty="0" err="1"/>
              <a:t>меліорантів</a:t>
            </a:r>
            <a:r>
              <a:rPr lang="uk-UA" b="1" dirty="0"/>
              <a:t> до поновлення вмісту кальцію до 34-50% </a:t>
            </a:r>
            <a:r>
              <a:rPr lang="uk-UA" b="1" dirty="0" err="1" smtClean="0"/>
              <a:t>екв</a:t>
            </a:r>
            <a:r>
              <a:rPr lang="uk-UA" b="1" dirty="0"/>
              <a:t>./л і нейтралізації високої лужності. </a:t>
            </a:r>
            <a:endParaRPr lang="uk-UA" b="1" dirty="0" smtClean="0"/>
          </a:p>
          <a:p>
            <a:r>
              <a:rPr lang="uk-UA" b="1" dirty="0" smtClean="0"/>
              <a:t>Середньозважений </a:t>
            </a:r>
            <a:r>
              <a:rPr lang="uk-UA" b="1" dirty="0"/>
              <a:t>показник якості води - 2-4.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Вода четвертої категорії </a:t>
            </a:r>
            <a:r>
              <a:rPr lang="uk-UA" b="1" dirty="0"/>
              <a:t>не придатна для зрошення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Середньозважений показник якості води більше 4.</a:t>
            </a:r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9362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264696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Ріки як джерела зрошення, їх водозабезпеченість і способи регулювання.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dirty="0"/>
              <a:t>Основні джерела зрошення і обводнення України - </a:t>
            </a:r>
            <a:r>
              <a:rPr lang="uk-UA" b="1" dirty="0">
                <a:solidFill>
                  <a:srgbClr val="FF0000"/>
                </a:solidFill>
              </a:rPr>
              <a:t>річки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Річкова мережа України - це річкові системи Дніпра, Вісли, Дунаю, Дністра. Південного Бугу, Сіверського Дінця та річок чорноморського й азовських </a:t>
            </a:r>
            <a:r>
              <a:rPr lang="uk-UA" b="1" dirty="0" err="1"/>
              <a:t>узбережь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В Україні  понад 63 тис. малих  річок і водотоків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Розподіл річного стоку на території країни дуже нерівномірний, тому важливо  знати їх водний режим і внутрішньорічний розподіл стоку, що залежить від характеру їх живлення і ступеня зарегулювання.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7883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496944" cy="6192688"/>
          </a:xfrm>
        </p:spPr>
        <p:txBody>
          <a:bodyPr>
            <a:noAutofit/>
          </a:bodyPr>
          <a:lstStyle/>
          <a:p>
            <a:r>
              <a:rPr lang="uk-UA" b="1" dirty="0"/>
              <a:t>Залежно від  умов формування  водного режиму, а отже і характеру гідрографу, а також рельєфних умов водозабору, </a:t>
            </a:r>
            <a:r>
              <a:rPr lang="uk-UA" b="1" dirty="0">
                <a:solidFill>
                  <a:srgbClr val="FF0000"/>
                </a:solidFill>
              </a:rPr>
              <a:t>річки поділяються на рівнинні та гірські.  </a:t>
            </a:r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Рівнинні </a:t>
            </a:r>
            <a:r>
              <a:rPr lang="uk-UA" b="1" i="1" dirty="0">
                <a:solidFill>
                  <a:srgbClr val="FF0000"/>
                </a:solidFill>
              </a:rPr>
              <a:t>річки </a:t>
            </a:r>
            <a:r>
              <a:rPr lang="uk-UA" b="1" dirty="0"/>
              <a:t>мають малі похили і займають більш низьке положення відносно зовнішньої території. Води основних рівнинних річок - прісні, мають мало наносів, живляться за рахунок </a:t>
            </a:r>
            <a:r>
              <a:rPr lang="uk-UA" b="1" dirty="0" err="1"/>
              <a:t>грунтових</a:t>
            </a:r>
            <a:r>
              <a:rPr lang="uk-UA" b="1" dirty="0"/>
              <a:t> вод. Різновидом рівнинних є степові річки. Джерелом живлення для них є в основному зимові атмосферні опади.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65391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/>
          <a:lstStyle/>
          <a:p>
            <a:r>
              <a:rPr lang="uk-UA" sz="4000" b="1" i="1" dirty="0">
                <a:solidFill>
                  <a:srgbClr val="FF0000"/>
                </a:solidFill>
              </a:rPr>
              <a:t>Гірські річки </a:t>
            </a:r>
            <a:r>
              <a:rPr lang="uk-UA" sz="4000" b="1" dirty="0"/>
              <a:t>мають великі похили, несуть багато наносів (до 4 кг/м</a:t>
            </a:r>
            <a:r>
              <a:rPr lang="uk-UA" sz="4000" b="1" baseline="30000" dirty="0"/>
              <a:t>3</a:t>
            </a:r>
            <a:r>
              <a:rPr lang="uk-UA" sz="4000" b="1" dirty="0"/>
              <a:t>), живляться за рахунок снігів та льодовиків, тому основний паводок на них буває в найбільш жаркий період року - влітку, що дозволяє найповніше використовувати їх для зрошення без будівництва водосховищ</a:t>
            </a: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5659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404664"/>
            <a:ext cx="8003232" cy="6048672"/>
          </a:xfrm>
        </p:spPr>
        <p:txBody>
          <a:bodyPr>
            <a:normAutofit/>
          </a:bodyPr>
          <a:lstStyle/>
          <a:p>
            <a:r>
              <a:rPr lang="uk-UA" sz="3600" b="1" dirty="0"/>
              <a:t>При зрошенні з річки з </a:t>
            </a:r>
            <a:r>
              <a:rPr lang="uk-UA" sz="3600" b="1" dirty="0" err="1"/>
              <a:t>незарегульованим</a:t>
            </a:r>
            <a:r>
              <a:rPr lang="uk-UA" sz="3600" b="1" dirty="0"/>
              <a:t> стоком порівнюють гідрограф річки 65…90 %-ї забезпеченості з витратами, необхідними для зрошення. Якщо в окремі періоди витрати на зрошення дорівнюють витратам річки, то забезпечити зрошення водою самопливом  можна лише при </a:t>
            </a:r>
            <a:r>
              <a:rPr lang="uk-UA" sz="3600" b="1" dirty="0">
                <a:solidFill>
                  <a:srgbClr val="FF0000"/>
                </a:solidFill>
              </a:rPr>
              <a:t>гребельному водозаборі</a:t>
            </a:r>
            <a:r>
              <a:rPr lang="uk-UA" sz="3600" b="1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1506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Autofit/>
          </a:bodyPr>
          <a:lstStyle/>
          <a:p>
            <a:r>
              <a:rPr lang="uk-UA" sz="3600" b="1" dirty="0"/>
              <a:t> Якщо витрати на зрошення перевищують витрати у річці, то для забезпечення її водою влаштовують </a:t>
            </a:r>
            <a:r>
              <a:rPr lang="uk-UA" sz="3600" b="1" dirty="0">
                <a:solidFill>
                  <a:srgbClr val="FF0000"/>
                </a:solidFill>
              </a:rPr>
              <a:t>регулюючі водосховища </a:t>
            </a:r>
            <a:r>
              <a:rPr lang="uk-UA" sz="3600" b="1" dirty="0"/>
              <a:t>або резервуари, які штучно змінюють витрати </a:t>
            </a:r>
            <a:r>
              <a:rPr lang="uk-UA" sz="3600" b="1" dirty="0" err="1"/>
              <a:t>вододжерела</a:t>
            </a:r>
            <a:r>
              <a:rPr lang="uk-UA" sz="3600" b="1" dirty="0"/>
              <a:t> у часі.</a:t>
            </a:r>
          </a:p>
          <a:p>
            <a:r>
              <a:rPr lang="uk-UA" sz="3600" b="1" dirty="0"/>
              <a:t>В залежності від тривалості накопичення води і наступного  її використання регулювання може бути </a:t>
            </a:r>
            <a:r>
              <a:rPr lang="uk-UA" sz="3600" b="1" i="1" dirty="0">
                <a:solidFill>
                  <a:srgbClr val="FF0000"/>
                </a:solidFill>
              </a:rPr>
              <a:t>добовим, сезонним</a:t>
            </a:r>
            <a:r>
              <a:rPr lang="uk-UA" sz="3600" b="1" dirty="0">
                <a:solidFill>
                  <a:srgbClr val="FF0000"/>
                </a:solidFill>
              </a:rPr>
              <a:t>, </a:t>
            </a:r>
            <a:r>
              <a:rPr lang="uk-UA" sz="3600" b="1" i="1" dirty="0">
                <a:solidFill>
                  <a:srgbClr val="FF0000"/>
                </a:solidFill>
              </a:rPr>
              <a:t>багаторічним</a:t>
            </a:r>
            <a:r>
              <a:rPr lang="uk-UA" sz="3600" dirty="0"/>
              <a:t>. 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4974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6120680"/>
          </a:xfrm>
        </p:spPr>
        <p:txBody>
          <a:bodyPr>
            <a:normAutofit fontScale="85000" lnSpcReduction="10000"/>
          </a:bodyPr>
          <a:lstStyle/>
          <a:p>
            <a:r>
              <a:rPr lang="uk-UA" sz="3400" b="1" i="1" dirty="0">
                <a:solidFill>
                  <a:srgbClr val="FF0000"/>
                </a:solidFill>
              </a:rPr>
              <a:t>Добове регулювання </a:t>
            </a:r>
            <a:r>
              <a:rPr lang="uk-UA" sz="3400" b="1" dirty="0"/>
              <a:t>застосовують найчастіше при використанні підземних вод, коли вночі воду накопичують в резервуарах або в басейнах, а вдень забирають на зрошення або водопостачання. </a:t>
            </a:r>
            <a:endParaRPr lang="ru-RU" sz="3400" b="1" dirty="0"/>
          </a:p>
          <a:p>
            <a:r>
              <a:rPr lang="uk-UA" sz="3400" b="1" i="1" dirty="0">
                <a:solidFill>
                  <a:srgbClr val="FF0000"/>
                </a:solidFill>
              </a:rPr>
              <a:t>Сезонне регулювання </a:t>
            </a:r>
            <a:r>
              <a:rPr lang="uk-UA" sz="3400" b="1" dirty="0"/>
              <a:t>полягає в перерозподілі стоку протягом одного року. З цією метою створюється на річці водосховище, в якому у період паводку стік повністю або частково затримується і використовується у поливний період. Сезонне регулювання застосовують у тому випадку, коли річне споживання води менше річного стоку розрахункової забезпеченості (70-97%) </a:t>
            </a:r>
            <a:endParaRPr lang="ru-RU" sz="3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7954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5793507"/>
          </a:xfrm>
        </p:spPr>
        <p:txBody>
          <a:bodyPr/>
          <a:lstStyle/>
          <a:p>
            <a:r>
              <a:rPr lang="uk-UA" sz="4000" b="1" i="1" dirty="0">
                <a:solidFill>
                  <a:srgbClr val="FF0000"/>
                </a:solidFill>
              </a:rPr>
              <a:t>Багаторічне регулювання </a:t>
            </a:r>
            <a:r>
              <a:rPr lang="uk-UA" sz="4000" b="1" dirty="0"/>
              <a:t>стоку застосовують у тих випадках, коли споживання води перевищує стік розрахункової забезпеченості. При цьому воду запасають у водосховищі у багатоводні роки, а використовують на зрошування та обводнення у маловодні роки.</a:t>
            </a:r>
            <a:endParaRPr lang="ru-RU" sz="4000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2800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192688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Типи водозабірних споруд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  <a:r>
              <a:rPr lang="uk-UA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Водозабірні або головні споруди </a:t>
            </a:r>
            <a:r>
              <a:rPr lang="uk-UA" b="1" dirty="0"/>
              <a:t>призначені для забору води із джерела зрошення і подачі її у зрошувальну мережу. </a:t>
            </a:r>
            <a:r>
              <a:rPr lang="uk-UA" b="1" dirty="0">
                <a:solidFill>
                  <a:srgbClr val="FF0000"/>
                </a:solidFill>
              </a:rPr>
              <a:t>Їх завдання</a:t>
            </a:r>
            <a:r>
              <a:rPr lang="uk-UA" b="1" dirty="0"/>
              <a:t>:</a:t>
            </a:r>
            <a:endParaRPr lang="ru-RU" b="1" dirty="0"/>
          </a:p>
          <a:p>
            <a:pPr lvl="0"/>
            <a:r>
              <a:rPr lang="uk-UA" b="1" dirty="0"/>
              <a:t>забезпечувати подачу в систему необхідної кількості води відповідно до графіка водоспоживання незалежно від рівня води у джерелі;</a:t>
            </a:r>
            <a:endParaRPr lang="ru-RU" b="1" dirty="0"/>
          </a:p>
          <a:p>
            <a:pPr lvl="0"/>
            <a:r>
              <a:rPr lang="uk-UA" b="1" dirty="0"/>
              <a:t>запобігати потраплянню у зрошувальну систему великої кількості наносів, шуги, льоду, плаваючих тіл;</a:t>
            </a:r>
            <a:endParaRPr lang="ru-RU" b="1" dirty="0"/>
          </a:p>
          <a:p>
            <a:pPr lvl="0"/>
            <a:r>
              <a:rPr lang="uk-UA" b="1" dirty="0"/>
              <a:t>забезпечувати пропуск паводкових та зливових вод;</a:t>
            </a:r>
            <a:endParaRPr lang="ru-RU" b="1" dirty="0"/>
          </a:p>
          <a:p>
            <a:pPr lvl="0"/>
            <a:r>
              <a:rPr lang="uk-UA" b="1" dirty="0"/>
              <a:t>при необхідності задовольняти потреби риболовства, судноплавства, водопостачання, енергетики, лісосплаву.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5080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336704"/>
          </a:xfrm>
        </p:spPr>
        <p:txBody>
          <a:bodyPr>
            <a:normAutofit/>
          </a:bodyPr>
          <a:lstStyle/>
          <a:p>
            <a:r>
              <a:rPr lang="uk-UA" b="1" dirty="0"/>
              <a:t> Джерела зрошення і обводнення характеризуються такими </a:t>
            </a:r>
            <a:r>
              <a:rPr lang="uk-UA" b="1" dirty="0">
                <a:solidFill>
                  <a:srgbClr val="FF0000"/>
                </a:solidFill>
              </a:rPr>
              <a:t>показниками</a:t>
            </a:r>
            <a:r>
              <a:rPr lang="uk-UA" b="1" dirty="0"/>
              <a:t>: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витратою води</a:t>
            </a:r>
            <a:r>
              <a:rPr lang="uk-UA" b="1" dirty="0"/>
              <a:t>, якою може забезпечити джерело зрошення на протязі зрошувального періоду;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об"</a:t>
            </a:r>
            <a:r>
              <a:rPr lang="uk-UA" b="1" i="1" dirty="0" err="1">
                <a:solidFill>
                  <a:srgbClr val="FF0000"/>
                </a:solidFill>
              </a:rPr>
              <a:t>ємом</a:t>
            </a:r>
            <a:r>
              <a:rPr lang="uk-UA" b="1" i="1" dirty="0">
                <a:solidFill>
                  <a:srgbClr val="FF0000"/>
                </a:solidFill>
              </a:rPr>
              <a:t> води</a:t>
            </a:r>
            <a:r>
              <a:rPr lang="uk-UA" b="1" dirty="0"/>
              <a:t>, який може бути забраний із </a:t>
            </a:r>
            <a:r>
              <a:rPr lang="uk-UA" b="1" dirty="0" err="1"/>
              <a:t>вододжерела</a:t>
            </a:r>
            <a:r>
              <a:rPr lang="uk-UA" b="1" dirty="0"/>
              <a:t> за вегетаційний період;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рівнем води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в джерелі зрошення по відношенню до зрошувальної площі на протязі зрошувального періоду в роки з різною забезпеченістю;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якістю  води</a:t>
            </a:r>
            <a:r>
              <a:rPr lang="uk-UA" b="1" i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5601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048672"/>
          </a:xfrm>
        </p:spPr>
        <p:txBody>
          <a:bodyPr>
            <a:normAutofit/>
          </a:bodyPr>
          <a:lstStyle/>
          <a:p>
            <a:r>
              <a:rPr lang="uk-UA" sz="3600" b="1" dirty="0"/>
              <a:t>Тип водозабірної споруди залежить від характеру джерела зрошення та рівня води в ньому відповідно до зрошуваних площ. При самопливному виведенні води з річки в зрошувальну мережу застосовуються два основних типи водозабірних споруд: </a:t>
            </a:r>
            <a:r>
              <a:rPr lang="uk-UA" sz="3600" b="1" i="1" dirty="0" err="1">
                <a:solidFill>
                  <a:srgbClr val="FF0000"/>
                </a:solidFill>
              </a:rPr>
              <a:t>безгребельний</a:t>
            </a:r>
            <a:r>
              <a:rPr lang="uk-UA" sz="3600" b="1" i="1" dirty="0">
                <a:solidFill>
                  <a:srgbClr val="FF0000"/>
                </a:solidFill>
              </a:rPr>
              <a:t> та гребельний</a:t>
            </a:r>
            <a:r>
              <a:rPr lang="uk-UA" sz="3600" dirty="0"/>
              <a:t>.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1429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19256" cy="5937523"/>
          </a:xfrm>
        </p:spPr>
        <p:txBody>
          <a:bodyPr/>
          <a:lstStyle/>
          <a:p>
            <a:r>
              <a:rPr lang="uk-UA" sz="4000" b="1" i="1" dirty="0" err="1">
                <a:solidFill>
                  <a:srgbClr val="FF0000"/>
                </a:solidFill>
              </a:rPr>
              <a:t>Безгребельний</a:t>
            </a:r>
            <a:r>
              <a:rPr lang="uk-UA" sz="4000" b="1" i="1" dirty="0">
                <a:solidFill>
                  <a:srgbClr val="FF0000"/>
                </a:solidFill>
              </a:rPr>
              <a:t> водозабір</a:t>
            </a:r>
            <a:r>
              <a:rPr lang="uk-UA" sz="4000" i="1" dirty="0">
                <a:solidFill>
                  <a:srgbClr val="FF0000"/>
                </a:solidFill>
              </a:rPr>
              <a:t> </a:t>
            </a:r>
            <a:r>
              <a:rPr lang="uk-UA" sz="4000" b="1" dirty="0"/>
              <a:t>влаштовують у тих випадках, коли рівні та витрати води достатні для самопливної подачі води у систему. Забирають води до 20% витрати річки. Їх споруджують на стійких угнутих берегах річок, щоб зменшити надходження наносів у канали.</a:t>
            </a: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29347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Найдосконаліші </a:t>
            </a:r>
            <a:r>
              <a:rPr lang="uk-UA" b="1" i="1" dirty="0" err="1">
                <a:solidFill>
                  <a:srgbClr val="FF0000"/>
                </a:solidFill>
              </a:rPr>
              <a:t>безгребельні</a:t>
            </a:r>
            <a:r>
              <a:rPr lang="uk-UA" b="1" i="1" dirty="0">
                <a:solidFill>
                  <a:srgbClr val="FF0000"/>
                </a:solidFill>
              </a:rPr>
              <a:t> водозабори </a:t>
            </a:r>
            <a:r>
              <a:rPr lang="uk-UA" b="1" dirty="0"/>
              <a:t>з головними регуляторами. Для зменшення надходжень у канали системи наносів, перед головними спорудами рекомендується встановлювати струмененапрямні щити для створення перед входом  у канали поперечної циркуляції води. На головних ділянках магістральних каналів перед регуляторами можна  споруджувати відстійник і бокові </a:t>
            </a:r>
            <a:r>
              <a:rPr lang="uk-UA" b="1" dirty="0" smtClean="0"/>
              <a:t>скиди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52725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336704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Найкращі із </a:t>
            </a:r>
            <a:r>
              <a:rPr lang="uk-UA" b="1" i="1" dirty="0" err="1">
                <a:solidFill>
                  <a:srgbClr val="FF0000"/>
                </a:solidFill>
              </a:rPr>
              <a:t>безгребельних</a:t>
            </a:r>
            <a:r>
              <a:rPr lang="uk-UA" b="1" i="1" dirty="0">
                <a:solidFill>
                  <a:srgbClr val="FF0000"/>
                </a:solidFill>
              </a:rPr>
              <a:t> водозаборів </a:t>
            </a:r>
            <a:r>
              <a:rPr lang="uk-UA" b="1" dirty="0"/>
              <a:t>- водозабір з головним регулятором на вході, скидом і підпірною спорудою перед ним. Між головним регулятором і підпірною спорудою влаштовують відстійник.</a:t>
            </a:r>
            <a:endParaRPr lang="ru-RU" b="1" dirty="0"/>
          </a:p>
          <a:p>
            <a:endParaRPr lang="uk-UA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Перехідними від </a:t>
            </a:r>
            <a:r>
              <a:rPr lang="uk-UA" b="1" dirty="0" err="1"/>
              <a:t>безгребельних</a:t>
            </a:r>
            <a:r>
              <a:rPr lang="uk-UA" b="1" dirty="0"/>
              <a:t> до гребельних є </a:t>
            </a:r>
            <a:r>
              <a:rPr lang="uk-UA" b="1" i="1" dirty="0">
                <a:solidFill>
                  <a:srgbClr val="FF0000"/>
                </a:solidFill>
              </a:rPr>
              <a:t>шпорні водозабори</a:t>
            </a:r>
            <a:r>
              <a:rPr lang="uk-UA" b="1" dirty="0"/>
              <a:t>, тобто </a:t>
            </a:r>
            <a:r>
              <a:rPr lang="uk-UA" b="1" dirty="0" err="1"/>
              <a:t>безгребельні</a:t>
            </a:r>
            <a:r>
              <a:rPr lang="uk-UA" b="1" dirty="0"/>
              <a:t> водозабори з </a:t>
            </a:r>
            <a:r>
              <a:rPr lang="uk-UA" b="1" dirty="0" err="1"/>
              <a:t>водозахватними</a:t>
            </a:r>
            <a:r>
              <a:rPr lang="uk-UA" b="1" dirty="0"/>
              <a:t> дамбами, висунутими у русло річки для збільшення забору води у канали</a:t>
            </a:r>
            <a:r>
              <a:rPr lang="uk-UA" b="1" dirty="0" smtClean="0"/>
              <a:t>.</a:t>
            </a:r>
            <a:r>
              <a:rPr lang="ru-RU" b="1" dirty="0"/>
              <a:t> </a:t>
            </a:r>
            <a:br>
              <a:rPr lang="ru-RU" b="1" dirty="0"/>
            </a:b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8965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147248" cy="6264696"/>
          </a:xfrm>
        </p:spPr>
        <p:txBody>
          <a:bodyPr>
            <a:no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Гребельний</a:t>
            </a:r>
            <a:r>
              <a:rPr lang="uk-UA" b="1" dirty="0"/>
              <a:t> - кращий тип водозаборів, що дозволяє забирати з річки частину або всю витрату. При цьому зменшується довжина підвідної частини магістрального каналу, створюються умови для успішної боротьби з наносами, можливе влаштування відстійників з гідравлічним промиванням. Гребельні водозабори будують на стійких ділянках річок, що мають береги і дно, які трудно розмиваються.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63117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Відстійники</a:t>
            </a:r>
            <a:r>
              <a:rPr lang="uk-UA" b="1" dirty="0"/>
              <a:t> на зрошувальних системах охороняють канали від замулення. Вони призначені для осадження та видалення завислих наносів заданої фракції. Відстійники влаштовують у комплексі з водозабірними спорудами у тих випадках, коли мутність води у джерелі зрошення перевищує </a:t>
            </a:r>
            <a:r>
              <a:rPr lang="uk-UA" b="1" dirty="0" err="1"/>
              <a:t>трансформуючу</a:t>
            </a:r>
            <a:r>
              <a:rPr lang="uk-UA" b="1" dirty="0"/>
              <a:t> здатність каналів.</a:t>
            </a:r>
            <a:endParaRPr lang="ru-RU" b="1" dirty="0"/>
          </a:p>
          <a:p>
            <a:r>
              <a:rPr lang="uk-UA" b="1" dirty="0"/>
              <a:t>За конструкцією відстійники можуть бути </a:t>
            </a:r>
            <a:r>
              <a:rPr lang="uk-UA" b="1" i="1" dirty="0">
                <a:solidFill>
                  <a:srgbClr val="FF0000"/>
                </a:solidFill>
              </a:rPr>
              <a:t>однокамерні, двокамерні та багатокамерні.</a:t>
            </a:r>
            <a:endParaRPr lang="ru-RU" b="1" i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91033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20680"/>
          </a:xfrm>
        </p:spPr>
        <p:txBody>
          <a:bodyPr>
            <a:normAutofit lnSpcReduction="10000"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Відстійники</a:t>
            </a:r>
            <a:r>
              <a:rPr lang="uk-UA" sz="3600" b="1" dirty="0"/>
              <a:t> можуть бути з </a:t>
            </a:r>
            <a:r>
              <a:rPr lang="uk-UA" sz="3600" b="1" dirty="0">
                <a:solidFill>
                  <a:srgbClr val="FF0000"/>
                </a:solidFill>
              </a:rPr>
              <a:t>періодичним</a:t>
            </a:r>
            <a:r>
              <a:rPr lang="uk-UA" sz="3600" b="1" dirty="0"/>
              <a:t> і </a:t>
            </a:r>
            <a:r>
              <a:rPr lang="uk-UA" sz="3600" b="1" dirty="0">
                <a:solidFill>
                  <a:srgbClr val="FF0000"/>
                </a:solidFill>
              </a:rPr>
              <a:t>безперервним</a:t>
            </a:r>
            <a:r>
              <a:rPr lang="uk-UA" sz="3600" b="1" dirty="0"/>
              <a:t> промиванням наносів, </a:t>
            </a:r>
            <a:r>
              <a:rPr lang="uk-UA" sz="3600" b="1" dirty="0">
                <a:solidFill>
                  <a:srgbClr val="FF0000"/>
                </a:solidFill>
              </a:rPr>
              <a:t>гідравлічним і механічним </a:t>
            </a:r>
            <a:r>
              <a:rPr lang="uk-UA" sz="3600" b="1" dirty="0"/>
              <a:t>їх видаленням. Відстійники з періодичним промиванням мають ширину камер 5…7 м, довжину - 15…20 м, глибину 4 - 5 м, похил дна 0,02…0,0005, тривалість промивання камер - 0,5-1 год., період замулення 1…3 доби, середня швидкість руху потоку 0,25…0,4 м/с.</a:t>
            </a:r>
            <a:endParaRPr lang="ru-RU" sz="36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45469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Вимоги, що ставляться до </a:t>
            </a:r>
            <a:r>
              <a:rPr lang="uk-UA" b="1" dirty="0" err="1">
                <a:solidFill>
                  <a:srgbClr val="FF0000"/>
                </a:solidFill>
              </a:rPr>
              <a:t>вододжерел</a:t>
            </a:r>
            <a:r>
              <a:rPr lang="uk-UA" b="1" dirty="0"/>
              <a:t>:</a:t>
            </a:r>
            <a:endParaRPr lang="ru-RU" b="1" dirty="0"/>
          </a:p>
          <a:p>
            <a:pPr lvl="0"/>
            <a:r>
              <a:rPr lang="uk-UA" b="1" dirty="0"/>
              <a:t>вода повинна бути придатна для зрошення, а при обводненні -  для забезпечення побутових та господарських потреб; </a:t>
            </a:r>
            <a:endParaRPr lang="ru-RU" b="1" dirty="0"/>
          </a:p>
          <a:p>
            <a:pPr lvl="0"/>
            <a:r>
              <a:rPr lang="uk-UA" b="1" dirty="0"/>
              <a:t> запаси і витрати води у </a:t>
            </a:r>
            <a:r>
              <a:rPr lang="uk-UA" b="1" dirty="0" err="1"/>
              <a:t>вододжерелі</a:t>
            </a:r>
            <a:r>
              <a:rPr lang="uk-UA" b="1" dirty="0"/>
              <a:t> повинні повністю задовольнити потреби зрошення. Джерело зрошення повинне забезпечувати потребу у воді протягом всього поливного сезону.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9713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2646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Технічні вимоги до якості поливної </a:t>
            </a:r>
            <a:r>
              <a:rPr lang="uk-UA" b="1" i="1" dirty="0" smtClean="0">
                <a:solidFill>
                  <a:srgbClr val="FF0000"/>
                </a:solidFill>
              </a:rPr>
              <a:t>води</a:t>
            </a:r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dirty="0">
                <a:solidFill>
                  <a:srgbClr val="FF0000"/>
                </a:solidFill>
              </a:rPr>
              <a:t>Придатність води </a:t>
            </a:r>
            <a:r>
              <a:rPr lang="uk-UA" b="1" dirty="0"/>
              <a:t>для зрошення визначається взаємодією різних факторів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>
                <a:solidFill>
                  <a:srgbClr val="FF0000"/>
                </a:solidFill>
              </a:rPr>
              <a:t>Найважливіші з них</a:t>
            </a:r>
            <a:r>
              <a:rPr lang="uk-UA" b="1" dirty="0"/>
              <a:t>: загальний вміст солей у воді; хімічний склад і водно-фізичні властивості </a:t>
            </a:r>
            <a:r>
              <a:rPr lang="uk-UA" b="1" dirty="0" err="1"/>
              <a:t>грунту</a:t>
            </a:r>
            <a:r>
              <a:rPr lang="uk-UA" b="1" dirty="0"/>
              <a:t>; вміст і склад солей у </a:t>
            </a:r>
            <a:r>
              <a:rPr lang="uk-UA" b="1" dirty="0" err="1"/>
              <a:t>грунті</a:t>
            </a:r>
            <a:r>
              <a:rPr lang="uk-UA" b="1" dirty="0"/>
              <a:t>; </a:t>
            </a:r>
            <a:r>
              <a:rPr lang="uk-UA" b="1" dirty="0" err="1"/>
              <a:t>дренованість</a:t>
            </a:r>
            <a:r>
              <a:rPr lang="uk-UA" b="1" dirty="0"/>
              <a:t> </a:t>
            </a:r>
            <a:r>
              <a:rPr lang="uk-UA" b="1" dirty="0" smtClean="0"/>
              <a:t>території.</a:t>
            </a:r>
          </a:p>
          <a:p>
            <a:r>
              <a:rPr lang="uk-UA" b="1" dirty="0" smtClean="0"/>
              <a:t> </a:t>
            </a:r>
            <a:r>
              <a:rPr lang="uk-UA" b="1" dirty="0"/>
              <a:t>Для більшості сільськогосподарських рослин не шкідлива вода з мінералізацією до 1,5 г/л. води.</a:t>
            </a:r>
            <a:endParaRPr lang="ru-RU" b="1" dirty="0"/>
          </a:p>
          <a:p>
            <a:r>
              <a:rPr lang="uk-UA" b="1" dirty="0"/>
              <a:t>Оцінка якості поливної води повинна бути комплексною з врахуванням  усіх вище наведених факторів.</a:t>
            </a:r>
            <a:endParaRPr lang="ru-RU" b="1" dirty="0"/>
          </a:p>
          <a:p>
            <a:r>
              <a:rPr lang="uk-UA" b="1" dirty="0" smtClean="0">
                <a:solidFill>
                  <a:srgbClr val="FF0000"/>
                </a:solidFill>
              </a:rPr>
              <a:t>Експертна </a:t>
            </a:r>
            <a:r>
              <a:rPr lang="uk-UA" b="1" dirty="0">
                <a:solidFill>
                  <a:srgbClr val="FF0000"/>
                </a:solidFill>
              </a:rPr>
              <a:t>оц</a:t>
            </a:r>
            <a:r>
              <a:rPr lang="uk-UA" b="1" dirty="0"/>
              <a:t>інка якості поливної води повинна складатись з оцінок: санітарно-токсикологічної та меліоративної..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01514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Санітарно-токсикологічна оцінка </a:t>
            </a:r>
            <a:r>
              <a:rPr lang="uk-UA" b="1" dirty="0"/>
              <a:t>якості поливної води здійснюється на підставі аналізу вмісту хімічних сполук і елементів та хвороботворних мікроорганізмів у поливній воді і величини гранично допустимих концентрацій. </a:t>
            </a:r>
            <a:r>
              <a:rPr lang="uk-UA" dirty="0"/>
              <a:t>  </a:t>
            </a:r>
            <a:endParaRPr lang="ru-RU" dirty="0"/>
          </a:p>
          <a:p>
            <a:r>
              <a:rPr lang="uk-UA" b="1" dirty="0">
                <a:solidFill>
                  <a:srgbClr val="FF0000"/>
                </a:solidFill>
              </a:rPr>
              <a:t>Меліоративна оцінка </a:t>
            </a:r>
            <a:r>
              <a:rPr lang="uk-UA" b="1" dirty="0"/>
              <a:t>може визначатися за декількома методиками. Остаточна оцінка приймається середньозваженою, або за найгіршими показниками.</a:t>
            </a:r>
            <a:endParaRPr lang="ru-RU" b="1" dirty="0"/>
          </a:p>
          <a:p>
            <a:r>
              <a:rPr lang="uk-UA" b="1" dirty="0"/>
              <a:t>Згідно комплексної  оцінки якості поливної води за методом  </a:t>
            </a:r>
            <a:r>
              <a:rPr lang="uk-UA" b="1" dirty="0" err="1"/>
              <a:t>УкрНДіГіМУ</a:t>
            </a:r>
            <a:r>
              <a:rPr lang="uk-UA" b="1" dirty="0"/>
              <a:t> встановлюється п"ять оцінюючих показників</a:t>
            </a:r>
            <a:r>
              <a:rPr lang="uk-UA" b="1" dirty="0">
                <a:solidFill>
                  <a:srgbClr val="FF0000"/>
                </a:solidFill>
              </a:rPr>
              <a:t>:  критична мінералізація, </a:t>
            </a:r>
            <a:r>
              <a:rPr lang="uk-UA" b="1" dirty="0" err="1">
                <a:solidFill>
                  <a:srgbClr val="FF0000"/>
                </a:solidFill>
              </a:rPr>
              <a:t>кальційовий</a:t>
            </a:r>
            <a:r>
              <a:rPr lang="uk-UA" b="1" dirty="0">
                <a:solidFill>
                  <a:srgbClr val="FF0000"/>
                </a:solidFill>
              </a:rPr>
              <a:t> показник, </a:t>
            </a:r>
            <a:r>
              <a:rPr lang="uk-UA" b="1" dirty="0" err="1">
                <a:solidFill>
                  <a:srgbClr val="FF0000"/>
                </a:solidFill>
              </a:rPr>
              <a:t>рН</a:t>
            </a:r>
            <a:r>
              <a:rPr lang="uk-UA" b="1" dirty="0">
                <a:solidFill>
                  <a:srgbClr val="FF0000"/>
                </a:solidFill>
              </a:rPr>
              <a:t>, токсична лужність, загальний вміст хлору.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557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77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Критична мінералізація поливних вод </a:t>
            </a:r>
            <a:r>
              <a:rPr lang="uk-UA" b="1" dirty="0"/>
              <a:t>- це така мінералізація, яка не збільшує засолення </a:t>
            </a:r>
            <a:r>
              <a:rPr lang="uk-UA" b="1" dirty="0" err="1"/>
              <a:t>грунту</a:t>
            </a:r>
            <a:r>
              <a:rPr lang="uk-UA" b="1" dirty="0"/>
              <a:t> на одну градацію при зрошенні оптимальними нормами. </a:t>
            </a:r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/>
              <a:t>півдня України критичну мінералізацію приймають 1 </a:t>
            </a:r>
            <a:r>
              <a:rPr lang="uk-UA" b="1" dirty="0" smtClean="0"/>
              <a:t>г/л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 зрошувальній нормі 4-5 тис. м</a:t>
            </a:r>
            <a:r>
              <a:rPr lang="uk-UA" b="1" baseline="30000" dirty="0"/>
              <a:t>3</a:t>
            </a:r>
            <a:r>
              <a:rPr lang="uk-UA" b="1" dirty="0"/>
              <a:t> /га і збалансованому режимі зрошення в однометровий шар </a:t>
            </a:r>
            <a:r>
              <a:rPr lang="uk-UA" b="1" dirty="0" err="1"/>
              <a:t>грунту</a:t>
            </a:r>
            <a:r>
              <a:rPr lang="uk-UA" b="1" dirty="0"/>
              <a:t> за 4-5 вегетаційних періодів вноситься солей не більше 0,1% вагових. </a:t>
            </a:r>
            <a:endParaRPr lang="uk-UA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мінералізації 1,5 г/л  спостерігається збільшення концентрації </a:t>
            </a:r>
            <a:r>
              <a:rPr lang="uk-UA" b="1" dirty="0" err="1"/>
              <a:t>грунтового</a:t>
            </a:r>
            <a:r>
              <a:rPr lang="uk-UA" b="1" dirty="0"/>
              <a:t> розчину в 3-4 рази і інтенсивне накопичення солей за 1-3 роки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Зменшення </a:t>
            </a:r>
            <a:r>
              <a:rPr lang="uk-UA" b="1" dirty="0"/>
              <a:t>величин зрошувальних норм до 2-2,5 тис. м</a:t>
            </a:r>
            <a:r>
              <a:rPr lang="uk-UA" b="1" baseline="30000" dirty="0"/>
              <a:t>3</a:t>
            </a:r>
            <a:r>
              <a:rPr lang="uk-UA" b="1" dirty="0"/>
              <a:t> /га не ліквідовує небезпеки засолення, а лише продовжує період накопичення солей.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8765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336704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 err="1" smtClean="0">
                <a:solidFill>
                  <a:srgbClr val="FF0000"/>
                </a:solidFill>
              </a:rPr>
              <a:t>Кальційовий</a:t>
            </a:r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показник</a:t>
            </a:r>
            <a:r>
              <a:rPr lang="uk-UA" b="1" dirty="0"/>
              <a:t>, який незалежно від співвідношення у воді </a:t>
            </a:r>
            <a:r>
              <a:rPr lang="uk-UA" b="1" dirty="0" err="1"/>
              <a:t>диспергаторів</a:t>
            </a:r>
            <a:r>
              <a:rPr lang="uk-UA" b="1" dirty="0"/>
              <a:t> (натрію, калію, магнію, амонію) є стабільним.</a:t>
            </a:r>
            <a:endParaRPr lang="ru-RU" b="1" dirty="0"/>
          </a:p>
          <a:p>
            <a:r>
              <a:rPr lang="uk-UA" b="1" dirty="0"/>
              <a:t>При вмісті Са</a:t>
            </a:r>
            <a:r>
              <a:rPr lang="uk-UA" b="1" baseline="30000" dirty="0"/>
              <a:t>2+</a:t>
            </a:r>
            <a:r>
              <a:rPr lang="uk-UA" b="1" dirty="0"/>
              <a:t>  більше 34%</a:t>
            </a:r>
            <a:r>
              <a:rPr lang="uk-UA" b="1" dirty="0" err="1"/>
              <a:t>-екв</a:t>
            </a:r>
            <a:r>
              <a:rPr lang="uk-UA" b="1" dirty="0"/>
              <a:t>/л  - вода є придатною для зрошення.</a:t>
            </a:r>
            <a:endParaRPr lang="ru-RU" b="1" dirty="0"/>
          </a:p>
          <a:p>
            <a:r>
              <a:rPr lang="uk-UA" b="1" dirty="0"/>
              <a:t>При вмісті Са</a:t>
            </a:r>
            <a:r>
              <a:rPr lang="uk-UA" b="1" baseline="30000" dirty="0"/>
              <a:t>2+</a:t>
            </a:r>
            <a:r>
              <a:rPr lang="uk-UA" b="1" dirty="0"/>
              <a:t> = 34-25% </a:t>
            </a:r>
            <a:r>
              <a:rPr lang="uk-UA" b="1" dirty="0" err="1"/>
              <a:t>екв</a:t>
            </a:r>
            <a:r>
              <a:rPr lang="uk-UA" b="1" dirty="0"/>
              <a:t>/л - може спостерігатись слабкий ступінь осолонцювання.</a:t>
            </a:r>
            <a:endParaRPr lang="ru-RU" b="1" dirty="0"/>
          </a:p>
          <a:p>
            <a:r>
              <a:rPr lang="uk-UA" b="1" dirty="0"/>
              <a:t>При вмісті Са</a:t>
            </a:r>
            <a:r>
              <a:rPr lang="uk-UA" b="1" baseline="30000" dirty="0"/>
              <a:t>2+</a:t>
            </a:r>
            <a:r>
              <a:rPr lang="uk-UA" b="1" dirty="0"/>
              <a:t> &lt; 25% </a:t>
            </a:r>
            <a:r>
              <a:rPr lang="uk-UA" b="1" dirty="0" err="1"/>
              <a:t>екв</a:t>
            </a:r>
            <a:r>
              <a:rPr lang="uk-UA" b="1" dirty="0"/>
              <a:t>/г - осолонцювання вище слабкого ступеню досягає на третій рік при мінералізації води до 1 г/л  і за один сезон при мінералізації 1-3 г/л.</a:t>
            </a:r>
            <a:endParaRPr lang="ru-RU" b="1" dirty="0"/>
          </a:p>
          <a:p>
            <a:r>
              <a:rPr lang="uk-UA" b="1" dirty="0"/>
              <a:t>При вмісті у воді кальцію більше 50% </a:t>
            </a:r>
            <a:r>
              <a:rPr lang="uk-UA" b="1" dirty="0" err="1"/>
              <a:t>екв</a:t>
            </a:r>
            <a:r>
              <a:rPr lang="uk-UA" b="1" dirty="0"/>
              <a:t>/л - може спостерігатися процес </a:t>
            </a:r>
            <a:r>
              <a:rPr lang="uk-UA" b="1" dirty="0" err="1"/>
              <a:t>розсолонцювання</a:t>
            </a:r>
            <a:r>
              <a:rPr lang="uk-UA" b="1" dirty="0"/>
              <a:t> </a:t>
            </a:r>
            <a:r>
              <a:rPr lang="uk-UA" b="1" dirty="0" err="1"/>
              <a:t>грунтів</a:t>
            </a:r>
            <a:r>
              <a:rPr lang="uk-UA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9746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Величина </a:t>
            </a:r>
            <a:r>
              <a:rPr lang="uk-UA" b="1" i="1" dirty="0" err="1">
                <a:solidFill>
                  <a:srgbClr val="FF0000"/>
                </a:solidFill>
              </a:rPr>
              <a:t>рН</a:t>
            </a:r>
            <a:r>
              <a:rPr lang="uk-UA" b="1" i="1" dirty="0">
                <a:solidFill>
                  <a:srgbClr val="FF0000"/>
                </a:solidFill>
              </a:rPr>
              <a:t>.</a:t>
            </a:r>
            <a:r>
              <a:rPr lang="uk-UA" i="1" dirty="0">
                <a:solidFill>
                  <a:srgbClr val="FF0000"/>
                </a:solidFill>
              </a:rPr>
              <a:t>  </a:t>
            </a:r>
            <a:r>
              <a:rPr lang="uk-UA" b="1" dirty="0"/>
              <a:t>Оптимальне значення величини </a:t>
            </a:r>
            <a:r>
              <a:rPr lang="uk-UA" b="1" dirty="0" err="1"/>
              <a:t>рН</a:t>
            </a:r>
            <a:r>
              <a:rPr lang="uk-UA" b="1" dirty="0"/>
              <a:t> - 6,5…8,0. При </a:t>
            </a:r>
            <a:r>
              <a:rPr lang="uk-UA" b="1" dirty="0" err="1"/>
              <a:t>рН</a:t>
            </a:r>
            <a:r>
              <a:rPr lang="uk-UA" b="1" dirty="0"/>
              <a:t> &gt; 8,0 спостерігається інтенсивне поглинання </a:t>
            </a:r>
            <a:r>
              <a:rPr lang="uk-UA" b="1" dirty="0" err="1"/>
              <a:t>грунтом</a:t>
            </a:r>
            <a:r>
              <a:rPr lang="uk-UA" b="1" dirty="0"/>
              <a:t> натрію навіть при високому вмісті кальцію (більше 34%).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Токсична лужність </a:t>
            </a:r>
            <a:r>
              <a:rPr lang="uk-UA" i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визначається карбонатами і гідрокарбонатами натрію, калію і магнію. Якщо різниця перевищує 125 </a:t>
            </a:r>
            <a:r>
              <a:rPr lang="uk-UA" b="1" dirty="0" err="1"/>
              <a:t>мекв</a:t>
            </a:r>
            <a:r>
              <a:rPr lang="uk-UA" b="1" dirty="0"/>
              <a:t>/л або вода містить більше 0,3 </a:t>
            </a:r>
            <a:r>
              <a:rPr lang="uk-UA" b="1" dirty="0" err="1"/>
              <a:t>мекв</a:t>
            </a:r>
            <a:r>
              <a:rPr lang="uk-UA" b="1" dirty="0"/>
              <a:t>/л  СО</a:t>
            </a:r>
            <a:r>
              <a:rPr lang="uk-UA" b="1" baseline="30000" dirty="0"/>
              <a:t>2-</a:t>
            </a:r>
            <a:r>
              <a:rPr lang="uk-UA" b="1" baseline="-25000" dirty="0"/>
              <a:t>3</a:t>
            </a:r>
            <a:r>
              <a:rPr lang="uk-UA" b="1" dirty="0"/>
              <a:t>, то воду можна вважати придатною для поливу тільки з застосуванням меліоративних заходів.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0252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Вміст хлору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 вмісті хлору менше 2 </a:t>
            </a:r>
            <a:r>
              <a:rPr lang="uk-UA" b="1" dirty="0" err="1"/>
              <a:t>мекв</a:t>
            </a:r>
            <a:r>
              <a:rPr lang="uk-UA" b="1" dirty="0"/>
              <a:t>/л вода безпечна для всіх рослин. При 2-4 </a:t>
            </a:r>
            <a:r>
              <a:rPr lang="uk-UA" b="1" dirty="0" err="1"/>
              <a:t>мекв</a:t>
            </a:r>
            <a:r>
              <a:rPr lang="uk-UA" b="1" dirty="0"/>
              <a:t>/л деякі культури відчувають дію хлору. При вмісті хлору більше 10 </a:t>
            </a:r>
            <a:r>
              <a:rPr lang="uk-UA" b="1" dirty="0" err="1"/>
              <a:t>мекв</a:t>
            </a:r>
            <a:r>
              <a:rPr lang="uk-UA" b="1" dirty="0"/>
              <a:t>/л (0,35 г/л ) пригнічуються </a:t>
            </a:r>
            <a:r>
              <a:rPr lang="uk-UA" b="1" dirty="0" err="1"/>
              <a:t>середньостійкі</a:t>
            </a:r>
            <a:r>
              <a:rPr lang="uk-UA" b="1" dirty="0"/>
              <a:t> культури, а токсичне накопичення в </a:t>
            </a:r>
            <a:r>
              <a:rPr lang="uk-UA" b="1" dirty="0" err="1"/>
              <a:t>грунті</a:t>
            </a:r>
            <a:r>
              <a:rPr lang="uk-UA" b="1" dirty="0"/>
              <a:t> досягається за два періоди. Остаточна оцінка якості води є середньозваженою за всіма показниками .</a:t>
            </a:r>
            <a:endParaRPr lang="ru-RU" b="1" dirty="0"/>
          </a:p>
          <a:p>
            <a:r>
              <a:rPr lang="uk-UA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783142"/>
      </p:ext>
    </p:extLst>
  </p:cSld>
  <p:clrMapOvr>
    <a:masterClrMapping/>
  </p:clrMapOvr>
</p:sld>
</file>

<file path=ppt/theme/theme1.xml><?xml version="1.0" encoding="utf-8"?>
<a:theme xmlns:a="http://schemas.openxmlformats.org/drawingml/2006/main" name="День Победы_06">
  <a:themeElements>
    <a:clrScheme name="День Победы_06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День Победы_06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День Победы_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raduga_01a</Template>
  <TotalTime>112</TotalTime>
  <Words>1241</Words>
  <Application>Microsoft Office PowerPoint</Application>
  <PresentationFormat>Экран (4:3)</PresentationFormat>
  <Paragraphs>82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День Победы_06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23</cp:revision>
  <dcterms:created xsi:type="dcterms:W3CDTF">2017-01-21T12:30:11Z</dcterms:created>
  <dcterms:modified xsi:type="dcterms:W3CDTF">2017-03-20T18:12:33Z</dcterms:modified>
</cp:coreProperties>
</file>