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83" r:id="rId5"/>
    <p:sldId id="259" r:id="rId6"/>
    <p:sldId id="284" r:id="rId7"/>
    <p:sldId id="260" r:id="rId8"/>
    <p:sldId id="267" r:id="rId9"/>
    <p:sldId id="285" r:id="rId10"/>
    <p:sldId id="261" r:id="rId11"/>
    <p:sldId id="286" r:id="rId12"/>
    <p:sldId id="263" r:id="rId13"/>
    <p:sldId id="264" r:id="rId14"/>
    <p:sldId id="265" r:id="rId15"/>
    <p:sldId id="287" r:id="rId16"/>
    <p:sldId id="266" r:id="rId17"/>
    <p:sldId id="288" r:id="rId18"/>
    <p:sldId id="268" r:id="rId19"/>
    <p:sldId id="269" r:id="rId20"/>
    <p:sldId id="270" r:id="rId21"/>
    <p:sldId id="271" r:id="rId22"/>
    <p:sldId id="289" r:id="rId23"/>
    <p:sldId id="272" r:id="rId24"/>
    <p:sldId id="290" r:id="rId25"/>
    <p:sldId id="273" r:id="rId26"/>
    <p:sldId id="291" r:id="rId27"/>
    <p:sldId id="274" r:id="rId28"/>
    <p:sldId id="292" r:id="rId29"/>
    <p:sldId id="275" r:id="rId30"/>
    <p:sldId id="293" r:id="rId31"/>
    <p:sldId id="276" r:id="rId32"/>
    <p:sldId id="277" r:id="rId33"/>
    <p:sldId id="278" r:id="rId34"/>
    <p:sldId id="294" r:id="rId35"/>
    <p:sldId id="279" r:id="rId36"/>
    <p:sldId id="295" r:id="rId37"/>
    <p:sldId id="280" r:id="rId38"/>
    <p:sldId id="296" r:id="rId39"/>
    <p:sldId id="281" r:id="rId40"/>
    <p:sldId id="282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4BC4BF-7F26-4764-AC05-1452325AFAB0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18E4C-B11B-4DD2-92E6-61857803067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4BC4BF-7F26-4764-AC05-1452325AFAB0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18E4C-B11B-4DD2-92E6-6185780306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4BC4BF-7F26-4764-AC05-1452325AFAB0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18E4C-B11B-4DD2-92E6-6185780306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4BC4BF-7F26-4764-AC05-1452325AFAB0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18E4C-B11B-4DD2-92E6-6185780306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4BC4BF-7F26-4764-AC05-1452325AFAB0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18E4C-B11B-4DD2-92E6-61857803067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4BC4BF-7F26-4764-AC05-1452325AFAB0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18E4C-B11B-4DD2-92E6-6185780306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4BC4BF-7F26-4764-AC05-1452325AFAB0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18E4C-B11B-4DD2-92E6-6185780306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4BC4BF-7F26-4764-AC05-1452325AFAB0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18E4C-B11B-4DD2-92E6-6185780306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4BC4BF-7F26-4764-AC05-1452325AFAB0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18E4C-B11B-4DD2-92E6-61857803067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4BC4BF-7F26-4764-AC05-1452325AFAB0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18E4C-B11B-4DD2-92E6-6185780306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4BC4BF-7F26-4764-AC05-1452325AFAB0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18E4C-B11B-4DD2-92E6-61857803067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74BC4BF-7F26-4764-AC05-1452325AFAB0}" type="datetimeFigureOut">
              <a:rPr lang="ru-RU" smtClean="0"/>
              <a:t>19.03.2017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C18E4C-B11B-4DD2-92E6-618578030675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496944" cy="6120680"/>
          </a:xfrm>
        </p:spPr>
        <p:txBody>
          <a:bodyPr>
            <a:normAutofit/>
          </a:bodyPr>
          <a:lstStyle/>
          <a:p>
            <a:r>
              <a:rPr lang="uk-UA" dirty="0"/>
              <a:t> </a:t>
            </a:r>
            <a:endParaRPr lang="ru-RU" dirty="0"/>
          </a:p>
          <a:p>
            <a:pPr algn="l"/>
            <a:r>
              <a:rPr lang="uk-UA" b="1" i="1" dirty="0">
                <a:solidFill>
                  <a:srgbClr val="FF0000"/>
                </a:solidFill>
              </a:rPr>
              <a:t>Умови застосування зрошення з механічним підйомом води.</a:t>
            </a:r>
            <a:endParaRPr lang="ru-RU" b="1" dirty="0">
              <a:solidFill>
                <a:srgbClr val="FF0000"/>
              </a:solidFill>
            </a:endParaRPr>
          </a:p>
          <a:p>
            <a:pPr algn="l"/>
            <a:r>
              <a:rPr lang="uk-UA" b="1" dirty="0">
                <a:solidFill>
                  <a:srgbClr val="FF0000"/>
                </a:solidFill>
              </a:rPr>
              <a:t> </a:t>
            </a:r>
            <a:endParaRPr lang="ru-RU" b="1" dirty="0">
              <a:solidFill>
                <a:srgbClr val="FF0000"/>
              </a:solidFill>
            </a:endParaRPr>
          </a:p>
          <a:p>
            <a:pPr algn="l"/>
            <a:r>
              <a:rPr lang="uk-UA" b="1" dirty="0">
                <a:solidFill>
                  <a:schemeClr val="tx1"/>
                </a:solidFill>
              </a:rPr>
              <a:t> </a:t>
            </a:r>
            <a:r>
              <a:rPr lang="uk-UA" b="1" i="1" dirty="0">
                <a:solidFill>
                  <a:srgbClr val="FF0000"/>
                </a:solidFill>
              </a:rPr>
              <a:t>Механічний підйом води </a:t>
            </a:r>
            <a:r>
              <a:rPr lang="uk-UA" b="1" dirty="0">
                <a:solidFill>
                  <a:schemeClr val="tx1"/>
                </a:solidFill>
              </a:rPr>
              <a:t>влаштовують у тих випадках, коли горизонт її у джерелі зрошення у місці забору нижче необхідного за умовами командування рівня води у зрошувальному каналі і не може бути підвищений іншими, економічними способами. При механічному підйомі воду піднімають насосами з джерела зрошення до командних відміток зрошуваної території. Цим способом на Україні зрошується понад 90% земель.</a:t>
            </a:r>
            <a:endParaRPr lang="ru-RU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2614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/>
          </a:bodyPr>
          <a:lstStyle/>
          <a:p>
            <a:r>
              <a:rPr lang="uk-UA" sz="4000" b="1" i="1" dirty="0">
                <a:solidFill>
                  <a:srgbClr val="FF0000"/>
                </a:solidFill>
              </a:rPr>
              <a:t>Типи будівель насосних станцій та умови їх використання</a:t>
            </a:r>
            <a:r>
              <a:rPr lang="uk-UA" sz="4000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sz="4000" b="1" dirty="0" smtClean="0"/>
              <a:t> </a:t>
            </a:r>
            <a:r>
              <a:rPr lang="uk-UA" sz="4000" b="1" dirty="0"/>
              <a:t>У меліорації застосовують будівлі насосних станцій чотирьох типів: </a:t>
            </a:r>
            <a:r>
              <a:rPr lang="uk-UA" sz="4000" b="1" i="1" dirty="0">
                <a:solidFill>
                  <a:srgbClr val="FF0000"/>
                </a:solidFill>
              </a:rPr>
              <a:t>наземного</a:t>
            </a:r>
            <a:r>
              <a:rPr lang="uk-UA" sz="4000" b="1" i="1" dirty="0" smtClean="0">
                <a:solidFill>
                  <a:srgbClr val="FF0000"/>
                </a:solidFill>
              </a:rPr>
              <a:t>,</a:t>
            </a:r>
          </a:p>
          <a:p>
            <a:r>
              <a:rPr lang="uk-UA" sz="4000" b="1" i="1" dirty="0" smtClean="0">
                <a:solidFill>
                  <a:srgbClr val="FF0000"/>
                </a:solidFill>
              </a:rPr>
              <a:t> </a:t>
            </a:r>
            <a:r>
              <a:rPr lang="uk-UA" sz="4000" b="1" i="1" dirty="0">
                <a:solidFill>
                  <a:srgbClr val="FF0000"/>
                </a:solidFill>
              </a:rPr>
              <a:t>блочного, </a:t>
            </a:r>
            <a:endParaRPr lang="uk-UA" sz="4000" b="1" i="1" dirty="0" smtClean="0">
              <a:solidFill>
                <a:srgbClr val="FF0000"/>
              </a:solidFill>
            </a:endParaRPr>
          </a:p>
          <a:p>
            <a:r>
              <a:rPr lang="uk-UA" sz="4000" b="1" i="1" dirty="0" smtClean="0">
                <a:solidFill>
                  <a:srgbClr val="FF0000"/>
                </a:solidFill>
              </a:rPr>
              <a:t>камерного та</a:t>
            </a:r>
          </a:p>
          <a:p>
            <a:r>
              <a:rPr lang="uk-UA" sz="4000" b="1" i="1" dirty="0" smtClean="0">
                <a:solidFill>
                  <a:srgbClr val="FF0000"/>
                </a:solidFill>
              </a:rPr>
              <a:t> </a:t>
            </a:r>
            <a:r>
              <a:rPr lang="uk-UA" sz="4000" b="1" i="1" dirty="0">
                <a:solidFill>
                  <a:srgbClr val="FF0000"/>
                </a:solidFill>
              </a:rPr>
              <a:t>пересувного.</a:t>
            </a:r>
            <a:endParaRPr lang="ru-RU" sz="4000" b="1" i="1" dirty="0">
              <a:solidFill>
                <a:srgbClr val="FF0000"/>
              </a:solidFill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73740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976664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Будівлі наземного типу </a:t>
            </a:r>
            <a:r>
              <a:rPr lang="uk-UA" b="1" dirty="0"/>
              <a:t>споруджують при водозаборі з поверхневих джерел, що мають стійкі береги та відносно невеликі коливання води. Підлога насосного приміщення може розміщуватись нижче мінімального рівня води у джерелі, а вода  до насосів підводиться самопливними трубопроводами. Для пуску насосів,  встановлених з позитивною висотою всмоктування, необхідно передбачати вакуумні насоси, що дають змогу перед пуском заливати корпус насоса водою.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8921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5649491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Камерний тип будівлі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застосовують при водозаборі з поверхневих джерел, в яких коливання рівня води перевищують допустиму висоту всмоктування основних насосів. </a:t>
            </a:r>
            <a:endParaRPr lang="uk-UA" b="1" dirty="0" smtClean="0"/>
          </a:p>
          <a:p>
            <a:r>
              <a:rPr lang="uk-UA" b="1" dirty="0" smtClean="0"/>
              <a:t>Насосне  </a:t>
            </a:r>
            <a:r>
              <a:rPr lang="uk-UA" b="1" dirty="0"/>
              <a:t>приміщення будівлі такого типу розміщене нижче рівня землі пристанційного майданчика. </a:t>
            </a:r>
            <a:endParaRPr lang="uk-UA" b="1" dirty="0" smtClean="0"/>
          </a:p>
          <a:p>
            <a:r>
              <a:rPr lang="uk-UA" b="1" dirty="0" smtClean="0"/>
              <a:t>У </a:t>
            </a:r>
            <a:r>
              <a:rPr lang="uk-UA" b="1" dirty="0"/>
              <a:t>будівлі камерного типу основні насоси у більшості випадків встановлюють нижче мінімального рівня  води у джерелі, що дає змогу їм завжди залишатись у залитому стані, тобто бути готовими до пуску.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02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Блочний тип будівлі</a:t>
            </a:r>
            <a:r>
              <a:rPr lang="uk-UA" b="1" dirty="0"/>
              <a:t> застосовують при водозаборі з поверхневих джерел з будь якими коливаннями рівня води. </a:t>
            </a:r>
            <a:endParaRPr lang="uk-UA" b="1" dirty="0" smtClean="0"/>
          </a:p>
          <a:p>
            <a:r>
              <a:rPr lang="uk-UA" b="1" dirty="0" smtClean="0"/>
              <a:t>Такі </a:t>
            </a:r>
            <a:r>
              <a:rPr lang="uk-UA" b="1" dirty="0"/>
              <a:t>будівлі мають в основі масивну залізобетонну плиту, в якій розміщені вигнуті всмоктувальні труби основних насосів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Практично всі насоси у будівлях станції блочного типу встановлюють нижче  мінімального рівня води у джерелі і, як правило, суміщають з водоприймальною спорудою.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2614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408712"/>
          </a:xfrm>
        </p:spPr>
        <p:txBody>
          <a:bodyPr>
            <a:normAutofit fontScale="925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Нестаціонарні насосні станції та установки </a:t>
            </a:r>
            <a:r>
              <a:rPr lang="uk-UA" b="1" dirty="0"/>
              <a:t>пристосовані для швидкого переміщення з однієї робочої позиції на іншу. Їх застосовують на невеликих об’єктах при складних природних умовах. </a:t>
            </a:r>
            <a:endParaRPr lang="uk-UA" b="1" dirty="0" smtClean="0"/>
          </a:p>
          <a:p>
            <a:r>
              <a:rPr lang="uk-UA" b="1" dirty="0" smtClean="0"/>
              <a:t>Вони </a:t>
            </a:r>
            <a:r>
              <a:rPr lang="uk-UA" b="1" dirty="0"/>
              <a:t>поділяються на: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пливучі</a:t>
            </a:r>
            <a:r>
              <a:rPr lang="uk-UA" b="1" dirty="0"/>
              <a:t> - при водозаборі з поверхневих джерел з нестійкими берегами, амплітудою коливання рівня води понад 5 м і подачею води до 200 м</a:t>
            </a:r>
            <a:r>
              <a:rPr lang="uk-UA" b="1" baseline="30000" dirty="0"/>
              <a:t>3</a:t>
            </a:r>
            <a:r>
              <a:rPr lang="uk-UA" b="1" dirty="0"/>
              <a:t>/с при напорі до 1,25 </a:t>
            </a:r>
            <a:r>
              <a:rPr lang="uk-UA" b="1" dirty="0" err="1"/>
              <a:t>МПа</a:t>
            </a:r>
            <a:r>
              <a:rPr lang="uk-UA" b="1" dirty="0"/>
              <a:t>;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поплавкові - </a:t>
            </a:r>
            <a:r>
              <a:rPr lang="uk-UA" b="1" i="1" dirty="0"/>
              <a:t>з амплітудою коливання рівня води понад 4 м при подачі до 5</a:t>
            </a:r>
            <a:r>
              <a:rPr lang="uk-UA" b="1" dirty="0"/>
              <a:t>00 л/с при будь якому напорі;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9514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976664"/>
          </a:xfrm>
        </p:spPr>
        <p:txBody>
          <a:bodyPr>
            <a:normAutofit/>
          </a:bodyPr>
          <a:lstStyle/>
          <a:p>
            <a:pPr lvl="0"/>
            <a:r>
              <a:rPr lang="uk-UA" b="1" i="1" dirty="0">
                <a:solidFill>
                  <a:srgbClr val="FF0000"/>
                </a:solidFill>
              </a:rPr>
              <a:t>пересувні наземні </a:t>
            </a:r>
            <a:r>
              <a:rPr lang="uk-UA" b="1" dirty="0"/>
              <a:t>- при водозаборі з поверхневих </a:t>
            </a:r>
            <a:r>
              <a:rPr lang="uk-UA" b="1" dirty="0" err="1"/>
              <a:t>вододжерел</a:t>
            </a:r>
            <a:r>
              <a:rPr lang="uk-UA" b="1" dirty="0"/>
              <a:t> для зрошення невеликих ділянок і для водовідливу з котлованів під час будівництва;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фунікулерні </a:t>
            </a:r>
            <a:r>
              <a:rPr lang="uk-UA" b="1" dirty="0"/>
              <a:t>- при водозаборі з поверхневих джерел з амплітудою коливання рівня води, що перевищує допустиму висоту всмоктування насоса, рекомендується застосовувати для подачі води до 500 л/с при будь - яких напорах.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401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336704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Режим роботи насосної станції  </a:t>
            </a:r>
            <a:r>
              <a:rPr lang="uk-UA" b="1" dirty="0"/>
              <a:t>характеризується графіками </a:t>
            </a:r>
            <a:r>
              <a:rPr lang="uk-UA" b="1" dirty="0" err="1"/>
              <a:t>водоподачі</a:t>
            </a:r>
            <a:r>
              <a:rPr lang="uk-UA" b="1" dirty="0"/>
              <a:t>, висотою підйому води і потужністю насосної станції.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Розрахункова максимальна подача </a:t>
            </a:r>
            <a:r>
              <a:rPr lang="uk-UA" b="1" dirty="0"/>
              <a:t> зрошувальної насосної станції визначається: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при поверхневому поливі</a:t>
            </a:r>
            <a:r>
              <a:rPr lang="uk-UA" b="1" dirty="0">
                <a:solidFill>
                  <a:srgbClr val="FF0000"/>
                </a:solidFill>
              </a:rPr>
              <a:t> - </a:t>
            </a:r>
            <a:r>
              <a:rPr lang="uk-UA" b="1" dirty="0"/>
              <a:t>максимальною ординатою укомплектованого графіка гідромодуля, помноженого на коефіцієнт форсування;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0221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5649491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Розрахункова максимальна подача </a:t>
            </a:r>
            <a:r>
              <a:rPr lang="uk-UA" b="1" dirty="0"/>
              <a:t> зрошувальної насосної станції визначається:</a:t>
            </a:r>
            <a:endParaRPr lang="ru-RU" b="1" dirty="0"/>
          </a:p>
          <a:p>
            <a:pPr lvl="0"/>
            <a:r>
              <a:rPr lang="uk-UA" b="1" i="1" dirty="0" smtClean="0">
                <a:solidFill>
                  <a:srgbClr val="FF0000"/>
                </a:solidFill>
              </a:rPr>
              <a:t>при </a:t>
            </a:r>
            <a:r>
              <a:rPr lang="uk-UA" b="1" i="1" dirty="0">
                <a:solidFill>
                  <a:srgbClr val="FF0000"/>
                </a:solidFill>
              </a:rPr>
              <a:t>дощуванні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- графіком </a:t>
            </a:r>
            <a:r>
              <a:rPr lang="uk-UA" b="1" dirty="0" err="1"/>
              <a:t>водоподачі</a:t>
            </a:r>
            <a:r>
              <a:rPr lang="uk-UA" b="1" dirty="0"/>
              <a:t> з врахуванням одночасно працюючих дощувальних машин, та їх характеристик;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при подачі води на рисові системи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- максимальною ординатою укомплектованого графіка водоспоживання, помноженою на коефіцієнт запасу  1,1.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2284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336704"/>
          </a:xfrm>
        </p:spPr>
        <p:txBody>
          <a:bodyPr/>
          <a:lstStyle/>
          <a:p>
            <a:r>
              <a:rPr lang="uk-UA" b="1" dirty="0"/>
              <a:t>Під час проектування зрошувальних насосних станцій </a:t>
            </a:r>
            <a:r>
              <a:rPr lang="uk-UA" b="1" i="1" dirty="0">
                <a:solidFill>
                  <a:srgbClr val="FF0000"/>
                </a:solidFill>
              </a:rPr>
              <a:t>кількість основних агрегатів</a:t>
            </a:r>
            <a:r>
              <a:rPr lang="uk-UA" b="1" dirty="0"/>
              <a:t> вибирають за максимальною і мінімальною </a:t>
            </a:r>
            <a:r>
              <a:rPr lang="uk-UA" b="1" dirty="0" err="1"/>
              <a:t>водоподачею</a:t>
            </a:r>
            <a:r>
              <a:rPr lang="uk-UA" b="1" dirty="0"/>
              <a:t>, можливий вибір також за форсованою та мінімальною подачею насосної станції.</a:t>
            </a:r>
            <a:endParaRPr lang="ru-RU" b="1" dirty="0"/>
          </a:p>
          <a:p>
            <a:r>
              <a:rPr lang="uk-UA" b="1" dirty="0"/>
              <a:t>В першому випадку: n = Q </a:t>
            </a:r>
            <a:r>
              <a:rPr lang="uk-UA" b="1" baseline="-25000" dirty="0" err="1"/>
              <a:t>макс</a:t>
            </a:r>
            <a:r>
              <a:rPr lang="uk-UA" b="1" baseline="-25000" dirty="0"/>
              <a:t>.</a:t>
            </a:r>
            <a:r>
              <a:rPr lang="uk-UA" b="1" dirty="0"/>
              <a:t>/Q </a:t>
            </a:r>
            <a:r>
              <a:rPr lang="uk-UA" b="1" baseline="-25000" dirty="0"/>
              <a:t>мін.</a:t>
            </a:r>
            <a:r>
              <a:rPr lang="uk-UA" b="1" dirty="0"/>
              <a:t> + 1</a:t>
            </a:r>
            <a:endParaRPr lang="ru-RU" b="1" dirty="0"/>
          </a:p>
          <a:p>
            <a:r>
              <a:rPr lang="uk-UA" b="1" dirty="0"/>
              <a:t>В другому випадку: n = Q </a:t>
            </a:r>
            <a:r>
              <a:rPr lang="uk-UA" b="1" baseline="-25000" dirty="0"/>
              <a:t>форс.</a:t>
            </a:r>
            <a:r>
              <a:rPr lang="uk-UA" b="1" dirty="0"/>
              <a:t>/Q </a:t>
            </a:r>
            <a:r>
              <a:rPr lang="uk-UA" b="1" baseline="-25000" dirty="0"/>
              <a:t>мін.</a:t>
            </a:r>
            <a:endParaRPr lang="ru-RU" b="1" dirty="0"/>
          </a:p>
          <a:p>
            <a:r>
              <a:rPr lang="uk-UA" b="1" dirty="0"/>
              <a:t>Досвідом проектування насосних станцій встановлено: оптимальна кількість насосів 4…5, мінімальна 2…3, максимальна - 8.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2571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0"/>
            <a:ext cx="8219256" cy="6525344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Розрахунковий напір насоса </a:t>
            </a:r>
            <a:r>
              <a:rPr lang="uk-UA" b="1" dirty="0"/>
              <a:t>визначається як сума  середньозваженої геодезичної висоти підйому і втрат напору у спорудах станції від </a:t>
            </a:r>
            <a:r>
              <a:rPr lang="uk-UA" b="1" dirty="0" err="1"/>
              <a:t>вододжерела</a:t>
            </a:r>
            <a:r>
              <a:rPr lang="uk-UA" b="1" dirty="0"/>
              <a:t> до водоприймача:</a:t>
            </a:r>
            <a:endParaRPr lang="ru-RU" b="1" dirty="0"/>
          </a:p>
          <a:p>
            <a:r>
              <a:rPr lang="uk-UA" b="1" dirty="0" err="1"/>
              <a:t>Н</a:t>
            </a:r>
            <a:r>
              <a:rPr lang="uk-UA" b="1" baseline="-25000" dirty="0" err="1"/>
              <a:t>р</a:t>
            </a:r>
            <a:r>
              <a:rPr lang="uk-UA" b="1" baseline="-25000" dirty="0"/>
              <a:t>.</a:t>
            </a:r>
            <a:r>
              <a:rPr lang="uk-UA" b="1" dirty="0"/>
              <a:t> =  Н </a:t>
            </a:r>
            <a:r>
              <a:rPr lang="uk-UA" b="1" baseline="-25000" dirty="0" err="1"/>
              <a:t>г.ср</a:t>
            </a:r>
            <a:r>
              <a:rPr lang="uk-UA" b="1" baseline="-25000" dirty="0"/>
              <a:t>.</a:t>
            </a:r>
            <a:r>
              <a:rPr lang="uk-UA" b="1" dirty="0"/>
              <a:t>  + h </a:t>
            </a:r>
            <a:r>
              <a:rPr lang="uk-UA" b="1" baseline="-25000" dirty="0"/>
              <a:t>д</a:t>
            </a:r>
            <a:r>
              <a:rPr lang="uk-UA" b="1" dirty="0"/>
              <a:t>  + h </a:t>
            </a:r>
            <a:r>
              <a:rPr lang="uk-UA" b="1" baseline="-25000" dirty="0"/>
              <a:t>м</a:t>
            </a:r>
            <a:endParaRPr lang="ru-RU" b="1" dirty="0"/>
          </a:p>
          <a:p>
            <a:r>
              <a:rPr lang="uk-UA" b="1" dirty="0"/>
              <a:t>Н </a:t>
            </a:r>
            <a:r>
              <a:rPr lang="uk-UA" b="1" baseline="-25000" dirty="0" err="1"/>
              <a:t>г.ср</a:t>
            </a:r>
            <a:r>
              <a:rPr lang="uk-UA" b="1" baseline="-25000" dirty="0"/>
              <a:t>.</a:t>
            </a:r>
            <a:r>
              <a:rPr lang="uk-UA" b="1" dirty="0"/>
              <a:t> - середньозважена геодезична висота підйому, м;</a:t>
            </a:r>
            <a:endParaRPr lang="ru-RU" b="1" dirty="0"/>
          </a:p>
          <a:p>
            <a:r>
              <a:rPr lang="uk-UA" b="1" dirty="0"/>
              <a:t> h </a:t>
            </a:r>
            <a:r>
              <a:rPr lang="uk-UA" b="1" baseline="-25000" dirty="0"/>
              <a:t>д</a:t>
            </a:r>
            <a:r>
              <a:rPr lang="uk-UA" b="1" dirty="0"/>
              <a:t>  і h </a:t>
            </a:r>
            <a:r>
              <a:rPr lang="uk-UA" b="1" baseline="-25000" dirty="0"/>
              <a:t>м</a:t>
            </a:r>
            <a:r>
              <a:rPr lang="uk-UA" b="1" dirty="0"/>
              <a:t> - гідравлічні втрати по довжині всмоктувального і напірного трубопроводів і на місцеві опори.</a:t>
            </a:r>
            <a:endParaRPr lang="ru-RU" b="1" dirty="0"/>
          </a:p>
          <a:p>
            <a:r>
              <a:rPr lang="uk-UA" b="1" dirty="0"/>
              <a:t>При роботі насосної станції на закриту мережу напір  визначається за формулою</a:t>
            </a:r>
            <a:r>
              <a:rPr lang="uk-UA" b="1" dirty="0" smtClean="0"/>
              <a:t>:</a:t>
            </a:r>
            <a:r>
              <a:rPr lang="uk-UA" b="1" dirty="0"/>
              <a:t> </a:t>
            </a:r>
            <a:endParaRPr lang="ru-RU" b="1" dirty="0"/>
          </a:p>
          <a:p>
            <a:r>
              <a:rPr lang="uk-UA" b="1" dirty="0"/>
              <a:t>Н = </a:t>
            </a:r>
            <a:r>
              <a:rPr lang="uk-UA" b="1" dirty="0" err="1"/>
              <a:t>Н</a:t>
            </a:r>
            <a:r>
              <a:rPr lang="uk-UA" b="1" dirty="0"/>
              <a:t> </a:t>
            </a:r>
            <a:r>
              <a:rPr lang="uk-UA" b="1" baseline="-25000" dirty="0"/>
              <a:t>г</a:t>
            </a:r>
            <a:r>
              <a:rPr lang="uk-UA" b="1" dirty="0"/>
              <a:t> + h </a:t>
            </a:r>
            <a:r>
              <a:rPr lang="uk-UA" b="1" baseline="-25000" dirty="0" err="1"/>
              <a:t>заг</a:t>
            </a:r>
            <a:r>
              <a:rPr lang="uk-UA" b="1" baseline="-25000" dirty="0"/>
              <a:t>.</a:t>
            </a:r>
            <a:r>
              <a:rPr lang="uk-UA" b="1" dirty="0"/>
              <a:t>  + h </a:t>
            </a:r>
            <a:r>
              <a:rPr lang="uk-UA" b="1" baseline="-25000" dirty="0"/>
              <a:t>г</a:t>
            </a:r>
            <a:endParaRPr lang="ru-RU" b="1" dirty="0"/>
          </a:p>
          <a:p>
            <a:r>
              <a:rPr lang="uk-UA" b="1" dirty="0"/>
              <a:t>h </a:t>
            </a:r>
            <a:r>
              <a:rPr lang="uk-UA" b="1" baseline="-25000" dirty="0" err="1"/>
              <a:t>заг</a:t>
            </a:r>
            <a:r>
              <a:rPr lang="uk-UA" b="1" baseline="-25000" dirty="0"/>
              <a:t>.</a:t>
            </a:r>
            <a:r>
              <a:rPr lang="uk-UA" b="1" dirty="0"/>
              <a:t> - загальні втрати ;</a:t>
            </a:r>
            <a:endParaRPr lang="ru-RU" b="1" dirty="0"/>
          </a:p>
          <a:p>
            <a:pPr marL="0" indent="0">
              <a:buNone/>
            </a:pPr>
            <a:r>
              <a:rPr lang="uk-UA" b="1" dirty="0" smtClean="0"/>
              <a:t>    </a:t>
            </a:r>
            <a:r>
              <a:rPr lang="uk-UA" b="1" dirty="0"/>
              <a:t>h </a:t>
            </a:r>
            <a:r>
              <a:rPr lang="uk-UA" b="1" baseline="-25000" dirty="0" err="1"/>
              <a:t>заг</a:t>
            </a:r>
            <a:r>
              <a:rPr lang="uk-UA" b="1" baseline="-25000" dirty="0"/>
              <a:t>.</a:t>
            </a:r>
            <a:r>
              <a:rPr lang="uk-UA" b="1" dirty="0"/>
              <a:t> = h </a:t>
            </a:r>
            <a:r>
              <a:rPr lang="uk-UA" b="1" baseline="-25000" dirty="0"/>
              <a:t>д</a:t>
            </a:r>
            <a:r>
              <a:rPr lang="uk-UA" b="1" dirty="0"/>
              <a:t>  + h </a:t>
            </a:r>
            <a:r>
              <a:rPr lang="uk-UA" b="1" baseline="-25000" dirty="0"/>
              <a:t>м</a:t>
            </a:r>
            <a:endParaRPr lang="ru-RU" b="1" dirty="0"/>
          </a:p>
          <a:p>
            <a:r>
              <a:rPr lang="uk-UA" b="1" dirty="0"/>
              <a:t>h </a:t>
            </a:r>
            <a:r>
              <a:rPr lang="uk-UA" b="1" baseline="-25000" dirty="0"/>
              <a:t>д</a:t>
            </a:r>
            <a:r>
              <a:rPr lang="uk-UA" b="1" dirty="0"/>
              <a:t>  + h </a:t>
            </a:r>
            <a:r>
              <a:rPr lang="uk-UA" b="1" baseline="-25000" dirty="0"/>
              <a:t>м</a:t>
            </a:r>
            <a:r>
              <a:rPr lang="uk-UA" b="1" dirty="0"/>
              <a:t>  - сума втрат по довжині і місцевих втрат;</a:t>
            </a:r>
            <a:endParaRPr lang="ru-RU" b="1" dirty="0"/>
          </a:p>
          <a:p>
            <a:r>
              <a:rPr lang="uk-UA" b="1" dirty="0"/>
              <a:t>h </a:t>
            </a:r>
            <a:r>
              <a:rPr lang="uk-UA" b="1" baseline="-25000" dirty="0"/>
              <a:t>г   </a:t>
            </a:r>
            <a:r>
              <a:rPr lang="uk-UA" b="1" dirty="0"/>
              <a:t>- напір на гідранті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6894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За способом перекачування води </a:t>
            </a:r>
            <a:r>
              <a:rPr lang="uk-UA" b="1" dirty="0"/>
              <a:t>механічні установки у зрошенні можна поділити на </a:t>
            </a:r>
            <a:r>
              <a:rPr lang="uk-UA" b="1" dirty="0">
                <a:solidFill>
                  <a:srgbClr val="FF0000"/>
                </a:solidFill>
              </a:rPr>
              <a:t>дві групи</a:t>
            </a:r>
            <a:r>
              <a:rPr lang="uk-UA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uk-UA" b="1" dirty="0" smtClean="0"/>
              <a:t> </a:t>
            </a:r>
            <a:r>
              <a:rPr lang="uk-UA" b="1" dirty="0"/>
              <a:t>установки, що забирають воду з відкритих водоймищ</a:t>
            </a:r>
            <a:r>
              <a:rPr lang="uk-UA" b="1" dirty="0" smtClean="0"/>
              <a:t>;</a:t>
            </a:r>
          </a:p>
          <a:p>
            <a:r>
              <a:rPr lang="uk-UA" b="1" dirty="0" smtClean="0"/>
              <a:t> </a:t>
            </a:r>
            <a:r>
              <a:rPr lang="uk-UA" b="1" dirty="0"/>
              <a:t>установки, що піднімають воду з колодязів. </a:t>
            </a:r>
            <a:endParaRPr lang="uk-UA" b="1" dirty="0" smtClean="0"/>
          </a:p>
          <a:p>
            <a:r>
              <a:rPr lang="uk-UA" b="1" dirty="0" smtClean="0"/>
              <a:t>Розрізняються </a:t>
            </a:r>
            <a:r>
              <a:rPr lang="uk-UA" b="1" dirty="0"/>
              <a:t>вони між собою і за принципом подачі води.  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9862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336704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/>
              <a:t>Знаючи розрахункову витрату і розрахунковий напір за каталогами підбирають </a:t>
            </a:r>
            <a:r>
              <a:rPr lang="uk-UA" b="1" i="1" dirty="0">
                <a:solidFill>
                  <a:srgbClr val="FF0000"/>
                </a:solidFill>
              </a:rPr>
              <a:t>тип і марку насоса та їх кількість.</a:t>
            </a:r>
            <a:endParaRPr lang="ru-RU" b="1" i="1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Потужність</a:t>
            </a:r>
            <a:r>
              <a:rPr lang="uk-UA" b="1" dirty="0"/>
              <a:t> насосно-силового обладнання встановлюється від розрахункової витрати насоса і напору за залежністю:</a:t>
            </a:r>
            <a:endParaRPr lang="ru-RU" b="1" dirty="0"/>
          </a:p>
          <a:p>
            <a:pPr marL="0" indent="0">
              <a:buNone/>
            </a:pPr>
            <a:r>
              <a:rPr lang="uk-UA" b="1" dirty="0"/>
              <a:t>            </a:t>
            </a:r>
            <a:r>
              <a:rPr lang="uk-UA" b="1" dirty="0" smtClean="0"/>
              <a:t>     </a:t>
            </a:r>
            <a:r>
              <a:rPr lang="uk-UA" b="1" dirty="0"/>
              <a:t>γ </a:t>
            </a:r>
            <a:r>
              <a:rPr lang="uk-UA" b="1" dirty="0" err="1"/>
              <a:t>Q</a:t>
            </a:r>
            <a:r>
              <a:rPr lang="uk-UA" b="1" baseline="-25000" dirty="0" err="1"/>
              <a:t>н</a:t>
            </a:r>
            <a:r>
              <a:rPr lang="uk-UA" b="1" baseline="-25000" dirty="0"/>
              <a:t>.</a:t>
            </a:r>
            <a:r>
              <a:rPr lang="uk-UA" b="1" dirty="0"/>
              <a:t> Н</a:t>
            </a:r>
            <a:endParaRPr lang="ru-RU" b="1" dirty="0"/>
          </a:p>
          <a:p>
            <a:r>
              <a:rPr lang="uk-UA" b="1" dirty="0"/>
              <a:t>N = ------------------ k</a:t>
            </a:r>
            <a:endParaRPr lang="ru-RU" b="1" dirty="0"/>
          </a:p>
          <a:p>
            <a:pPr marL="0" indent="0">
              <a:buNone/>
            </a:pPr>
            <a:r>
              <a:rPr lang="uk-UA" b="1" dirty="0" smtClean="0"/>
              <a:t>              102 </a:t>
            </a:r>
            <a:r>
              <a:rPr lang="uk-UA" b="1" dirty="0"/>
              <a:t>Et</a:t>
            </a:r>
            <a:r>
              <a:rPr lang="uk-UA" b="1" baseline="-25000" dirty="0"/>
              <a:t>1</a:t>
            </a:r>
            <a:r>
              <a:rPr lang="uk-UA" b="1" dirty="0"/>
              <a:t> Et</a:t>
            </a:r>
            <a:r>
              <a:rPr lang="uk-UA" b="1" baseline="-25000" dirty="0"/>
              <a:t>2</a:t>
            </a:r>
            <a:endParaRPr lang="ru-RU" b="1" dirty="0"/>
          </a:p>
          <a:p>
            <a:r>
              <a:rPr lang="uk-UA" b="1" dirty="0"/>
              <a:t>γ- густина води, приймається 1000 кг/м</a:t>
            </a:r>
            <a:r>
              <a:rPr lang="uk-UA" b="1" baseline="30000" dirty="0"/>
              <a:t>3</a:t>
            </a:r>
            <a:r>
              <a:rPr lang="uk-UA" b="1" dirty="0"/>
              <a:t>;</a:t>
            </a:r>
            <a:endParaRPr lang="ru-RU" b="1" dirty="0"/>
          </a:p>
          <a:p>
            <a:r>
              <a:rPr lang="uk-UA" b="1" dirty="0"/>
              <a:t>Et</a:t>
            </a:r>
            <a:r>
              <a:rPr lang="uk-UA" b="1" baseline="-25000" dirty="0"/>
              <a:t>1 -  </a:t>
            </a:r>
            <a:r>
              <a:rPr lang="uk-UA" b="1" dirty="0" err="1"/>
              <a:t>к.к.д</a:t>
            </a:r>
            <a:r>
              <a:rPr lang="uk-UA" b="1" dirty="0"/>
              <a:t>. насоса;</a:t>
            </a:r>
            <a:endParaRPr lang="ru-RU" b="1" dirty="0"/>
          </a:p>
          <a:p>
            <a:r>
              <a:rPr lang="uk-UA" b="1" dirty="0"/>
              <a:t>Et</a:t>
            </a:r>
            <a:r>
              <a:rPr lang="uk-UA" b="1" baseline="-25000" dirty="0"/>
              <a:t>2 -</a:t>
            </a:r>
            <a:r>
              <a:rPr lang="uk-UA" b="1" dirty="0"/>
              <a:t> </a:t>
            </a:r>
            <a:r>
              <a:rPr lang="uk-UA" b="1" dirty="0" err="1"/>
              <a:t>к.к.д</a:t>
            </a:r>
            <a:r>
              <a:rPr lang="uk-UA" b="1" dirty="0"/>
              <a:t>. передачі;</a:t>
            </a:r>
            <a:endParaRPr lang="ru-RU" b="1" dirty="0"/>
          </a:p>
          <a:p>
            <a:r>
              <a:rPr lang="uk-UA" b="1" dirty="0"/>
              <a:t>k- коефіцієнт запасу, дорівнює 1,1…1,2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90536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336704"/>
          </a:xfrm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Регулювальні резервуари і водосховища</a:t>
            </a:r>
            <a:r>
              <a:rPr lang="uk-UA" sz="3600" b="1" i="1" dirty="0"/>
              <a:t>.</a:t>
            </a:r>
            <a:r>
              <a:rPr lang="uk-UA" sz="3600" b="1" dirty="0"/>
              <a:t> Наявність регулювальних басейнів при машинному підйомі води дає змогу зменшити потужність водопідйомної установки або збільшити зрошувану площу, одержавши необхідну витрату води, якщо джерела або насосна станція </a:t>
            </a:r>
            <a:r>
              <a:rPr lang="uk-UA" sz="3600" b="1" dirty="0" err="1"/>
              <a:t>невзмозі</a:t>
            </a:r>
            <a:r>
              <a:rPr lang="uk-UA" sz="3600" b="1" dirty="0"/>
              <a:t> її забезпечити, гарантувати поливи при аваріях або ремонті водопідйомної установки.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63693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760640"/>
          </a:xfrm>
        </p:spPr>
        <p:txBody>
          <a:bodyPr>
            <a:normAutofit/>
          </a:bodyPr>
          <a:lstStyle/>
          <a:p>
            <a:r>
              <a:rPr lang="uk-UA" sz="4000" b="1" i="1" dirty="0">
                <a:solidFill>
                  <a:srgbClr val="FF0000"/>
                </a:solidFill>
              </a:rPr>
              <a:t>Регулювальні резервуари </a:t>
            </a:r>
            <a:r>
              <a:rPr lang="uk-UA" sz="4000" b="1" dirty="0"/>
              <a:t>необхідні і в тих випадках, коли водні ресурси джерела обмежені і можливий забір з них менше необхідної витрати. За допомогою регулювальних резервуарів досягають узгодженої водопідйомної установки з режимом зрошення.</a:t>
            </a:r>
            <a:endParaRPr lang="ru-RU" sz="4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67958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264696"/>
          </a:xfrm>
        </p:spPr>
        <p:txBody>
          <a:bodyPr>
            <a:normAutofit/>
          </a:bodyPr>
          <a:lstStyle/>
          <a:p>
            <a:r>
              <a:rPr lang="uk-UA" b="1" dirty="0"/>
              <a:t>Питання про </a:t>
            </a:r>
            <a:r>
              <a:rPr lang="uk-UA" b="1" i="1" dirty="0">
                <a:solidFill>
                  <a:srgbClr val="FF0000"/>
                </a:solidFill>
              </a:rPr>
              <a:t>доцільність влаштування резервуара </a:t>
            </a:r>
            <a:r>
              <a:rPr lang="uk-UA" b="1" dirty="0"/>
              <a:t>у кожному конкретному випадку вирішують на основі техніко-економічного порівняння варіантів роботи насосної станції з резервуаром і без нього. </a:t>
            </a:r>
            <a:endParaRPr lang="uk-UA" b="1" dirty="0" smtClean="0"/>
          </a:p>
          <a:p>
            <a:r>
              <a:rPr lang="uk-UA" b="1" dirty="0" smtClean="0"/>
              <a:t>Регулювальні </a:t>
            </a:r>
            <a:r>
              <a:rPr lang="uk-UA" b="1" dirty="0"/>
              <a:t>басейни </a:t>
            </a:r>
            <a:r>
              <a:rPr lang="uk-UA" b="1" i="1" dirty="0">
                <a:solidFill>
                  <a:srgbClr val="FF0000"/>
                </a:solidFill>
              </a:rPr>
              <a:t>при самопливному зрошенні</a:t>
            </a:r>
            <a:r>
              <a:rPr lang="uk-UA" b="1" dirty="0"/>
              <a:t> встановлюють на високих відмітках, щоб дно їх командувало над зрошуваною площею, а при подачі води з них </a:t>
            </a:r>
            <a:r>
              <a:rPr lang="uk-UA" b="1" dirty="0">
                <a:solidFill>
                  <a:srgbClr val="FF0000"/>
                </a:solidFill>
              </a:rPr>
              <a:t>закритою мережею</a:t>
            </a:r>
            <a:r>
              <a:rPr lang="uk-UA" b="1" dirty="0"/>
              <a:t> - у місцях, найдоцільніших за рельєфними та економічними умовами.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735672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5577483"/>
          </a:xfrm>
        </p:spPr>
        <p:txBody>
          <a:bodyPr/>
          <a:lstStyle/>
          <a:p>
            <a:r>
              <a:rPr lang="uk-UA" sz="4400" b="1" i="1" dirty="0">
                <a:solidFill>
                  <a:srgbClr val="FF0000"/>
                </a:solidFill>
              </a:rPr>
              <a:t>Глибину резервуарів </a:t>
            </a:r>
            <a:r>
              <a:rPr lang="uk-UA" sz="4400" b="1" dirty="0"/>
              <a:t>приймають не менше 1,2…1,5 м з метою зменшення площі фільтрації та випаровування. Дамби резервуарів піднімають на 0,5…0,7 м вище дзеркала води.</a:t>
            </a:r>
            <a:endParaRPr lang="ru-RU" sz="4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20608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336704"/>
          </a:xfrm>
        </p:spPr>
        <p:txBody>
          <a:bodyPr>
            <a:normAutofit lnSpcReduction="10000"/>
          </a:bodyPr>
          <a:lstStyle/>
          <a:p>
            <a:r>
              <a:rPr lang="uk-UA" sz="4000" b="1" i="1" dirty="0">
                <a:solidFill>
                  <a:srgbClr val="FF0000"/>
                </a:solidFill>
              </a:rPr>
              <a:t>Застосування регулярного зрошення на місцевому стоку.</a:t>
            </a:r>
            <a:endParaRPr lang="ru-RU" sz="4000" dirty="0">
              <a:solidFill>
                <a:srgbClr val="FF0000"/>
              </a:solidFill>
            </a:endParaRPr>
          </a:p>
          <a:p>
            <a:r>
              <a:rPr lang="uk-UA" sz="4000" b="1" i="1" dirty="0"/>
              <a:t> </a:t>
            </a:r>
            <a:endParaRPr lang="ru-RU" sz="4000" dirty="0"/>
          </a:p>
          <a:p>
            <a:r>
              <a:rPr lang="uk-UA" sz="4000" b="1" i="1" dirty="0">
                <a:solidFill>
                  <a:srgbClr val="FF0000"/>
                </a:solidFill>
              </a:rPr>
              <a:t>Місцевий стік </a:t>
            </a:r>
            <a:r>
              <a:rPr lang="uk-UA" sz="4000" b="1" dirty="0"/>
              <a:t>створюється за рахунок весняних талих  та зливових вод, що стікають з водозбірних площ у </a:t>
            </a:r>
            <a:r>
              <a:rPr lang="uk-UA" sz="4000" b="1" dirty="0" err="1" smtClean="0"/>
              <a:t>протяжини</a:t>
            </a:r>
            <a:r>
              <a:rPr lang="uk-UA" sz="4000" b="1" dirty="0"/>
              <a:t>, лощини, балки, яри і річки, а також в озера і замкнуті пониження</a:t>
            </a:r>
            <a:r>
              <a:rPr lang="uk-UA" sz="4000" b="1" dirty="0" smtClean="0"/>
              <a:t>.</a:t>
            </a:r>
          </a:p>
          <a:p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60870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 </a:t>
            </a:r>
            <a:r>
              <a:rPr lang="uk-UA" b="1" i="1" dirty="0">
                <a:solidFill>
                  <a:srgbClr val="FF0000"/>
                </a:solidFill>
              </a:rPr>
              <a:t>Використання вод місцевого стоку </a:t>
            </a:r>
            <a:r>
              <a:rPr lang="uk-UA" b="1" dirty="0"/>
              <a:t>дає змогу підвищити врожайність сільськогосподарських культур, зменшити  паводкове затоплення територій та ерозію ґрунту на водозаборах, підвищити внутрішній </a:t>
            </a:r>
            <a:r>
              <a:rPr lang="uk-UA" b="1" dirty="0" err="1"/>
              <a:t>вологообмін</a:t>
            </a:r>
            <a:r>
              <a:rPr lang="uk-UA" b="1" dirty="0"/>
              <a:t> і ґрунтове живлення річок.</a:t>
            </a:r>
            <a:endParaRPr lang="ru-RU" b="1" dirty="0"/>
          </a:p>
          <a:p>
            <a:r>
              <a:rPr lang="uk-UA" b="1" dirty="0"/>
              <a:t>Найбільш ефективним і доцільним є </a:t>
            </a:r>
            <a:r>
              <a:rPr lang="uk-UA" b="1" i="1" dirty="0">
                <a:solidFill>
                  <a:srgbClr val="FF0000"/>
                </a:solidFill>
              </a:rPr>
              <a:t>комплексне використання місцевого стоку і підземних вод</a:t>
            </a:r>
            <a:r>
              <a:rPr lang="uk-UA" b="1" dirty="0"/>
              <a:t>, коли одночасно вирішуються задачі водопостачання, обводнення і риборозведення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28860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92688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Ставки і водосховища, їх водогосподарські розрахунки. </a:t>
            </a:r>
            <a:r>
              <a:rPr lang="uk-UA" i="1" dirty="0">
                <a:solidFill>
                  <a:srgbClr val="FF0000"/>
                </a:solidFill>
              </a:rPr>
              <a:t> </a:t>
            </a:r>
            <a:endParaRPr lang="uk-UA" i="1" dirty="0" smtClean="0">
              <a:solidFill>
                <a:srgbClr val="FF0000"/>
              </a:solidFill>
            </a:endParaRPr>
          </a:p>
          <a:p>
            <a:r>
              <a:rPr lang="uk-UA" sz="4000" b="1" i="1" dirty="0" smtClean="0">
                <a:solidFill>
                  <a:srgbClr val="FF0000"/>
                </a:solidFill>
              </a:rPr>
              <a:t>Ставком</a:t>
            </a:r>
            <a:r>
              <a:rPr lang="uk-UA" sz="4000" b="1" dirty="0" smtClean="0"/>
              <a:t> </a:t>
            </a:r>
            <a:r>
              <a:rPr lang="uk-UA" sz="4000" b="1" dirty="0"/>
              <a:t>вважають водойми, що створюються греблею, об’єм якої не перевищує 2 млн. м</a:t>
            </a:r>
            <a:r>
              <a:rPr lang="uk-UA" sz="4000" b="1" baseline="30000" dirty="0"/>
              <a:t>3</a:t>
            </a:r>
            <a:r>
              <a:rPr lang="uk-UA" sz="4000" b="1" dirty="0"/>
              <a:t>. </a:t>
            </a:r>
            <a:endParaRPr lang="uk-UA" sz="4000" b="1" dirty="0" smtClean="0"/>
          </a:p>
          <a:p>
            <a:r>
              <a:rPr lang="uk-UA" sz="4000" b="1" dirty="0" smtClean="0"/>
              <a:t>Водойми</a:t>
            </a:r>
            <a:r>
              <a:rPr lang="uk-UA" sz="4000" b="1" dirty="0"/>
              <a:t>, що створюються греблями, але мають більшу ємність, називаються </a:t>
            </a:r>
            <a:r>
              <a:rPr lang="uk-UA" sz="4000" b="1" i="1" dirty="0">
                <a:solidFill>
                  <a:srgbClr val="FF0000"/>
                </a:solidFill>
              </a:rPr>
              <a:t>водосховищами</a:t>
            </a:r>
            <a:r>
              <a:rPr lang="uk-UA" sz="4000" b="1" dirty="0"/>
              <a:t> і являють собою більш складний комплекс споруд.</a:t>
            </a:r>
            <a:endParaRPr lang="ru-RU" sz="4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04169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363272" cy="5505475"/>
          </a:xfrm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Для проектування ставків </a:t>
            </a:r>
            <a:r>
              <a:rPr lang="uk-UA" sz="3600" b="1" dirty="0"/>
              <a:t>проводять необхідні польові розвідування. Топографічні роботи провадять для складання плану місцевості у горизонталях, поперечних і поздовжніх профілях, а також для побудови кривих об’ємів W і площ дзеркала F ставка залежно від рівня підпору h,  F = </a:t>
            </a:r>
            <a:r>
              <a:rPr lang="uk-UA" sz="3600" b="1" dirty="0" err="1"/>
              <a:t>f</a:t>
            </a:r>
            <a:r>
              <a:rPr lang="uk-UA" sz="3600" b="1" dirty="0"/>
              <a:t> (h) і V= f (h</a:t>
            </a:r>
            <a:r>
              <a:rPr lang="uk-UA" b="1" dirty="0"/>
              <a:t>).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55939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264696"/>
          </a:xfrm>
        </p:spPr>
        <p:txBody>
          <a:bodyPr>
            <a:normAutofit/>
          </a:bodyPr>
          <a:lstStyle/>
          <a:p>
            <a:r>
              <a:rPr lang="uk-UA" sz="4400" b="1" i="1" dirty="0">
                <a:solidFill>
                  <a:srgbClr val="FF0000"/>
                </a:solidFill>
              </a:rPr>
              <a:t>Ставок</a:t>
            </a:r>
            <a:r>
              <a:rPr lang="uk-UA" sz="4400" b="1" dirty="0"/>
              <a:t> розміщують на невеликій відстані від основного споживача. При використанні води для зрошення  необхідно, щоб положення створу греблі забезпечувало </a:t>
            </a:r>
            <a:r>
              <a:rPr lang="uk-UA" sz="4400" b="1" i="1" dirty="0">
                <a:solidFill>
                  <a:srgbClr val="FF0000"/>
                </a:solidFill>
              </a:rPr>
              <a:t>самопливну подачу </a:t>
            </a:r>
            <a:r>
              <a:rPr lang="uk-UA" sz="4400" b="1" dirty="0"/>
              <a:t>води на зрошувану ділянку</a:t>
            </a:r>
            <a:r>
              <a:rPr lang="uk-UA" sz="4400" b="1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4405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120680"/>
          </a:xfrm>
        </p:spPr>
        <p:txBody>
          <a:bodyPr>
            <a:normAutofit fontScale="25000" lnSpcReduction="20000"/>
          </a:bodyPr>
          <a:lstStyle/>
          <a:p>
            <a:endParaRPr lang="uk-UA" sz="11200" b="1" i="1" dirty="0" smtClean="0">
              <a:solidFill>
                <a:srgbClr val="FF0000"/>
              </a:solidFill>
            </a:endParaRPr>
          </a:p>
          <a:p>
            <a:r>
              <a:rPr lang="uk-UA" sz="11200" b="1" i="1" dirty="0" smtClean="0">
                <a:solidFill>
                  <a:srgbClr val="FF0000"/>
                </a:solidFill>
              </a:rPr>
              <a:t>Трасування </a:t>
            </a:r>
            <a:r>
              <a:rPr lang="uk-UA" sz="11200" b="1" i="1" dirty="0">
                <a:solidFill>
                  <a:srgbClr val="FF0000"/>
                </a:solidFill>
              </a:rPr>
              <a:t>зрошувальних каналів </a:t>
            </a:r>
            <a:r>
              <a:rPr lang="uk-UA" sz="11200" b="1" dirty="0"/>
              <a:t>при механічному </a:t>
            </a:r>
            <a:r>
              <a:rPr lang="uk-UA" sz="11200" b="1" dirty="0" err="1"/>
              <a:t>водопідйомі</a:t>
            </a:r>
            <a:r>
              <a:rPr lang="uk-UA" sz="11200" b="1" dirty="0"/>
              <a:t>, пов’язане з розміщенням насосних станцій, може бути виконано за чотирма основними схемами.</a:t>
            </a:r>
            <a:endParaRPr lang="ru-RU" sz="11200" b="1" dirty="0"/>
          </a:p>
          <a:p>
            <a:r>
              <a:rPr lang="uk-UA" sz="11200" b="1" i="1" dirty="0">
                <a:solidFill>
                  <a:srgbClr val="FF0000"/>
                </a:solidFill>
              </a:rPr>
              <a:t>Перша схема</a:t>
            </a:r>
            <a:r>
              <a:rPr lang="uk-UA" sz="11200" b="1" i="1" dirty="0"/>
              <a:t>.</a:t>
            </a:r>
            <a:r>
              <a:rPr lang="uk-UA" sz="11200" b="1" dirty="0"/>
              <a:t> Вся зрошувальна площа розміщена в одній зоні, зрошується одним головним магістральним каналом, який одержує воду від насосної станції по напірному трубопроводу.</a:t>
            </a:r>
            <a:endParaRPr lang="ru-RU" sz="11200" b="1" dirty="0"/>
          </a:p>
          <a:p>
            <a:r>
              <a:rPr lang="uk-UA" sz="11200" b="1" i="1" dirty="0">
                <a:solidFill>
                  <a:srgbClr val="FF0000"/>
                </a:solidFill>
              </a:rPr>
              <a:t>Друга схема</a:t>
            </a:r>
            <a:r>
              <a:rPr lang="uk-UA" sz="11200" b="1" i="1" dirty="0"/>
              <a:t>.</a:t>
            </a:r>
            <a:r>
              <a:rPr lang="uk-UA" sz="11200" b="1" dirty="0"/>
              <a:t> Зрошувана площа обслуговується кількома каналами і поділяється на кілька зон підйому води. </a:t>
            </a:r>
            <a:endParaRPr lang="uk-UA" sz="11200" b="1" dirty="0" smtClean="0"/>
          </a:p>
          <a:p>
            <a:r>
              <a:rPr lang="uk-UA" sz="11200" b="1" dirty="0" smtClean="0"/>
              <a:t>Кожну </a:t>
            </a:r>
            <a:r>
              <a:rPr lang="uk-UA" sz="11200" b="1" dirty="0"/>
              <a:t>зону обслуговує окремий магістральний канал, який трасують по підвищеним відміткам, і одержує воду по окремих напірних трубопроводах від загальної берегової насосної станції.</a:t>
            </a:r>
            <a:endParaRPr lang="ru-RU" sz="11200" b="1" dirty="0"/>
          </a:p>
          <a:p>
            <a:pPr marL="0" indent="0">
              <a:buNone/>
            </a:pPr>
            <a:r>
              <a:rPr lang="uk-UA" sz="6400" b="1" dirty="0"/>
              <a:t> </a:t>
            </a:r>
            <a:endParaRPr lang="ru-RU" sz="6400" b="1" dirty="0"/>
          </a:p>
          <a:p>
            <a:pPr marL="0" indent="0">
              <a:buNone/>
            </a:pPr>
            <a:r>
              <a:rPr lang="uk-UA" sz="5500" dirty="0"/>
              <a:t> </a:t>
            </a:r>
            <a:endParaRPr lang="ru-RU" sz="5500" dirty="0"/>
          </a:p>
          <a:p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120426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976664"/>
          </a:xfrm>
        </p:spPr>
        <p:txBody>
          <a:bodyPr>
            <a:normAutofit/>
          </a:bodyPr>
          <a:lstStyle/>
          <a:p>
            <a:r>
              <a:rPr lang="uk-UA" sz="4000" b="1" dirty="0"/>
              <a:t>Якщо </a:t>
            </a:r>
            <a:r>
              <a:rPr lang="uk-UA" sz="4000" b="1" i="1" dirty="0"/>
              <a:t>самопливний забір води </a:t>
            </a:r>
            <a:r>
              <a:rPr lang="uk-UA" sz="4000" b="1" dirty="0"/>
              <a:t>з ставка неможливий, то положення створу греблі вибирають таким чином, щоб була найменша довжина напірного трубопроводу, що подає воду від насосної станції до зрошуваної ділянки і найменша висота підйому води.</a:t>
            </a:r>
            <a:endParaRPr lang="ru-RU" sz="4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23204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6264696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/>
              <a:t>У процесі водогосподарських  </a:t>
            </a:r>
            <a:r>
              <a:rPr lang="uk-UA" b="1" i="1" dirty="0">
                <a:solidFill>
                  <a:srgbClr val="FF0000"/>
                </a:solidFill>
              </a:rPr>
              <a:t>гідрологічних розрахунків </a:t>
            </a:r>
            <a:r>
              <a:rPr lang="uk-UA" b="1" dirty="0"/>
              <a:t>викреслюють </a:t>
            </a:r>
            <a:r>
              <a:rPr lang="uk-UA" b="1" dirty="0" err="1"/>
              <a:t>водотопографічну</a:t>
            </a:r>
            <a:r>
              <a:rPr lang="uk-UA" b="1" dirty="0"/>
              <a:t> характеристику водойми, визначають потребу господарства у воді, характерні об’єми води у ставку і відмітки рівня, що їм відповідають, а також скидну витрату. </a:t>
            </a:r>
            <a:endParaRPr lang="uk-UA" b="1" dirty="0" smtClean="0"/>
          </a:p>
          <a:p>
            <a:r>
              <a:rPr lang="uk-UA" b="1" dirty="0" smtClean="0"/>
              <a:t>Середній </a:t>
            </a:r>
            <a:r>
              <a:rPr lang="uk-UA" b="1" dirty="0"/>
              <a:t>об’єм весняного стоку визначається за </a:t>
            </a:r>
            <a:r>
              <a:rPr lang="uk-UA" b="1" dirty="0" smtClean="0"/>
              <a:t>залежністю</a:t>
            </a:r>
            <a:r>
              <a:rPr lang="uk-UA" b="1" dirty="0"/>
              <a:t> </a:t>
            </a:r>
            <a:endParaRPr lang="ru-RU" b="1" dirty="0"/>
          </a:p>
          <a:p>
            <a:r>
              <a:rPr lang="uk-UA" b="1" dirty="0"/>
              <a:t>V </a:t>
            </a:r>
            <a:r>
              <a:rPr lang="uk-UA" b="1" baseline="-25000" dirty="0"/>
              <a:t>сер.</a:t>
            </a:r>
            <a:r>
              <a:rPr lang="uk-UA" b="1" dirty="0"/>
              <a:t> = β </a:t>
            </a:r>
            <a:r>
              <a:rPr lang="uk-UA" b="1" dirty="0" err="1"/>
              <a:t>h</a:t>
            </a:r>
            <a:r>
              <a:rPr lang="uk-UA" b="1" baseline="-25000" dirty="0" err="1"/>
              <a:t>сер</a:t>
            </a:r>
            <a:r>
              <a:rPr lang="uk-UA" b="1" baseline="-25000" dirty="0"/>
              <a:t>.</a:t>
            </a:r>
            <a:r>
              <a:rPr lang="uk-UA" b="1" dirty="0"/>
              <a:t> А </a:t>
            </a:r>
            <a:r>
              <a:rPr lang="uk-UA" b="1" baseline="-25000" dirty="0"/>
              <a:t>вод</a:t>
            </a:r>
            <a:r>
              <a:rPr lang="uk-UA" b="1" dirty="0"/>
              <a:t> х 1000,  м</a:t>
            </a:r>
            <a:r>
              <a:rPr lang="uk-UA" b="1" baseline="30000" dirty="0"/>
              <a:t>3</a:t>
            </a:r>
            <a:endParaRPr lang="ru-RU" b="1" dirty="0"/>
          </a:p>
          <a:p>
            <a:r>
              <a:rPr lang="uk-UA" b="1" dirty="0"/>
              <a:t> β - коефіцієнт зменшення стоку з водозабору за рахунок агротехнічних заходів;</a:t>
            </a:r>
            <a:endParaRPr lang="ru-RU" b="1" dirty="0"/>
          </a:p>
          <a:p>
            <a:r>
              <a:rPr lang="uk-UA" b="1" dirty="0" err="1"/>
              <a:t>h</a:t>
            </a:r>
            <a:r>
              <a:rPr lang="uk-UA" b="1" baseline="-25000" dirty="0" err="1"/>
              <a:t>сер</a:t>
            </a:r>
            <a:r>
              <a:rPr lang="uk-UA" b="1" baseline="-25000" dirty="0"/>
              <a:t>.</a:t>
            </a:r>
            <a:r>
              <a:rPr lang="uk-UA" b="1" dirty="0"/>
              <a:t> - середній шар весняного стоку, мм;</a:t>
            </a:r>
            <a:endParaRPr lang="ru-RU" b="1" dirty="0"/>
          </a:p>
          <a:p>
            <a:r>
              <a:rPr lang="uk-UA" b="1" dirty="0"/>
              <a:t>А </a:t>
            </a:r>
            <a:r>
              <a:rPr lang="uk-UA" b="1" baseline="-25000" dirty="0"/>
              <a:t>вод.</a:t>
            </a:r>
            <a:r>
              <a:rPr lang="uk-UA" b="1" dirty="0"/>
              <a:t> - площа водозбору, км</a:t>
            </a:r>
            <a:r>
              <a:rPr lang="uk-UA" b="1" baseline="30000" dirty="0"/>
              <a:t>2</a:t>
            </a:r>
            <a:r>
              <a:rPr lang="uk-UA" b="1" dirty="0"/>
              <a:t>;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Об’єм весняного стоку </a:t>
            </a:r>
            <a:r>
              <a:rPr lang="uk-UA" b="1" dirty="0"/>
              <a:t>75% забезпеченості</a:t>
            </a:r>
            <a:endParaRPr lang="ru-RU" b="1" dirty="0"/>
          </a:p>
          <a:p>
            <a:r>
              <a:rPr lang="uk-UA" b="1" dirty="0" smtClean="0"/>
              <a:t>V</a:t>
            </a:r>
            <a:r>
              <a:rPr lang="uk-UA" b="1" baseline="-25000" dirty="0" smtClean="0"/>
              <a:t>75</a:t>
            </a:r>
            <a:r>
              <a:rPr lang="uk-UA" b="1" dirty="0" smtClean="0"/>
              <a:t> </a:t>
            </a:r>
            <a:r>
              <a:rPr lang="uk-UA" b="1" dirty="0"/>
              <a:t>= </a:t>
            </a:r>
            <a:r>
              <a:rPr lang="uk-UA" b="1" dirty="0" err="1"/>
              <a:t>К</a:t>
            </a:r>
            <a:r>
              <a:rPr lang="uk-UA" b="1" baseline="-25000" dirty="0" err="1"/>
              <a:t>р</a:t>
            </a:r>
            <a:r>
              <a:rPr lang="uk-UA" b="1" baseline="-25000" dirty="0"/>
              <a:t>.</a:t>
            </a:r>
            <a:r>
              <a:rPr lang="uk-UA" b="1" dirty="0"/>
              <a:t> </a:t>
            </a:r>
            <a:r>
              <a:rPr lang="uk-UA" b="1" dirty="0" err="1"/>
              <a:t>V</a:t>
            </a:r>
            <a:r>
              <a:rPr lang="uk-UA" b="1" baseline="-25000" dirty="0" err="1"/>
              <a:t>сер</a:t>
            </a:r>
            <a:r>
              <a:rPr lang="uk-UA" b="1" baseline="-25000" dirty="0"/>
              <a:t>. </a:t>
            </a:r>
            <a:r>
              <a:rPr lang="uk-UA" b="1" dirty="0"/>
              <a:t>, млн. м</a:t>
            </a:r>
            <a:r>
              <a:rPr lang="uk-UA" b="1" baseline="30000" dirty="0"/>
              <a:t>3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68180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192688"/>
          </a:xfrm>
        </p:spPr>
        <p:txBody>
          <a:bodyPr>
            <a:normAutofit fontScale="925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Загальний об’єм води у ставку</a:t>
            </a:r>
            <a:r>
              <a:rPr lang="uk-UA" b="1" dirty="0"/>
              <a:t>, що призначений для зрошення і водопостачання складається з робочого і мертвого об’єму:</a:t>
            </a:r>
            <a:endParaRPr lang="ru-RU" b="1" dirty="0"/>
          </a:p>
          <a:p>
            <a:r>
              <a:rPr lang="uk-UA" b="1" dirty="0" err="1" smtClean="0"/>
              <a:t>V</a:t>
            </a:r>
            <a:r>
              <a:rPr lang="uk-UA" b="1" baseline="-25000" dirty="0" err="1" smtClean="0"/>
              <a:t>заг</a:t>
            </a:r>
            <a:r>
              <a:rPr lang="uk-UA" b="1" baseline="-25000" dirty="0"/>
              <a:t>.</a:t>
            </a:r>
            <a:r>
              <a:rPr lang="uk-UA" b="1" dirty="0"/>
              <a:t> = V </a:t>
            </a:r>
            <a:r>
              <a:rPr lang="uk-UA" b="1" baseline="-25000" dirty="0"/>
              <a:t>роб.</a:t>
            </a:r>
            <a:r>
              <a:rPr lang="uk-UA" b="1" dirty="0"/>
              <a:t> +  </a:t>
            </a:r>
            <a:r>
              <a:rPr lang="uk-UA" b="1" dirty="0" err="1"/>
              <a:t>V</a:t>
            </a:r>
            <a:r>
              <a:rPr lang="uk-UA" b="1" baseline="-25000" dirty="0" err="1"/>
              <a:t>м</a:t>
            </a:r>
            <a:r>
              <a:rPr lang="uk-UA" b="1" baseline="-25000" dirty="0"/>
              <a:t>.</a:t>
            </a:r>
            <a:r>
              <a:rPr lang="uk-UA" b="1" dirty="0"/>
              <a:t>, м</a:t>
            </a:r>
            <a:r>
              <a:rPr lang="uk-UA" b="1" baseline="30000" dirty="0"/>
              <a:t>3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Робочий об’єм водосховища </a:t>
            </a:r>
            <a:r>
              <a:rPr lang="uk-UA" b="1" dirty="0"/>
              <a:t>складається з корисного об’єму і втрат води на випаровування і фільтрацію</a:t>
            </a:r>
            <a:endParaRPr lang="ru-RU" b="1" dirty="0"/>
          </a:p>
          <a:p>
            <a:r>
              <a:rPr lang="uk-UA" b="1" dirty="0" smtClean="0"/>
              <a:t>V </a:t>
            </a:r>
            <a:r>
              <a:rPr lang="uk-UA" b="1" baseline="-25000" dirty="0"/>
              <a:t>роб.</a:t>
            </a:r>
            <a:r>
              <a:rPr lang="uk-UA" b="1" dirty="0"/>
              <a:t> = </a:t>
            </a:r>
            <a:r>
              <a:rPr lang="uk-UA" b="1" dirty="0" err="1"/>
              <a:t>V</a:t>
            </a:r>
            <a:r>
              <a:rPr lang="uk-UA" b="1" baseline="-25000" dirty="0" err="1"/>
              <a:t>кор</a:t>
            </a:r>
            <a:r>
              <a:rPr lang="uk-UA" b="1" baseline="-25000" dirty="0"/>
              <a:t>.</a:t>
            </a:r>
            <a:r>
              <a:rPr lang="uk-UA" b="1" dirty="0"/>
              <a:t> +  V </a:t>
            </a:r>
            <a:r>
              <a:rPr lang="uk-UA" b="1" baseline="-25000" dirty="0" err="1"/>
              <a:t>втр</a:t>
            </a:r>
            <a:r>
              <a:rPr lang="uk-UA" b="1" baseline="-25000" dirty="0"/>
              <a:t>.</a:t>
            </a:r>
            <a:r>
              <a:rPr lang="uk-UA" b="1" dirty="0"/>
              <a:t>, м</a:t>
            </a:r>
            <a:r>
              <a:rPr lang="uk-UA" b="1" baseline="30000" dirty="0"/>
              <a:t>3</a:t>
            </a:r>
            <a:endParaRPr lang="ru-RU" b="1" dirty="0"/>
          </a:p>
          <a:p>
            <a:r>
              <a:rPr lang="uk-UA" b="1" i="1" dirty="0" smtClean="0">
                <a:solidFill>
                  <a:srgbClr val="FF0000"/>
                </a:solidFill>
              </a:rPr>
              <a:t>Корисний </a:t>
            </a:r>
            <a:r>
              <a:rPr lang="uk-UA" b="1" i="1" dirty="0">
                <a:solidFill>
                  <a:srgbClr val="FF0000"/>
                </a:solidFill>
              </a:rPr>
              <a:t>об’єм водосховища</a:t>
            </a:r>
            <a:endParaRPr lang="ru-RU" b="1" i="1" dirty="0">
              <a:solidFill>
                <a:srgbClr val="FF0000"/>
              </a:solidFill>
            </a:endParaRPr>
          </a:p>
          <a:p>
            <a:r>
              <a:rPr lang="uk-UA" b="1" dirty="0" err="1"/>
              <a:t>V</a:t>
            </a:r>
            <a:r>
              <a:rPr lang="uk-UA" b="1" baseline="-25000" dirty="0" err="1"/>
              <a:t>кор</a:t>
            </a:r>
            <a:r>
              <a:rPr lang="uk-UA" b="1" baseline="-25000" dirty="0"/>
              <a:t>.</a:t>
            </a:r>
            <a:r>
              <a:rPr lang="uk-UA" b="1" dirty="0"/>
              <a:t> =  V </a:t>
            </a:r>
            <a:r>
              <a:rPr lang="uk-UA" b="1" baseline="-25000" dirty="0" err="1"/>
              <a:t>зрош</a:t>
            </a:r>
            <a:r>
              <a:rPr lang="uk-UA" b="1" baseline="-25000" dirty="0"/>
              <a:t>.</a:t>
            </a:r>
            <a:r>
              <a:rPr lang="uk-UA" b="1" dirty="0"/>
              <a:t> +  V </a:t>
            </a:r>
            <a:r>
              <a:rPr lang="uk-UA" b="1" baseline="-25000" dirty="0"/>
              <a:t>вод</a:t>
            </a:r>
            <a:r>
              <a:rPr lang="uk-UA" b="1" dirty="0"/>
              <a:t> +  </a:t>
            </a:r>
            <a:r>
              <a:rPr lang="uk-UA" b="1" dirty="0" err="1"/>
              <a:t>V</a:t>
            </a:r>
            <a:r>
              <a:rPr lang="uk-UA" b="1" baseline="-25000" dirty="0" err="1"/>
              <a:t>в</a:t>
            </a:r>
            <a:r>
              <a:rPr lang="uk-UA" b="1" baseline="-25000" dirty="0"/>
              <a:t>. </a:t>
            </a:r>
            <a:r>
              <a:rPr lang="uk-UA" b="1" baseline="-25000" dirty="0" err="1"/>
              <a:t>потр</a:t>
            </a:r>
            <a:r>
              <a:rPr lang="uk-UA" b="1" baseline="-25000" dirty="0"/>
              <a:t>.</a:t>
            </a:r>
            <a:r>
              <a:rPr lang="uk-UA" b="1" dirty="0"/>
              <a:t>, м</a:t>
            </a:r>
            <a:r>
              <a:rPr lang="uk-UA" b="1" baseline="30000" dirty="0"/>
              <a:t>3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Об’єм води на зрошення</a:t>
            </a:r>
            <a:endParaRPr lang="ru-RU" b="1" i="1" dirty="0">
              <a:solidFill>
                <a:srgbClr val="FF0000"/>
              </a:solidFill>
            </a:endParaRPr>
          </a:p>
          <a:p>
            <a:r>
              <a:rPr lang="uk-UA" b="1" dirty="0" err="1"/>
              <a:t>V</a:t>
            </a:r>
            <a:r>
              <a:rPr lang="uk-UA" b="1" baseline="-25000" dirty="0" err="1"/>
              <a:t>зрош</a:t>
            </a:r>
            <a:r>
              <a:rPr lang="uk-UA" b="1" baseline="-25000" dirty="0"/>
              <a:t>.</a:t>
            </a:r>
            <a:r>
              <a:rPr lang="uk-UA" b="1" dirty="0"/>
              <a:t> = </a:t>
            </a:r>
            <a:r>
              <a:rPr lang="uk-UA" b="1" dirty="0" err="1"/>
              <a:t>J</a:t>
            </a:r>
            <a:r>
              <a:rPr lang="uk-UA" b="1" baseline="-25000" dirty="0" err="1"/>
              <a:t>серед</a:t>
            </a:r>
            <a:r>
              <a:rPr lang="uk-UA" b="1" baseline="-25000" dirty="0"/>
              <a:t>. </a:t>
            </a:r>
            <a:r>
              <a:rPr lang="uk-UA" b="1" baseline="-25000" dirty="0" err="1"/>
              <a:t>br</a:t>
            </a:r>
            <a:r>
              <a:rPr lang="uk-UA" b="1" baseline="-25000" dirty="0"/>
              <a:t>.</a:t>
            </a:r>
            <a:r>
              <a:rPr lang="uk-UA" b="1" dirty="0"/>
              <a:t> </a:t>
            </a:r>
            <a:r>
              <a:rPr lang="uk-UA" b="1" dirty="0" err="1"/>
              <a:t>А</a:t>
            </a:r>
            <a:r>
              <a:rPr lang="uk-UA" b="1" baseline="-25000" dirty="0" err="1"/>
              <a:t>br</a:t>
            </a:r>
            <a:r>
              <a:rPr lang="uk-UA" b="1" baseline="-25000" dirty="0"/>
              <a:t>.</a:t>
            </a:r>
            <a:r>
              <a:rPr lang="uk-UA" b="1" dirty="0"/>
              <a:t>, м</a:t>
            </a:r>
            <a:r>
              <a:rPr lang="uk-UA" b="1" baseline="30000" dirty="0"/>
              <a:t>3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070758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408712"/>
          </a:xfrm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Об’єм води на водопостачання</a:t>
            </a:r>
            <a:endParaRPr lang="ru-RU" sz="3600" b="1" i="1" dirty="0">
              <a:solidFill>
                <a:srgbClr val="FF0000"/>
              </a:solidFill>
            </a:endParaRPr>
          </a:p>
          <a:p>
            <a:r>
              <a:rPr lang="uk-UA" sz="3600" b="1" dirty="0"/>
              <a:t>V </a:t>
            </a:r>
            <a:r>
              <a:rPr lang="uk-UA" sz="3600" b="1" dirty="0" err="1"/>
              <a:t>водоп</a:t>
            </a:r>
            <a:r>
              <a:rPr lang="uk-UA" sz="3600" b="1" dirty="0"/>
              <a:t>. = (m</a:t>
            </a:r>
            <a:r>
              <a:rPr lang="uk-UA" sz="3600" b="1" baseline="-25000" dirty="0"/>
              <a:t>1</a:t>
            </a:r>
            <a:r>
              <a:rPr lang="uk-UA" sz="3600" b="1" dirty="0"/>
              <a:t> N</a:t>
            </a:r>
            <a:r>
              <a:rPr lang="uk-UA" sz="3600" b="1" baseline="-25000" dirty="0"/>
              <a:t>1</a:t>
            </a:r>
            <a:r>
              <a:rPr lang="uk-UA" sz="3600" b="1" dirty="0"/>
              <a:t> + m</a:t>
            </a:r>
            <a:r>
              <a:rPr lang="uk-UA" sz="3600" b="1" baseline="-25000" dirty="0"/>
              <a:t>2</a:t>
            </a:r>
            <a:r>
              <a:rPr lang="uk-UA" sz="3600" b="1" dirty="0"/>
              <a:t> N</a:t>
            </a:r>
            <a:r>
              <a:rPr lang="uk-UA" sz="3600" b="1" baseline="-25000" dirty="0"/>
              <a:t>2</a:t>
            </a:r>
            <a:r>
              <a:rPr lang="uk-UA" sz="3600" b="1" dirty="0"/>
              <a:t>  + ….. </a:t>
            </a:r>
            <a:r>
              <a:rPr lang="uk-UA" sz="3600" b="1" dirty="0" err="1"/>
              <a:t>m</a:t>
            </a:r>
            <a:r>
              <a:rPr lang="uk-UA" sz="3600" b="1" baseline="-25000" dirty="0" err="1"/>
              <a:t>п</a:t>
            </a:r>
            <a:r>
              <a:rPr lang="uk-UA" sz="3600" b="1" dirty="0"/>
              <a:t>  </a:t>
            </a:r>
            <a:r>
              <a:rPr lang="uk-UA" sz="3600" b="1" dirty="0" err="1"/>
              <a:t>N</a:t>
            </a:r>
            <a:r>
              <a:rPr lang="uk-UA" sz="3600" b="1" baseline="-25000" dirty="0" err="1"/>
              <a:t>п</a:t>
            </a:r>
            <a:r>
              <a:rPr lang="uk-UA" sz="3600" b="1" dirty="0"/>
              <a:t>)  365, м</a:t>
            </a:r>
            <a:r>
              <a:rPr lang="uk-UA" sz="3600" b="1" baseline="30000" dirty="0"/>
              <a:t>3</a:t>
            </a:r>
            <a:endParaRPr lang="ru-RU" sz="3600" b="1" dirty="0"/>
          </a:p>
          <a:p>
            <a:r>
              <a:rPr lang="uk-UA" sz="3600" b="1" i="1" dirty="0">
                <a:solidFill>
                  <a:srgbClr val="FF0000"/>
                </a:solidFill>
              </a:rPr>
              <a:t>Об’єм води на водогосподарські потреби</a:t>
            </a:r>
            <a:endParaRPr lang="ru-RU" sz="3600" b="1" i="1" dirty="0">
              <a:solidFill>
                <a:srgbClr val="FF0000"/>
              </a:solidFill>
            </a:endParaRPr>
          </a:p>
          <a:p>
            <a:r>
              <a:rPr lang="uk-UA" sz="3600" b="1" dirty="0" err="1"/>
              <a:t>V</a:t>
            </a:r>
            <a:r>
              <a:rPr lang="uk-UA" sz="3600" b="1" baseline="-25000" dirty="0" err="1"/>
              <a:t>в</a:t>
            </a:r>
            <a:r>
              <a:rPr lang="uk-UA" sz="3600" b="1" baseline="-25000" dirty="0"/>
              <a:t>. </a:t>
            </a:r>
            <a:r>
              <a:rPr lang="uk-UA" sz="3600" b="1" baseline="-25000" dirty="0" err="1"/>
              <a:t>потр</a:t>
            </a:r>
            <a:r>
              <a:rPr lang="uk-UA" sz="3600" b="1" dirty="0"/>
              <a:t>. = 0,05 (V </a:t>
            </a:r>
            <a:r>
              <a:rPr lang="uk-UA" sz="3600" b="1" baseline="-25000" dirty="0" err="1"/>
              <a:t>зрош</a:t>
            </a:r>
            <a:r>
              <a:rPr lang="uk-UA" sz="3600" b="1" baseline="-25000" dirty="0"/>
              <a:t>.</a:t>
            </a:r>
            <a:r>
              <a:rPr lang="uk-UA" sz="3600" b="1" dirty="0"/>
              <a:t>  + </a:t>
            </a:r>
            <a:r>
              <a:rPr lang="uk-UA" sz="3600" b="1" dirty="0" err="1"/>
              <a:t>V</a:t>
            </a:r>
            <a:r>
              <a:rPr lang="uk-UA" sz="3600" b="1" baseline="-25000" dirty="0" err="1"/>
              <a:t>вод</a:t>
            </a:r>
            <a:r>
              <a:rPr lang="uk-UA" sz="3600" b="1" baseline="-25000" dirty="0"/>
              <a:t>.</a:t>
            </a:r>
            <a:r>
              <a:rPr lang="uk-UA" sz="3600" b="1" dirty="0"/>
              <a:t>)</a:t>
            </a:r>
            <a:endParaRPr lang="ru-RU" sz="3600" b="1" dirty="0"/>
          </a:p>
          <a:p>
            <a:r>
              <a:rPr lang="uk-UA" sz="3600" b="1" i="1" dirty="0">
                <a:solidFill>
                  <a:srgbClr val="FF0000"/>
                </a:solidFill>
              </a:rPr>
              <a:t>Втрати на фільтрацію і випаровування</a:t>
            </a:r>
            <a:endParaRPr lang="ru-RU" sz="3600" b="1" i="1" dirty="0">
              <a:solidFill>
                <a:srgbClr val="FF0000"/>
              </a:solidFill>
            </a:endParaRPr>
          </a:p>
          <a:p>
            <a:r>
              <a:rPr lang="uk-UA" sz="3600" b="1" dirty="0" err="1"/>
              <a:t>V</a:t>
            </a:r>
            <a:r>
              <a:rPr lang="uk-UA" sz="3600" b="1" baseline="-25000" dirty="0" err="1"/>
              <a:t>втр</a:t>
            </a:r>
            <a:r>
              <a:rPr lang="uk-UA" sz="3600" b="1" baseline="-25000" dirty="0"/>
              <a:t>.</a:t>
            </a:r>
            <a:r>
              <a:rPr lang="uk-UA" sz="3600" b="1" dirty="0"/>
              <a:t> = 20%</a:t>
            </a:r>
            <a:r>
              <a:rPr lang="uk-UA" sz="3600" b="1" dirty="0" err="1"/>
              <a:t>V</a:t>
            </a:r>
            <a:r>
              <a:rPr lang="uk-UA" sz="3600" b="1" baseline="-25000" dirty="0" err="1"/>
              <a:t>кор</a:t>
            </a:r>
            <a:r>
              <a:rPr lang="uk-UA" sz="3600" b="1" dirty="0"/>
              <a:t> = 0,2 </a:t>
            </a:r>
            <a:r>
              <a:rPr lang="uk-UA" sz="3600" b="1" dirty="0" err="1"/>
              <a:t>V</a:t>
            </a:r>
            <a:r>
              <a:rPr lang="uk-UA" sz="3600" b="1" baseline="-25000" dirty="0" err="1"/>
              <a:t>кор</a:t>
            </a:r>
            <a:r>
              <a:rPr lang="uk-UA" sz="3600" b="1" baseline="-25000" dirty="0"/>
              <a:t>.</a:t>
            </a:r>
            <a:r>
              <a:rPr lang="uk-UA" sz="3600" b="1" dirty="0"/>
              <a:t>, м</a:t>
            </a:r>
            <a:r>
              <a:rPr lang="uk-UA" sz="3600" b="1" baseline="30000" dirty="0"/>
              <a:t>3</a:t>
            </a:r>
            <a:endParaRPr lang="ru-RU" sz="3600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818782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Мертвий об’єм -</a:t>
            </a:r>
            <a:r>
              <a:rPr lang="uk-UA" b="1" dirty="0"/>
              <a:t> це придонна частина об’єму води у ставку, яка призначена для акумуляції наносів, створення підпору  у випадку самопливної її подачі на поля, господарських і санітарно-технічних потреб.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Мертвий </a:t>
            </a:r>
            <a:r>
              <a:rPr lang="uk-UA" b="1" i="1" dirty="0">
                <a:solidFill>
                  <a:srgbClr val="FF0000"/>
                </a:solidFill>
              </a:rPr>
              <a:t>об’єм </a:t>
            </a:r>
            <a:r>
              <a:rPr lang="uk-UA" b="1" dirty="0"/>
              <a:t>визначають за формулою:</a:t>
            </a:r>
            <a:endParaRPr lang="ru-RU" b="1" dirty="0"/>
          </a:p>
          <a:p>
            <a:r>
              <a:rPr lang="uk-UA" b="1" dirty="0" err="1"/>
              <a:t>V</a:t>
            </a:r>
            <a:r>
              <a:rPr lang="uk-UA" b="1" baseline="-25000" dirty="0" err="1"/>
              <a:t>м</a:t>
            </a:r>
            <a:r>
              <a:rPr lang="uk-UA" b="1" baseline="-25000" dirty="0"/>
              <a:t>.</a:t>
            </a:r>
            <a:r>
              <a:rPr lang="uk-UA" b="1" dirty="0"/>
              <a:t> = W </a:t>
            </a:r>
            <a:r>
              <a:rPr lang="uk-UA" b="1" baseline="-25000" dirty="0" err="1"/>
              <a:t>зав.нан</a:t>
            </a:r>
            <a:r>
              <a:rPr lang="uk-UA" b="1" baseline="-25000" dirty="0"/>
              <a:t>.</a:t>
            </a:r>
            <a:r>
              <a:rPr lang="uk-UA" b="1" dirty="0"/>
              <a:t>   Т, м</a:t>
            </a:r>
            <a:r>
              <a:rPr lang="uk-UA" b="1" baseline="30000" dirty="0"/>
              <a:t>3</a:t>
            </a:r>
            <a:endParaRPr lang="ru-RU" b="1" dirty="0"/>
          </a:p>
          <a:p>
            <a:r>
              <a:rPr lang="uk-UA" b="1" dirty="0"/>
              <a:t>W </a:t>
            </a:r>
            <a:r>
              <a:rPr lang="uk-UA" b="1" baseline="-25000" dirty="0" err="1"/>
              <a:t>зав.нан.</a:t>
            </a:r>
            <a:r>
              <a:rPr lang="uk-UA" b="1" dirty="0" err="1"/>
              <a:t>-</a:t>
            </a:r>
            <a:r>
              <a:rPr lang="uk-UA" b="1" dirty="0"/>
              <a:t> об’єм завислих наносів;</a:t>
            </a:r>
            <a:endParaRPr lang="ru-RU" b="1" dirty="0"/>
          </a:p>
          <a:p>
            <a:r>
              <a:rPr lang="uk-UA" b="1" dirty="0"/>
              <a:t>Т - період експлуатації ставка у роках (40…50 років).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32809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6192688"/>
          </a:xfrm>
        </p:spPr>
        <p:txBody>
          <a:bodyPr>
            <a:normAutofit/>
          </a:bodyPr>
          <a:lstStyle/>
          <a:p>
            <a:r>
              <a:rPr lang="uk-UA" sz="4000" b="1" dirty="0"/>
              <a:t>Визначивши мертвий об’єм за графіком </a:t>
            </a:r>
            <a:r>
              <a:rPr lang="uk-UA" sz="4000" b="1" dirty="0" err="1"/>
              <a:t>V=f</a:t>
            </a:r>
            <a:r>
              <a:rPr lang="uk-UA" sz="4000" b="1" dirty="0"/>
              <a:t> (h) визначають </a:t>
            </a:r>
            <a:r>
              <a:rPr lang="uk-UA" sz="4000" b="1" i="1" dirty="0">
                <a:solidFill>
                  <a:srgbClr val="FF0000"/>
                </a:solidFill>
              </a:rPr>
              <a:t>глибину води мертвого об</a:t>
            </a:r>
            <a:r>
              <a:rPr lang="uk-UA" sz="4000" b="1" dirty="0"/>
              <a:t>’єму біля греблі і коректують з врахуванням санітарних вимог, згідно  з якими глибина води біля греблі ставків на місцевому стоку повинна бути влітку 2…3 м, а біля берегів водойми по можливості не менше 1 м</a:t>
            </a:r>
            <a:r>
              <a:rPr lang="uk-UA" sz="4000" b="1" dirty="0" smtClean="0"/>
              <a:t>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7859941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rmAutofit fontScale="925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Визначивши об’єм ставка, порівнюють його з об’ємом весняного стоку </a:t>
            </a:r>
            <a:r>
              <a:rPr lang="uk-UA" b="1" dirty="0"/>
              <a:t>заданої забезпеченості. Якщо V </a:t>
            </a:r>
            <a:r>
              <a:rPr lang="uk-UA" b="1" baseline="-25000" dirty="0" err="1"/>
              <a:t>заг</a:t>
            </a:r>
            <a:r>
              <a:rPr lang="uk-UA" b="1" baseline="-25000" dirty="0"/>
              <a:t>.</a:t>
            </a:r>
            <a:r>
              <a:rPr lang="uk-UA" b="1" dirty="0"/>
              <a:t> &lt; V </a:t>
            </a:r>
            <a:r>
              <a:rPr lang="uk-UA" b="1" baseline="-25000" dirty="0" err="1"/>
              <a:t>весн</a:t>
            </a:r>
            <a:r>
              <a:rPr lang="uk-UA" b="1" baseline="-25000" dirty="0"/>
              <a:t>.</a:t>
            </a:r>
            <a:r>
              <a:rPr lang="uk-UA" b="1" dirty="0"/>
              <a:t> - виконують сезонне регулювання стоку. Якщо V </a:t>
            </a:r>
            <a:r>
              <a:rPr lang="uk-UA" b="1" baseline="-25000" dirty="0" err="1"/>
              <a:t>заг</a:t>
            </a:r>
            <a:r>
              <a:rPr lang="uk-UA" b="1" baseline="-25000" dirty="0"/>
              <a:t>.</a:t>
            </a:r>
            <a:r>
              <a:rPr lang="uk-UA" b="1" dirty="0"/>
              <a:t> &gt; V </a:t>
            </a:r>
            <a:r>
              <a:rPr lang="uk-UA" b="1" baseline="-25000" dirty="0" err="1"/>
              <a:t>весн</a:t>
            </a:r>
            <a:r>
              <a:rPr lang="uk-UA" b="1" baseline="-25000" dirty="0"/>
              <a:t>.</a:t>
            </a:r>
            <a:r>
              <a:rPr lang="uk-UA" b="1" dirty="0"/>
              <a:t> - необхідно застосовувати багаторічне регулювання стоку.</a:t>
            </a:r>
          </a:p>
          <a:p>
            <a:r>
              <a:rPr lang="uk-UA" b="1" dirty="0"/>
              <a:t> </a:t>
            </a:r>
            <a:r>
              <a:rPr lang="uk-UA" b="1" i="1" dirty="0">
                <a:solidFill>
                  <a:srgbClr val="FF0000"/>
                </a:solidFill>
              </a:rPr>
              <a:t>Ставки та водосховища</a:t>
            </a:r>
            <a:r>
              <a:rPr lang="uk-UA" b="1" dirty="0"/>
              <a:t>, призначені для водопостачання при сезонному регулюванні, повинні наповнюватись стоком 97%-і забезпеченості, а призначені для зрошення - 75…80% -і забезпеченості.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6056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435280" cy="6480720"/>
          </a:xfrm>
        </p:spPr>
        <p:txBody>
          <a:bodyPr>
            <a:normAutofit/>
          </a:bodyPr>
          <a:lstStyle/>
          <a:p>
            <a:r>
              <a:rPr lang="uk-UA" sz="4400" b="1" i="1" dirty="0">
                <a:solidFill>
                  <a:srgbClr val="FF0000"/>
                </a:solidFill>
              </a:rPr>
              <a:t>Водоскидні споруди</a:t>
            </a:r>
            <a:r>
              <a:rPr lang="uk-UA" sz="4400" b="1" dirty="0"/>
              <a:t>. </a:t>
            </a:r>
            <a:endParaRPr lang="uk-UA" sz="4400" b="1" dirty="0" smtClean="0"/>
          </a:p>
          <a:p>
            <a:r>
              <a:rPr lang="uk-UA" sz="4400" b="1" dirty="0" smtClean="0"/>
              <a:t>Як </a:t>
            </a:r>
            <a:r>
              <a:rPr lang="uk-UA" sz="4400" b="1" dirty="0"/>
              <a:t>водоскид застосовують природний </a:t>
            </a:r>
            <a:r>
              <a:rPr lang="uk-UA" sz="4400" b="1" dirty="0" err="1"/>
              <a:t>водообхід</a:t>
            </a:r>
            <a:r>
              <a:rPr lang="uk-UA" sz="4400" b="1" dirty="0"/>
              <a:t>, штучний канал, </a:t>
            </a:r>
            <a:r>
              <a:rPr lang="uk-UA" sz="4400" b="1" dirty="0" err="1"/>
              <a:t>бистротік</a:t>
            </a:r>
            <a:r>
              <a:rPr lang="uk-UA" sz="4400" b="1" dirty="0"/>
              <a:t>, перепад, консольний скид, шлюз-регулятор, а також влаштовують напірні труби, сифонні та шахтні водоскиди</a:t>
            </a:r>
            <a:r>
              <a:rPr lang="uk-UA" sz="4400" b="1" dirty="0" smtClean="0"/>
              <a:t>.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2265519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577483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Поріг водоскиду </a:t>
            </a:r>
            <a:r>
              <a:rPr lang="uk-UA" b="1" dirty="0"/>
              <a:t>розміщують на відмітці НПР. Тому скид води із водосховища починається автоматично після того, як ставок наповниться до цього рівня. Ставки для зрошення, водопостачання і риборозведення при ємності понад 0,2 млн.м</a:t>
            </a:r>
            <a:r>
              <a:rPr lang="uk-UA" b="1" baseline="30000" dirty="0"/>
              <a:t>3</a:t>
            </a:r>
            <a:r>
              <a:rPr lang="uk-UA" b="1" dirty="0"/>
              <a:t> належать до 1У класу, а при меншій ємності - до У класу капітальності. При цьому розрахункова забезпеченість максимальних витрат приймається для 1У класу - 3…5%, для У класу - 5…10%.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12813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5793507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При сприятливих  топографічних умовах будують ставки більшої ємності, що дозволяє затримувати стік 5…3%-і забезпеченості і обходитись без влаштування водоскидної споруди, яка дорого коштує.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Висоту греблі </a:t>
            </a:r>
            <a:r>
              <a:rPr lang="uk-UA" b="1" dirty="0"/>
              <a:t>визначають як різницю відміток гребеня греблі і тальвегу балки у створі греблі. Відмітку гребеня греблі розміщують вище ФПР на 1…2 м (висота нагону вітрової хвилі + конструктивний запас).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6959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5649491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Третя схема</a:t>
            </a:r>
            <a:r>
              <a:rPr lang="uk-UA" b="1" i="1" dirty="0"/>
              <a:t>.</a:t>
            </a:r>
            <a:r>
              <a:rPr lang="uk-UA" b="1" dirty="0"/>
              <a:t> Зрошувана площа поділена на зони, але кожний земельний канал живиться самостійно насосними станціями, які послідовно подають воду від зон, що лежать нижче, до зон, що розміщені  вище. Четверта схема</a:t>
            </a:r>
            <a:r>
              <a:rPr lang="uk-UA" b="1" i="1" dirty="0"/>
              <a:t>.</a:t>
            </a:r>
            <a:r>
              <a:rPr lang="uk-UA" dirty="0"/>
              <a:t> </a:t>
            </a:r>
          </a:p>
          <a:p>
            <a:r>
              <a:rPr lang="uk-UA" b="1" i="1" dirty="0">
                <a:solidFill>
                  <a:srgbClr val="FF0000"/>
                </a:solidFill>
              </a:rPr>
              <a:t>Четверта схема</a:t>
            </a:r>
            <a:r>
              <a:rPr lang="uk-UA" b="1" i="1" dirty="0"/>
              <a:t>.</a:t>
            </a:r>
            <a:r>
              <a:rPr lang="uk-UA" b="1" dirty="0"/>
              <a:t> Зрошувана  площа поділена на зони. Причому кожна має незалежне від інших зон живлення водою. Тому схему застосовують, як правило, при роботі пересувних насосних станцій.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95532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6048672"/>
          </a:xfrm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Водовипуски</a:t>
            </a:r>
            <a:r>
              <a:rPr lang="uk-UA" sz="3600" i="1" dirty="0">
                <a:solidFill>
                  <a:srgbClr val="FF0000"/>
                </a:solidFill>
              </a:rPr>
              <a:t>.</a:t>
            </a:r>
            <a:r>
              <a:rPr lang="uk-UA" sz="3600" dirty="0"/>
              <a:t> </a:t>
            </a:r>
            <a:endParaRPr lang="uk-UA" sz="3600" dirty="0" smtClean="0"/>
          </a:p>
          <a:p>
            <a:r>
              <a:rPr lang="uk-UA" sz="3600" dirty="0" smtClean="0"/>
              <a:t> </a:t>
            </a:r>
            <a:r>
              <a:rPr lang="uk-UA" sz="3600" b="1" i="1" dirty="0">
                <a:solidFill>
                  <a:srgbClr val="FF0000"/>
                </a:solidFill>
              </a:rPr>
              <a:t>Для самопливного зрошення </a:t>
            </a:r>
            <a:r>
              <a:rPr lang="uk-UA" sz="3600" b="1" dirty="0"/>
              <a:t>воду з ставка забирають через трубчасті водовипуски, які влаштовують у материковому ґрунті на рівні мертвого об’єму</a:t>
            </a:r>
            <a:r>
              <a:rPr lang="uk-UA" sz="3600" b="1" dirty="0" smtClean="0"/>
              <a:t>.</a:t>
            </a:r>
          </a:p>
          <a:p>
            <a:r>
              <a:rPr lang="uk-UA" sz="3600" b="1" dirty="0" smtClean="0"/>
              <a:t> </a:t>
            </a:r>
            <a:r>
              <a:rPr lang="uk-UA" sz="3600" b="1" i="1" dirty="0">
                <a:solidFill>
                  <a:srgbClr val="FF0000"/>
                </a:solidFill>
              </a:rPr>
              <a:t>При механічному </a:t>
            </a:r>
            <a:r>
              <a:rPr lang="uk-UA" sz="3600" b="1" i="1" dirty="0" err="1">
                <a:solidFill>
                  <a:srgbClr val="FF0000"/>
                </a:solidFill>
              </a:rPr>
              <a:t>водопідйомі</a:t>
            </a:r>
            <a:r>
              <a:rPr lang="uk-UA" sz="3600" b="1" i="1" dirty="0">
                <a:solidFill>
                  <a:srgbClr val="FF0000"/>
                </a:solidFill>
              </a:rPr>
              <a:t> </a:t>
            </a:r>
            <a:r>
              <a:rPr lang="uk-UA" sz="3600" b="1" dirty="0"/>
              <a:t>на березі ставка розміщують насосну станцію</a:t>
            </a:r>
            <a:r>
              <a:rPr lang="uk-UA" sz="3600" dirty="0"/>
              <a:t>.</a:t>
            </a:r>
            <a:endParaRPr lang="ru-RU" sz="3600" dirty="0"/>
          </a:p>
          <a:p>
            <a:pPr marL="0" indent="0">
              <a:buNone/>
            </a:pPr>
            <a:r>
              <a:rPr lang="uk-UA" sz="3600" dirty="0"/>
              <a:t> 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2171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336704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 </a:t>
            </a:r>
            <a:r>
              <a:rPr lang="uk-UA" b="1" i="1" dirty="0">
                <a:solidFill>
                  <a:srgbClr val="FF0000"/>
                </a:solidFill>
              </a:rPr>
              <a:t>Насосна станція - </a:t>
            </a:r>
            <a:r>
              <a:rPr lang="uk-UA" b="1" dirty="0"/>
              <a:t>це комплекс гідротехнічних споруд, енергетичного і гідромеханічного обладнання, що забезпечує забір води із джерела, підйом та транспортування до місця призначення. На практиці насосні станції поділяють: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за призначенням </a:t>
            </a:r>
            <a:r>
              <a:rPr lang="uk-UA" b="1" dirty="0"/>
              <a:t>-  зрошувальні, осушувальні, водопровідні, каналізаційні та інші;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за родом привода </a:t>
            </a:r>
            <a:r>
              <a:rPr lang="uk-UA" b="1" i="1" dirty="0"/>
              <a:t>- </a:t>
            </a:r>
            <a:r>
              <a:rPr lang="uk-UA" b="1" dirty="0"/>
              <a:t>з електродвигунами  і двигунами внутрішнього згоряння;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за насосним обладнанням </a:t>
            </a:r>
            <a:r>
              <a:rPr lang="uk-UA" b="1" i="1" dirty="0"/>
              <a:t>-</a:t>
            </a:r>
            <a:r>
              <a:rPr lang="uk-UA" b="1" dirty="0"/>
              <a:t> з відцентровими,  пропелерними, поршневими та іншими насосами;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99609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192688"/>
          </a:xfrm>
        </p:spPr>
        <p:txBody>
          <a:bodyPr>
            <a:normAutofit fontScale="92500"/>
          </a:bodyPr>
          <a:lstStyle/>
          <a:p>
            <a:pPr lvl="0"/>
            <a:r>
              <a:rPr lang="uk-UA" b="1" i="1" dirty="0">
                <a:solidFill>
                  <a:srgbClr val="FF0000"/>
                </a:solidFill>
              </a:rPr>
              <a:t>за розміщенням відносно поверхні зе</a:t>
            </a:r>
            <a:r>
              <a:rPr lang="uk-UA" b="1" dirty="0"/>
              <a:t>млі</a:t>
            </a:r>
            <a:r>
              <a:rPr lang="uk-UA" b="1" i="1" dirty="0"/>
              <a:t> -</a:t>
            </a:r>
            <a:r>
              <a:rPr lang="uk-UA" b="1" dirty="0"/>
              <a:t> наземні (відкриті) і заглиблені (обладнані заглибними насосами);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за розміщенням відносно </a:t>
            </a:r>
            <a:r>
              <a:rPr lang="uk-UA" b="1" i="1" dirty="0" err="1">
                <a:solidFill>
                  <a:srgbClr val="FF0000"/>
                </a:solidFill>
              </a:rPr>
              <a:t>вододжерела</a:t>
            </a:r>
            <a:r>
              <a:rPr lang="uk-UA" b="1" i="1" dirty="0">
                <a:solidFill>
                  <a:srgbClr val="FF0000"/>
                </a:solidFill>
              </a:rPr>
              <a:t> </a:t>
            </a:r>
            <a:r>
              <a:rPr lang="uk-UA" b="1" i="1" dirty="0"/>
              <a:t>-</a:t>
            </a:r>
            <a:r>
              <a:rPr lang="uk-UA" b="1" dirty="0"/>
              <a:t> берегові і руслові;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за конструктивними ознаками </a:t>
            </a:r>
            <a:r>
              <a:rPr lang="uk-UA" b="1" i="1" dirty="0"/>
              <a:t>-</a:t>
            </a:r>
            <a:r>
              <a:rPr lang="uk-UA" b="1" dirty="0"/>
              <a:t> споруди водопровідного, камерного і блочного типу; </a:t>
            </a:r>
          </a:p>
          <a:p>
            <a:pPr lvl="0"/>
            <a:r>
              <a:rPr lang="uk-UA" b="1" i="1" dirty="0"/>
              <a:t>за характером керування -</a:t>
            </a:r>
            <a:r>
              <a:rPr lang="uk-UA" b="1" dirty="0"/>
              <a:t> станції з децентралізованим, централізованим, </a:t>
            </a:r>
            <a:r>
              <a:rPr lang="uk-UA" b="1" dirty="0" err="1"/>
              <a:t>напівцентралізованим</a:t>
            </a:r>
            <a:r>
              <a:rPr lang="uk-UA" b="1" dirty="0"/>
              <a:t>, автоматичним керуванням;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за режимом роботи </a:t>
            </a:r>
            <a:r>
              <a:rPr lang="uk-UA" b="1" i="1" dirty="0"/>
              <a:t>-</a:t>
            </a:r>
            <a:r>
              <a:rPr lang="uk-UA" b="1" dirty="0"/>
              <a:t> на сезонні та цілорічні</a:t>
            </a:r>
            <a:r>
              <a:rPr lang="uk-UA" dirty="0"/>
              <a:t>.</a:t>
            </a:r>
            <a:endParaRPr lang="ru-RU" dirty="0"/>
          </a:p>
          <a:p>
            <a:pPr lvl="0"/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0450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fontScale="92500"/>
          </a:bodyPr>
          <a:lstStyle/>
          <a:p>
            <a:r>
              <a:rPr lang="uk-UA" b="1" dirty="0"/>
              <a:t>Насосні станції можуть бути </a:t>
            </a:r>
            <a:r>
              <a:rPr lang="uk-UA" b="1" i="1" dirty="0">
                <a:solidFill>
                  <a:srgbClr val="FF0000"/>
                </a:solidFill>
              </a:rPr>
              <a:t>стаціонарними і нестаціонарними (плавучі, пересувні). </a:t>
            </a:r>
            <a:r>
              <a:rPr lang="uk-UA" b="1" dirty="0"/>
              <a:t>Зрошувальні насосні станції, що забирають воду з відкритих </a:t>
            </a:r>
            <a:r>
              <a:rPr lang="uk-UA" b="1" dirty="0" err="1"/>
              <a:t>вододжерел</a:t>
            </a:r>
            <a:r>
              <a:rPr lang="uk-UA" b="1" dirty="0"/>
              <a:t> називають </a:t>
            </a:r>
            <a:r>
              <a:rPr lang="uk-UA" b="1" i="1" dirty="0">
                <a:solidFill>
                  <a:srgbClr val="FF0000"/>
                </a:solidFill>
              </a:rPr>
              <a:t>головними</a:t>
            </a:r>
            <a:r>
              <a:rPr lang="uk-UA" b="1" dirty="0"/>
              <a:t>, або станціями першого підйому, а ті, що забирають воду із зрошувальних каналів, резервуарів - </a:t>
            </a:r>
            <a:r>
              <a:rPr lang="uk-UA" b="1" i="1" dirty="0">
                <a:solidFill>
                  <a:srgbClr val="FF0000"/>
                </a:solidFill>
              </a:rPr>
              <a:t>зональними,</a:t>
            </a:r>
            <a:r>
              <a:rPr lang="uk-UA" b="1" dirty="0"/>
              <a:t> або станціями другого підйому.     </a:t>
            </a:r>
            <a:endParaRPr lang="uk-UA" b="1" dirty="0" smtClean="0"/>
          </a:p>
          <a:p>
            <a:r>
              <a:rPr lang="uk-UA" b="1" dirty="0" smtClean="0"/>
              <a:t>     </a:t>
            </a:r>
            <a:r>
              <a:rPr lang="uk-UA" b="1" i="1" dirty="0">
                <a:solidFill>
                  <a:srgbClr val="FF0000"/>
                </a:solidFill>
              </a:rPr>
              <a:t>Зональна насосна станція </a:t>
            </a:r>
            <a:r>
              <a:rPr lang="uk-UA" b="1" dirty="0"/>
              <a:t>складається з аванкамери, споруди станції камерного типу з обладнанням, напірного трубопроводу і регулювального басейну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3229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lnSpcReduction="10000"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У приміщанні насосної станції розміщують </a:t>
            </a:r>
            <a:r>
              <a:rPr lang="uk-UA" sz="3600" b="1" i="1" dirty="0" smtClean="0">
                <a:solidFill>
                  <a:srgbClr val="FF0000"/>
                </a:solidFill>
              </a:rPr>
              <a:t>наступне </a:t>
            </a:r>
            <a:r>
              <a:rPr lang="uk-UA" sz="3600" b="1" i="1" dirty="0">
                <a:solidFill>
                  <a:srgbClr val="FF0000"/>
                </a:solidFill>
              </a:rPr>
              <a:t>обладнання:</a:t>
            </a:r>
            <a:endParaRPr lang="ru-RU" sz="3600" b="1" i="1" dirty="0">
              <a:solidFill>
                <a:srgbClr val="FF0000"/>
              </a:solidFill>
            </a:endParaRPr>
          </a:p>
          <a:p>
            <a:pPr lvl="0"/>
            <a:r>
              <a:rPr lang="uk-UA" sz="3600" b="1" i="1" dirty="0">
                <a:solidFill>
                  <a:srgbClr val="FF0000"/>
                </a:solidFill>
              </a:rPr>
              <a:t>основне гідромеханічне </a:t>
            </a:r>
            <a:r>
              <a:rPr lang="uk-UA" sz="3600" b="1" dirty="0"/>
              <a:t>- головні насоси, що подають воду згідно з графіком </a:t>
            </a:r>
            <a:r>
              <a:rPr lang="uk-UA" sz="3600" b="1" dirty="0" err="1"/>
              <a:t>водоподачі</a:t>
            </a:r>
            <a:r>
              <a:rPr lang="uk-UA" sz="3600" b="1" dirty="0"/>
              <a:t>; частина всмоктувальних і напірних трубопроводів з регулювальною, контрольно-вимірювальною та запобіжною арматурою (засувки,водоміри, зворотні клапани);</a:t>
            </a:r>
            <a:endParaRPr lang="ru-RU" sz="3600" b="1" dirty="0"/>
          </a:p>
          <a:p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24897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976664"/>
          </a:xfrm>
        </p:spPr>
        <p:txBody>
          <a:bodyPr>
            <a:normAutofit lnSpcReduction="10000"/>
          </a:bodyPr>
          <a:lstStyle/>
          <a:p>
            <a:pPr lvl="0"/>
            <a:r>
              <a:rPr lang="uk-UA" sz="3600" b="1" i="1" dirty="0">
                <a:solidFill>
                  <a:srgbClr val="FF0000"/>
                </a:solidFill>
              </a:rPr>
              <a:t>допоміжне гідромеханічне  - вакуумні і дренажні насоси, трубопроводи </a:t>
            </a:r>
            <a:r>
              <a:rPr lang="uk-UA" sz="3600" b="1" dirty="0"/>
              <a:t>допоміжних насосів з арматурою;</a:t>
            </a:r>
            <a:endParaRPr lang="ru-RU" sz="3600" b="1" dirty="0"/>
          </a:p>
          <a:p>
            <a:pPr lvl="0"/>
            <a:r>
              <a:rPr lang="uk-UA" sz="3600" b="1" i="1" dirty="0">
                <a:solidFill>
                  <a:srgbClr val="FF0000"/>
                </a:solidFill>
              </a:rPr>
              <a:t>основне енергетичне </a:t>
            </a:r>
            <a:r>
              <a:rPr lang="uk-UA" sz="3600" b="1" dirty="0"/>
              <a:t>- двигуни головних насосів, двигуни засувок трубопроводів головних насосів, спеціальне обладнання специфічне для даного типу двигунів;</a:t>
            </a:r>
            <a:endParaRPr lang="ru-RU" sz="3600" b="1" dirty="0"/>
          </a:p>
          <a:p>
            <a:pPr lvl="0"/>
            <a:r>
              <a:rPr lang="uk-UA" sz="3600" b="1" i="1" dirty="0">
                <a:solidFill>
                  <a:srgbClr val="FF0000"/>
                </a:solidFill>
              </a:rPr>
              <a:t>допоміжне енергетичне </a:t>
            </a:r>
            <a:r>
              <a:rPr lang="uk-UA" sz="3600" b="1" dirty="0"/>
              <a:t>- електродвигуни допоміжних насосів, засувок, тощо.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71520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80</TotalTime>
  <Words>2107</Words>
  <Application>Microsoft Office PowerPoint</Application>
  <PresentationFormat>Экран (4:3)</PresentationFormat>
  <Paragraphs>136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27</cp:revision>
  <dcterms:created xsi:type="dcterms:W3CDTF">2017-01-22T11:47:52Z</dcterms:created>
  <dcterms:modified xsi:type="dcterms:W3CDTF">2017-03-19T11:31:31Z</dcterms:modified>
</cp:coreProperties>
</file>