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BA9-9A28-484E-A7D7-A8B83158A2A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ADE7C-7DAB-4A7A-AAD7-BE5D691FB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bg1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bg1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bg1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r.photos3.fotosearch.com/bthumb/CSP/CSP990/k10238373.jpg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24" y="404664"/>
            <a:ext cx="365760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r.photos3.fotosearch.com/bthumb/CSP/CSP990/k10238373.jpg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24" y="4869160"/>
            <a:ext cx="365760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r.photos3.fotosearch.com/bthumb/CSP/CSP990/k10238373.jpg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24" y="2619374"/>
            <a:ext cx="365760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vectorhq.com/images/previews/8b5/page-curl-psd-442343.png"/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50607" y="2606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08912" cy="6120680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Розрахунок і проектування </a:t>
            </a:r>
            <a:r>
              <a:rPr lang="uk-UA" b="1" i="1" dirty="0" err="1">
                <a:solidFill>
                  <a:srgbClr val="FF0000"/>
                </a:solidFill>
              </a:rPr>
              <a:t>лотокових</a:t>
            </a:r>
            <a:r>
              <a:rPr lang="uk-UA" b="1" i="1" dirty="0">
                <a:solidFill>
                  <a:srgbClr val="FF0000"/>
                </a:solidFill>
              </a:rPr>
              <a:t> каналів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r>
              <a:rPr lang="uk-UA" dirty="0"/>
              <a:t> </a:t>
            </a:r>
            <a:endParaRPr lang="ru-RU" dirty="0"/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Залізобетонні збірні канали-лотоки доцільно застосовувати за­мість бетонування порівняно невеликих каналів з перерізом до 3 м</a:t>
            </a:r>
            <a:r>
              <a:rPr lang="uk-UA" b="1" baseline="30000" dirty="0">
                <a:solidFill>
                  <a:schemeClr val="tx1"/>
                </a:solidFill>
              </a:rPr>
              <a:t>2 </a:t>
            </a:r>
            <a:r>
              <a:rPr lang="uk-UA" b="1" dirty="0">
                <a:solidFill>
                  <a:schemeClr val="tx1"/>
                </a:solidFill>
              </a:rPr>
              <a:t>для проведення протифільтраційних заходів, підвищення </a:t>
            </a:r>
            <a:r>
              <a:rPr lang="uk-UA" b="1" dirty="0" err="1">
                <a:solidFill>
                  <a:schemeClr val="tx1"/>
                </a:solidFill>
              </a:rPr>
              <a:t>к.к.д</a:t>
            </a:r>
            <a:r>
              <a:rPr lang="uk-UA" b="1" dirty="0">
                <a:solidFill>
                  <a:schemeClr val="tx1"/>
                </a:solidFill>
              </a:rPr>
              <a:t>. зрошувальних систем, забезпечення командування каналів в </a:t>
            </a:r>
            <a:r>
              <a:rPr lang="uk-UA" b="1" dirty="0" smtClean="0">
                <a:solidFill>
                  <a:schemeClr val="tx1"/>
                </a:solidFill>
              </a:rPr>
              <a:t>несприятливих </a:t>
            </a:r>
            <a:r>
              <a:rPr lang="uk-UA" b="1" dirty="0">
                <a:solidFill>
                  <a:schemeClr val="tx1"/>
                </a:solidFill>
              </a:rPr>
              <a:t>топографічних умовах, </a:t>
            </a:r>
            <a:r>
              <a:rPr lang="uk-UA" b="1" dirty="0" smtClean="0">
                <a:solidFill>
                  <a:schemeClr val="tx1"/>
                </a:solidFill>
              </a:rPr>
              <a:t>на </a:t>
            </a:r>
            <a:r>
              <a:rPr lang="uk-UA" b="1" dirty="0">
                <a:solidFill>
                  <a:schemeClr val="tx1"/>
                </a:solidFill>
              </a:rPr>
              <a:t>ділянках переходів каналів через понижені місця при пересіченій місцевості, </a:t>
            </a:r>
            <a:r>
              <a:rPr lang="uk-UA" b="1" dirty="0" smtClean="0">
                <a:solidFill>
                  <a:schemeClr val="tx1"/>
                </a:solidFill>
              </a:rPr>
              <a:t>на </a:t>
            </a:r>
            <a:r>
              <a:rPr lang="uk-UA" b="1" dirty="0">
                <a:solidFill>
                  <a:schemeClr val="tx1"/>
                </a:solidFill>
              </a:rPr>
              <a:t>скельних </a:t>
            </a:r>
            <a:r>
              <a:rPr lang="uk-UA" b="1" dirty="0" err="1">
                <a:solidFill>
                  <a:schemeClr val="tx1"/>
                </a:solidFill>
              </a:rPr>
              <a:t>сильнофільтруючих</a:t>
            </a:r>
            <a:r>
              <a:rPr lang="uk-UA" b="1" dirty="0">
                <a:solidFill>
                  <a:schemeClr val="tx1"/>
                </a:solidFill>
              </a:rPr>
              <a:t> і </a:t>
            </a:r>
            <a:r>
              <a:rPr lang="uk-UA" b="1" dirty="0" err="1">
                <a:solidFill>
                  <a:schemeClr val="tx1"/>
                </a:solidFill>
              </a:rPr>
              <a:t>осідальних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грунтах</a:t>
            </a:r>
            <a:r>
              <a:rPr lang="uk-UA" b="1" dirty="0">
                <a:solidFill>
                  <a:schemeClr val="tx1"/>
                </a:solidFill>
              </a:rPr>
              <a:t>, на косогорах, що зазнають сповзання і т. ін.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uk-UA" b="1" i="1" dirty="0">
                <a:solidFill>
                  <a:srgbClr val="FF0000"/>
                </a:solidFill>
              </a:rPr>
              <a:t>Канали-лотоки </a:t>
            </a:r>
            <a:r>
              <a:rPr lang="uk-UA" b="1" dirty="0">
                <a:solidFill>
                  <a:schemeClr val="tx1"/>
                </a:solidFill>
              </a:rPr>
              <a:t>застосовують на ділянках з похилами місцевос­ті 0,002...0,0005, а з похилом понад 0,003 - тільки при техніко-економічному </a:t>
            </a:r>
            <a:r>
              <a:rPr lang="uk-UA" b="1" dirty="0" err="1">
                <a:solidFill>
                  <a:schemeClr val="tx1"/>
                </a:solidFill>
              </a:rPr>
              <a:t>обгрунтуванні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6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Для підтримання постійного рівня води у верхньому б"</a:t>
            </a:r>
            <a:r>
              <a:rPr lang="uk-UA" b="1" dirty="0" err="1"/>
              <a:t>єфі</a:t>
            </a:r>
            <a:r>
              <a:rPr lang="uk-UA" b="1" dirty="0"/>
              <a:t> (перед водовипусками) застосовують </a:t>
            </a:r>
            <a:r>
              <a:rPr lang="uk-UA" b="1" dirty="0">
                <a:solidFill>
                  <a:srgbClr val="FF0000"/>
                </a:solidFill>
              </a:rPr>
              <a:t>переносні перемички або затвори-автомати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Перемички</a:t>
            </a:r>
            <a:r>
              <a:rPr lang="uk-UA" b="1" dirty="0" smtClean="0"/>
              <a:t> </a:t>
            </a:r>
            <a:r>
              <a:rPr lang="uk-UA" b="1" dirty="0"/>
              <a:t>роблять з листової сталі товщиною 1,5 мм, окантованої листовою гумою товщиною 3 мм. 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Затвори-автомати</a:t>
            </a:r>
            <a:r>
              <a:rPr lang="uk-UA" b="1" dirty="0" smtClean="0"/>
              <a:t> </a:t>
            </a:r>
            <a:r>
              <a:rPr lang="uk-UA" b="1" dirty="0"/>
              <a:t>забезпечують постійний рівень води, автоматично збільшуючи або зменшуючи пропуск транзитної витрати при зміні відведеної витрати або забору води з лотока у верхньому б"</a:t>
            </a:r>
            <a:r>
              <a:rPr lang="uk-UA" b="1" dirty="0" err="1"/>
              <a:t>єфі</a:t>
            </a:r>
            <a:r>
              <a:rPr lang="uk-UA" b="1" dirty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3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Конструкції каналів-лотоків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Лотокові канали складають з ок­ремих розтрубних або </a:t>
            </a:r>
            <a:r>
              <a:rPr lang="uk-UA" b="1" dirty="0" err="1"/>
              <a:t>безрозтрубних</a:t>
            </a:r>
            <a:r>
              <a:rPr lang="uk-UA" b="1" dirty="0"/>
              <a:t> (гладеньких) лотоків довжи­ною від 5 до 8 м, як правило, </a:t>
            </a:r>
            <a:r>
              <a:rPr lang="uk-UA" b="1" dirty="0">
                <a:solidFill>
                  <a:srgbClr val="FF0000"/>
                </a:solidFill>
              </a:rPr>
              <a:t>параболічного, еліптичного або </a:t>
            </a:r>
            <a:r>
              <a:rPr lang="uk-UA" b="1" dirty="0" err="1">
                <a:solidFill>
                  <a:srgbClr val="FF0000"/>
                </a:solidFill>
              </a:rPr>
              <a:t>напівциркульного</a:t>
            </a:r>
            <a:r>
              <a:rPr lang="uk-UA" b="1" dirty="0">
                <a:solidFill>
                  <a:srgbClr val="FF0000"/>
                </a:solidFill>
              </a:rPr>
              <a:t> перерізу. </a:t>
            </a:r>
            <a:r>
              <a:rPr lang="uk-UA" b="1" dirty="0"/>
              <a:t>Рідше застосовуються </a:t>
            </a:r>
            <a:r>
              <a:rPr lang="uk-UA" b="1" dirty="0">
                <a:solidFill>
                  <a:srgbClr val="FF0000"/>
                </a:solidFill>
              </a:rPr>
              <a:t>прямокутні і трапецієвидні лотоки</a:t>
            </a:r>
            <a:r>
              <a:rPr lang="uk-UA" b="1" dirty="0"/>
              <a:t>. Товщина стінок лотоків - 5...8 см. Глибина се­рійних лотоків, на які розроблені типові проекти, становить: 30, 40, 60,70,80,90,100,120см.</a:t>
            </a:r>
            <a:endParaRPr lang="ru-RU" b="1" dirty="0"/>
          </a:p>
          <a:p>
            <a:r>
              <a:rPr lang="uk-UA" b="1" dirty="0"/>
              <a:t>Залежно від умов командування і несучої здатності </a:t>
            </a:r>
            <a:r>
              <a:rPr lang="uk-UA" b="1" dirty="0" err="1"/>
              <a:t>грунтів</a:t>
            </a:r>
            <a:r>
              <a:rPr lang="uk-UA" b="1" dirty="0"/>
              <a:t> лотоки укладаються у </a:t>
            </a:r>
            <a:r>
              <a:rPr lang="uk-UA" b="1" dirty="0" err="1">
                <a:solidFill>
                  <a:srgbClr val="FF0000"/>
                </a:solidFill>
              </a:rPr>
              <a:t>грунт</a:t>
            </a:r>
            <a:r>
              <a:rPr lang="uk-UA" b="1" dirty="0">
                <a:solidFill>
                  <a:srgbClr val="FF0000"/>
                </a:solidFill>
              </a:rPr>
              <a:t> на опорні плити, на стоякові або пальові опори </a:t>
            </a:r>
            <a:r>
              <a:rPr lang="uk-UA" b="1" dirty="0" smtClean="0"/>
              <a:t>. </a:t>
            </a:r>
            <a:r>
              <a:rPr lang="uk-UA" b="1" dirty="0"/>
              <a:t>При укладанні на опори забезпечується висота командування 1...1.5 м.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173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86551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Встановлення лотоків на </a:t>
            </a:r>
            <a:r>
              <a:rPr lang="uk-UA" b="1" dirty="0">
                <a:solidFill>
                  <a:srgbClr val="FF0000"/>
                </a:solidFill>
              </a:rPr>
              <a:t>опорні плити </a:t>
            </a:r>
            <a:r>
              <a:rPr lang="uk-UA" b="1" dirty="0"/>
              <a:t>без стояків або паль допускається тільки у скельних і </a:t>
            </a:r>
            <a:r>
              <a:rPr lang="uk-UA" b="1" dirty="0" err="1"/>
              <a:t>гравелистих</a:t>
            </a:r>
            <a:r>
              <a:rPr lang="uk-UA" b="1" dirty="0"/>
              <a:t> </a:t>
            </a:r>
            <a:r>
              <a:rPr lang="uk-UA" b="1" dirty="0" err="1"/>
              <a:t>грунтах</a:t>
            </a:r>
            <a:r>
              <a:rPr lang="uk-UA" b="1" dirty="0"/>
              <a:t>. </a:t>
            </a:r>
            <a:r>
              <a:rPr lang="uk-UA" b="1" dirty="0">
                <a:solidFill>
                  <a:srgbClr val="FF0000"/>
                </a:solidFill>
              </a:rPr>
              <a:t>Стоякові опори </a:t>
            </a:r>
            <a:r>
              <a:rPr lang="uk-UA" b="1" dirty="0"/>
              <a:t>рекомендується застосовувати тільки у важких </a:t>
            </a:r>
            <a:r>
              <a:rPr lang="uk-UA" b="1" dirty="0" err="1"/>
              <a:t>грунтах</a:t>
            </a:r>
            <a:r>
              <a:rPr lang="uk-UA" b="1" dirty="0"/>
              <a:t>, де забивання паль утруднене. Палі під лотоки мають довжину 7 м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Найвідповідальнішим елементом у конструкції </a:t>
            </a:r>
            <a:r>
              <a:rPr lang="uk-UA" b="1" dirty="0" err="1"/>
              <a:t>лотокових</a:t>
            </a:r>
            <a:r>
              <a:rPr lang="uk-UA" b="1" dirty="0"/>
              <a:t> каналів від якого залежать їх водопроникність і довговічність роботи, є </a:t>
            </a:r>
            <a:r>
              <a:rPr lang="uk-UA" b="1" dirty="0">
                <a:solidFill>
                  <a:srgbClr val="FF0000"/>
                </a:solidFill>
              </a:rPr>
              <a:t>шви,</a:t>
            </a:r>
            <a:r>
              <a:rPr lang="uk-UA" b="1" dirty="0"/>
              <a:t> які влаштовуються  у місці з"єднання лотоків на опорах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Лотоки з гладенькими кінцями стикуються між собою за допомогою </a:t>
            </a:r>
            <a:r>
              <a:rPr lang="uk-UA" b="1" dirty="0">
                <a:solidFill>
                  <a:srgbClr val="FF0000"/>
                </a:solidFill>
              </a:rPr>
              <a:t>сідел</a:t>
            </a:r>
            <a:r>
              <a:rPr lang="uk-UA" b="1" dirty="0"/>
              <a:t>, а розтрубні - за допомогою </a:t>
            </a:r>
            <a:r>
              <a:rPr lang="uk-UA" b="1" dirty="0">
                <a:solidFill>
                  <a:srgbClr val="FF0000"/>
                </a:solidFill>
              </a:rPr>
              <a:t>розтруба,</a:t>
            </a:r>
            <a:r>
              <a:rPr lang="uk-UA" b="1" dirty="0"/>
              <a:t> в який вставляється гладенький кінець сусіднього лотка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Водонепроникність </a:t>
            </a:r>
            <a:r>
              <a:rPr lang="uk-UA" b="1" dirty="0"/>
              <a:t>і гнучкість шва забезпечуються прокладкою між лотоками і сідлами або розтрубом конопляних канатів, просочених дьогтем, круглої гуми товщиною 2…2,5 см, </a:t>
            </a:r>
            <a:r>
              <a:rPr lang="uk-UA" b="1" dirty="0" err="1"/>
              <a:t>пороізолової</a:t>
            </a:r>
            <a:r>
              <a:rPr lang="uk-UA" b="1" dirty="0"/>
              <a:t> прокладки, асфальтових матів.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408712"/>
          </a:xfrm>
        </p:spPr>
        <p:txBody>
          <a:bodyPr>
            <a:noAutofit/>
          </a:bodyPr>
          <a:lstStyle/>
          <a:p>
            <a:r>
              <a:rPr lang="uk-UA" b="1" dirty="0"/>
              <a:t>При добрій якості герметизації швів ККД </a:t>
            </a:r>
            <a:r>
              <a:rPr lang="uk-UA" b="1" dirty="0" err="1"/>
              <a:t>лотокових</a:t>
            </a:r>
            <a:r>
              <a:rPr lang="uk-UA" b="1" dirty="0"/>
              <a:t> каналів становить 0,97…0,98. </a:t>
            </a:r>
            <a:endParaRPr lang="uk-UA" b="1" dirty="0" smtClean="0"/>
          </a:p>
          <a:p>
            <a:r>
              <a:rPr lang="uk-UA" b="1" dirty="0" smtClean="0"/>
              <a:t>Канали </a:t>
            </a:r>
            <a:r>
              <a:rPr lang="uk-UA" b="1" dirty="0"/>
              <a:t>лотки застосовують </a:t>
            </a:r>
            <a:r>
              <a:rPr lang="uk-UA" b="1" dirty="0">
                <a:solidFill>
                  <a:srgbClr val="FF0000"/>
                </a:solidFill>
              </a:rPr>
              <a:t>для влаштування постійної зрошувальної мережі </a:t>
            </a:r>
            <a:r>
              <a:rPr lang="uk-UA" b="1" dirty="0"/>
              <a:t>будь якого порядку. Розміщення </a:t>
            </a:r>
            <a:r>
              <a:rPr lang="uk-UA" b="1" dirty="0" err="1"/>
              <a:t>лотокової</a:t>
            </a:r>
            <a:r>
              <a:rPr lang="uk-UA" b="1" dirty="0"/>
              <a:t> мережі у плані повинно бути </a:t>
            </a:r>
            <a:r>
              <a:rPr lang="uk-UA" b="1" dirty="0" err="1">
                <a:solidFill>
                  <a:srgbClr val="FF0000"/>
                </a:solidFill>
              </a:rPr>
              <a:t>пов</a:t>
            </a:r>
            <a:r>
              <a:rPr lang="uk-UA" b="1" dirty="0">
                <a:solidFill>
                  <a:srgbClr val="FF0000"/>
                </a:solidFill>
              </a:rPr>
              <a:t>"</a:t>
            </a:r>
            <a:r>
              <a:rPr lang="uk-UA" b="1" dirty="0" err="1">
                <a:solidFill>
                  <a:srgbClr val="FF0000"/>
                </a:solidFill>
              </a:rPr>
              <a:t>язане</a:t>
            </a:r>
            <a:r>
              <a:rPr lang="uk-UA" b="1" dirty="0"/>
              <a:t> з сільськогосподарською організацією території і прийнятою технікою поливу. </a:t>
            </a:r>
            <a:endParaRPr lang="uk-UA" b="1" dirty="0" smtClean="0"/>
          </a:p>
          <a:p>
            <a:r>
              <a:rPr lang="uk-UA" b="1" dirty="0" smtClean="0"/>
              <a:t>По </a:t>
            </a:r>
            <a:r>
              <a:rPr lang="uk-UA" b="1" dirty="0"/>
              <a:t>можливості передбачають розподіл води на обидва боки (двостороннє командування). </a:t>
            </a:r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33503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Відстань між ділянковими </a:t>
            </a:r>
            <a:r>
              <a:rPr lang="uk-UA" b="1" dirty="0" err="1"/>
              <a:t>лотоковими</a:t>
            </a:r>
            <a:r>
              <a:rPr lang="uk-UA" b="1" dirty="0"/>
              <a:t> каналами приймається згідно з елементами техніки поливу. </a:t>
            </a:r>
          </a:p>
          <a:p>
            <a:r>
              <a:rPr lang="uk-UA" b="1" dirty="0"/>
              <a:t>Повертання лотоків у плані здійснюється під прямим кутом з відхиленням не більше 5º. </a:t>
            </a:r>
          </a:p>
          <a:p>
            <a:r>
              <a:rPr lang="uk-UA" b="1" dirty="0"/>
              <a:t>Міжгосподарські і господарські канали-лотоки допускається повертати і по кривих, якщо вони проходять по землях, що не використовуються. </a:t>
            </a:r>
          </a:p>
          <a:p>
            <a:r>
              <a:rPr lang="uk-UA" b="1" dirty="0">
                <a:solidFill>
                  <a:srgbClr val="FF0000"/>
                </a:solidFill>
              </a:rPr>
              <a:t>З"єднання лотоків </a:t>
            </a:r>
            <a:r>
              <a:rPr lang="uk-UA" b="1" dirty="0"/>
              <a:t>здійснюється встановленням колодязів або укладанням ланок лотока під кутом чи застосування лотоків з довжиною ланки від 4 до 8 м із скошеними краями.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Споруди на </a:t>
            </a:r>
            <a:r>
              <a:rPr lang="uk-UA" b="1" dirty="0" err="1">
                <a:solidFill>
                  <a:srgbClr val="FF0000"/>
                </a:solidFill>
              </a:rPr>
              <a:t>лотоковій</a:t>
            </a:r>
            <a:r>
              <a:rPr lang="uk-UA" b="1" dirty="0">
                <a:solidFill>
                  <a:srgbClr val="FF0000"/>
                </a:solidFill>
              </a:rPr>
              <a:t> мережі</a:t>
            </a:r>
            <a:r>
              <a:rPr lang="uk-UA" b="1" i="1" dirty="0">
                <a:solidFill>
                  <a:srgbClr val="FF0000"/>
                </a:solidFill>
              </a:rPr>
              <a:t>.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/>
              <a:t> </a:t>
            </a:r>
            <a:r>
              <a:rPr lang="uk-UA" b="1" dirty="0"/>
              <a:t>Найбільш поширеними спорудами на </a:t>
            </a:r>
            <a:r>
              <a:rPr lang="uk-UA" b="1" dirty="0" err="1"/>
              <a:t>лотоковій</a:t>
            </a:r>
            <a:r>
              <a:rPr lang="uk-UA" b="1" dirty="0"/>
              <a:t> мережі є </a:t>
            </a:r>
            <a:r>
              <a:rPr lang="uk-UA" b="1" dirty="0">
                <a:solidFill>
                  <a:srgbClr val="FF0000"/>
                </a:solidFill>
              </a:rPr>
              <a:t>водовипуски із каналів у лотоки, </a:t>
            </a:r>
            <a:r>
              <a:rPr lang="uk-UA" b="1" dirty="0" err="1" smtClean="0">
                <a:solidFill>
                  <a:srgbClr val="FF0000"/>
                </a:solidFill>
              </a:rPr>
              <a:t>вододіли-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льники</a:t>
            </a:r>
            <a:r>
              <a:rPr lang="uk-UA" b="1" dirty="0">
                <a:solidFill>
                  <a:srgbClr val="FF0000"/>
                </a:solidFill>
              </a:rPr>
              <a:t>, скиди, переїзди, перепади і водовипуски з лотоків.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Головні водовипуски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призначені для регулювання  подачі води у лотоки. У конструктивному відношенні вони являють собою або головну частину лотока, врізаного у дамбу каналу і обладнану затвором на вході, або трубчастий регулятор.</a:t>
            </a:r>
            <a:endParaRPr lang="ru-RU" b="1" dirty="0"/>
          </a:p>
          <a:p>
            <a:r>
              <a:rPr lang="uk-UA" b="1" i="1" dirty="0" err="1" smtClean="0">
                <a:solidFill>
                  <a:srgbClr val="FF0000"/>
                </a:solidFill>
              </a:rPr>
              <a:t>Вододілильник</a:t>
            </a:r>
            <a:r>
              <a:rPr lang="uk-UA" b="1" dirty="0" smtClean="0"/>
              <a:t> </a:t>
            </a:r>
            <a:r>
              <a:rPr lang="uk-UA" b="1" dirty="0"/>
              <a:t>- це розподільчий вузол, де вода з </a:t>
            </a:r>
            <a:r>
              <a:rPr lang="uk-UA" b="1" dirty="0" err="1"/>
              <a:t>лотокового</a:t>
            </a:r>
            <a:r>
              <a:rPr lang="uk-UA" b="1" dirty="0"/>
              <a:t> каналу старшого порядку розподіляється у молодші (ділянкові) лотокові канали. Відвідні лотоки приєднуються до розподільного за допомогою круглих або прямокутних у плані колодязів. Вхідні частини відвідних лотоків обладнуються затворами.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085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Скиди</a:t>
            </a:r>
            <a:r>
              <a:rPr lang="uk-UA" b="1" dirty="0"/>
              <a:t> влаштовують для спорожнення лотоків і запобігання їх переповненню. У трубчастому скиді перед колодязем встановлюється затвор-автомат для підтримання у лотоку постійного рівня. Для аварійного скиду води на частині довжини лотока верх його борта розміщується на відмітці розрахункового рівня. При підвищенні цього рівня вода з лотока зливається у ківш скидного каналу.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Переїзди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влаштовують у місцях пересічення лотоків з дорогами. Вода під дорогою пропускається по дюкеру із залізобетонних труб.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3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lnSpcReduction="10000"/>
          </a:bodyPr>
          <a:lstStyle/>
          <a:p>
            <a:r>
              <a:rPr lang="uk-UA" sz="4400" b="1" i="1" dirty="0">
                <a:solidFill>
                  <a:srgbClr val="FF0000"/>
                </a:solidFill>
              </a:rPr>
              <a:t>Перепади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/>
              <a:t>на лотоках влаштовують у тих випадках, коли похили їх більше критичних. Найчастіше будують перепади шахтного (колодязного) типу з розміщенням вхідних і вихідних лотоків на різних відмітках.</a:t>
            </a:r>
            <a:endParaRPr lang="ru-RU" sz="4400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178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Водовипуски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призначені для подачі води з лотоків у тимчасові зрошувачі і гнучкі трубопроводи. Як водовипуски використовуються трубчасті регулятори з плоскими або дросельними затворами, водовипуски у вигляді стальних патрубків діаметром 300 і 400 мм, закладених у борти лотоків і обладнаних засувками або тарілчастими затворами. У тих випадках, коли гнучкі трубопроводи прокладають від ділянок лотоків, в яких немає водовипусків, застосовують сифонні водовипуски у гнучкі трубопроводи. Такі сифони виготовляють з поліетиленових труб, </a:t>
            </a:r>
            <a:r>
              <a:rPr lang="uk-UA" b="1" dirty="0" err="1"/>
              <a:t>склопластика</a:t>
            </a:r>
            <a:r>
              <a:rPr lang="uk-UA" b="1" dirty="0"/>
              <a:t> або із листової сталі товщиною 1,5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821312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презентации-1">
  <a:themeElements>
    <a:clrScheme name="Другая 4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презентации-1</Template>
  <TotalTime>38</TotalTime>
  <Words>717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Шаблон презентации-1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2017-01-21T11:42:23Z</dcterms:created>
  <dcterms:modified xsi:type="dcterms:W3CDTF">2017-03-20T18:04:04Z</dcterms:modified>
</cp:coreProperties>
</file>