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7" r:id="rId2"/>
    <p:sldId id="256" r:id="rId3"/>
    <p:sldId id="257" r:id="rId4"/>
    <p:sldId id="258" r:id="rId5"/>
    <p:sldId id="288" r:id="rId6"/>
    <p:sldId id="289" r:id="rId7"/>
    <p:sldId id="259" r:id="rId8"/>
    <p:sldId id="290" r:id="rId9"/>
    <p:sldId id="260" r:id="rId10"/>
    <p:sldId id="261" r:id="rId11"/>
    <p:sldId id="291" r:id="rId12"/>
    <p:sldId id="263" r:id="rId13"/>
    <p:sldId id="292" r:id="rId14"/>
    <p:sldId id="264" r:id="rId15"/>
    <p:sldId id="265" r:id="rId16"/>
    <p:sldId id="266" r:id="rId17"/>
    <p:sldId id="267" r:id="rId18"/>
    <p:sldId id="268" r:id="rId19"/>
    <p:sldId id="293" r:id="rId20"/>
    <p:sldId id="269" r:id="rId21"/>
    <p:sldId id="270" r:id="rId22"/>
    <p:sldId id="271" r:id="rId23"/>
    <p:sldId id="294" r:id="rId24"/>
    <p:sldId id="272" r:id="rId25"/>
    <p:sldId id="295" r:id="rId26"/>
    <p:sldId id="273" r:id="rId27"/>
    <p:sldId id="274" r:id="rId28"/>
    <p:sldId id="296" r:id="rId29"/>
    <p:sldId id="275" r:id="rId30"/>
    <p:sldId id="276" r:id="rId31"/>
    <p:sldId id="277" r:id="rId32"/>
    <p:sldId id="278" r:id="rId33"/>
    <p:sldId id="297" r:id="rId34"/>
    <p:sldId id="279" r:id="rId35"/>
    <p:sldId id="280" r:id="rId36"/>
    <p:sldId id="281" r:id="rId37"/>
    <p:sldId id="282" r:id="rId38"/>
    <p:sldId id="298" r:id="rId39"/>
    <p:sldId id="283" r:id="rId40"/>
    <p:sldId id="284" r:id="rId41"/>
    <p:sldId id="285" r:id="rId42"/>
    <p:sldId id="286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4A3371-8944-4030-A15B-B86E3ED04617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7FF28-E003-4A66-9D21-C57CBC32C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81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4A3371-8944-4030-A15B-B86E3ED04617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7FF28-E003-4A66-9D21-C57CBC32C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481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4A3371-8944-4030-A15B-B86E3ED04617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7FF28-E003-4A66-9D21-C57CBC32C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52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4A3371-8944-4030-A15B-B86E3ED04617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7FF28-E003-4A66-9D21-C57CBC32C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84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4A3371-8944-4030-A15B-B86E3ED04617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7FF28-E003-4A66-9D21-C57CBC32C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467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4A3371-8944-4030-A15B-B86E3ED04617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7FF28-E003-4A66-9D21-C57CBC32C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39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4A3371-8944-4030-A15B-B86E3ED04617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7FF28-E003-4A66-9D21-C57CBC32C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35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4A3371-8944-4030-A15B-B86E3ED04617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7FF28-E003-4A66-9D21-C57CBC32C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030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4A3371-8944-4030-A15B-B86E3ED04617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7FF28-E003-4A66-9D21-C57CBC32C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94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4A3371-8944-4030-A15B-B86E3ED04617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7FF28-E003-4A66-9D21-C57CBC32C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48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4A3371-8944-4030-A15B-B86E3ED04617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7FF28-E003-4A66-9D21-C57CBC32C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54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 b="-178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D14A3371-8944-4030-A15B-B86E3ED04617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8F57FF28-E003-4A66-9D21-C57CBC32CB2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3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lnSpcReduction="10000"/>
          </a:bodyPr>
          <a:lstStyle/>
          <a:p>
            <a:endParaRPr lang="uk-UA" sz="4000" b="1" dirty="0" smtClean="0"/>
          </a:p>
          <a:p>
            <a:r>
              <a:rPr lang="uk-UA" sz="4000" b="1" dirty="0" smtClean="0"/>
              <a:t>Вода </a:t>
            </a:r>
            <a:r>
              <a:rPr lang="uk-UA" sz="4000" b="1" dirty="0"/>
              <a:t>із </a:t>
            </a:r>
            <a:r>
              <a:rPr lang="uk-UA" sz="4000" b="1" i="1" dirty="0">
                <a:solidFill>
                  <a:srgbClr val="FF0000"/>
                </a:solidFill>
              </a:rPr>
              <a:t>ділянкового розподільника </a:t>
            </a:r>
            <a:r>
              <a:rPr lang="uk-UA" sz="4000" b="1" dirty="0"/>
              <a:t>через водовипуск надходить у </a:t>
            </a:r>
            <a:r>
              <a:rPr lang="uk-UA" sz="4000" b="1" i="1" dirty="0">
                <a:solidFill>
                  <a:srgbClr val="FF0000"/>
                </a:solidFill>
              </a:rPr>
              <a:t>тимчасовий зрошувач,</a:t>
            </a:r>
            <a:r>
              <a:rPr lang="uk-UA" sz="4000" b="1" dirty="0"/>
              <a:t> </a:t>
            </a:r>
            <a:endParaRPr lang="uk-UA" sz="4000" b="1" dirty="0" smtClean="0"/>
          </a:p>
          <a:p>
            <a:r>
              <a:rPr lang="uk-UA" sz="4000" b="1" dirty="0" smtClean="0"/>
              <a:t>а </a:t>
            </a:r>
            <a:r>
              <a:rPr lang="uk-UA" sz="4000" b="1" dirty="0"/>
              <a:t>з нього – у </a:t>
            </a:r>
            <a:r>
              <a:rPr lang="uk-UA" sz="4000" b="1" i="1" dirty="0">
                <a:solidFill>
                  <a:srgbClr val="FF0000"/>
                </a:solidFill>
              </a:rPr>
              <a:t>вивідну борозну</a:t>
            </a:r>
            <a:r>
              <a:rPr lang="uk-UA" sz="4000" b="1" dirty="0" smtClean="0"/>
              <a:t>,</a:t>
            </a:r>
          </a:p>
          <a:p>
            <a:r>
              <a:rPr lang="uk-UA" sz="4000" b="1" dirty="0" smtClean="0"/>
              <a:t>з </a:t>
            </a:r>
            <a:r>
              <a:rPr lang="uk-UA" sz="4000" b="1" dirty="0"/>
              <a:t>неї за допомогою сифонів, трубок та інших пристроїв, а  іноді і без них – у </a:t>
            </a:r>
            <a:r>
              <a:rPr lang="uk-UA" sz="4000" b="1" i="1" dirty="0">
                <a:solidFill>
                  <a:srgbClr val="FF0000"/>
                </a:solidFill>
              </a:rPr>
              <a:t>поливні борозни або смуги.</a:t>
            </a:r>
            <a:endParaRPr lang="ru-RU" sz="4000" b="1" i="1" dirty="0">
              <a:solidFill>
                <a:srgbClr val="FF0000"/>
              </a:solidFill>
            </a:endParaRPr>
          </a:p>
          <a:p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1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147248" cy="5505475"/>
          </a:xfrm>
        </p:spPr>
        <p:txBody>
          <a:bodyPr/>
          <a:lstStyle/>
          <a:p>
            <a:r>
              <a:rPr lang="uk-UA" sz="4000" b="1" i="1" dirty="0">
                <a:solidFill>
                  <a:srgbClr val="FF0000"/>
                </a:solidFill>
              </a:rPr>
              <a:t>Довжину</a:t>
            </a:r>
            <a:r>
              <a:rPr lang="uk-UA" sz="4000" b="1" dirty="0"/>
              <a:t> тимчасових зрошувачів призначають в межах 400…1200 м. </a:t>
            </a:r>
            <a:r>
              <a:rPr lang="uk-UA" sz="4000" b="1" i="1" dirty="0">
                <a:solidFill>
                  <a:srgbClr val="FF0000"/>
                </a:solidFill>
              </a:rPr>
              <a:t>Відстань </a:t>
            </a:r>
            <a:r>
              <a:rPr lang="uk-UA" sz="4000" b="1" dirty="0"/>
              <a:t>між ними при односторонньому командуванні приймають 80…200 м, а </a:t>
            </a:r>
            <a:r>
              <a:rPr lang="uk-UA" sz="4000" b="1" i="1" dirty="0">
                <a:solidFill>
                  <a:srgbClr val="FF0000"/>
                </a:solidFill>
              </a:rPr>
              <a:t>відстань</a:t>
            </a:r>
            <a:r>
              <a:rPr lang="uk-UA" sz="4000" b="1" dirty="0"/>
              <a:t> між вивідними борознами – такою, що дорівнює довжині поливних борозен або смуг.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5298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6048672"/>
          </a:xfrm>
        </p:spPr>
        <p:txBody>
          <a:bodyPr>
            <a:normAutofit fontScale="92500" lnSpcReduction="20000"/>
          </a:bodyPr>
          <a:lstStyle/>
          <a:p>
            <a:endParaRPr lang="uk-UA" sz="2800" b="1" dirty="0" smtClean="0">
              <a:solidFill>
                <a:srgbClr val="FF0000"/>
              </a:solidFill>
            </a:endParaRPr>
          </a:p>
          <a:p>
            <a:r>
              <a:rPr lang="uk-UA" sz="2800" b="1" dirty="0" smtClean="0">
                <a:solidFill>
                  <a:srgbClr val="FF0000"/>
                </a:solidFill>
              </a:rPr>
              <a:t>При </a:t>
            </a:r>
            <a:r>
              <a:rPr lang="uk-UA" sz="2800" b="1" dirty="0">
                <a:solidFill>
                  <a:srgbClr val="FF0000"/>
                </a:solidFill>
              </a:rPr>
              <a:t>поперечній схемі </a:t>
            </a:r>
            <a:r>
              <a:rPr lang="uk-UA" sz="2800" b="1" dirty="0"/>
              <a:t>тимчасові зрошувачі нарізають впоперек поливних борозен або смуг з похилом 0,001…0,003. </a:t>
            </a:r>
            <a:endParaRPr lang="uk-UA" sz="2800" b="1" dirty="0" smtClean="0"/>
          </a:p>
          <a:p>
            <a:r>
              <a:rPr lang="uk-UA" sz="2800" b="1" dirty="0" smtClean="0"/>
              <a:t>Вода </a:t>
            </a:r>
            <a:r>
              <a:rPr lang="uk-UA" sz="2800" b="1" dirty="0"/>
              <a:t>надходить у </a:t>
            </a:r>
            <a:r>
              <a:rPr lang="uk-UA" sz="2800" b="1" i="1" dirty="0">
                <a:solidFill>
                  <a:srgbClr val="FF0000"/>
                </a:solidFill>
              </a:rPr>
              <a:t>розподільні</a:t>
            </a:r>
            <a:r>
              <a:rPr lang="uk-UA" sz="2800" b="1" dirty="0"/>
              <a:t>, а з них – </a:t>
            </a:r>
            <a:r>
              <a:rPr lang="uk-UA" sz="2800" b="1" i="1" dirty="0">
                <a:solidFill>
                  <a:srgbClr val="FF0000"/>
                </a:solidFill>
              </a:rPr>
              <a:t>у поливні борозни або смуги</a:t>
            </a:r>
            <a:r>
              <a:rPr lang="uk-UA" sz="2800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sz="2800" b="1" dirty="0" smtClean="0"/>
              <a:t> </a:t>
            </a:r>
            <a:r>
              <a:rPr lang="uk-UA" sz="2800" b="1" dirty="0"/>
              <a:t>Поперечну схему приймають на ділянках з похилом понад 0,004</a:t>
            </a:r>
            <a:r>
              <a:rPr lang="uk-UA" sz="2800" b="1" dirty="0" smtClean="0"/>
              <a:t>.</a:t>
            </a:r>
          </a:p>
          <a:p>
            <a:r>
              <a:rPr lang="uk-UA" sz="2800" b="1" dirty="0" smtClean="0"/>
              <a:t> </a:t>
            </a:r>
            <a:r>
              <a:rPr lang="uk-UA" sz="2800" b="1" dirty="0"/>
              <a:t>Відстань між тимчасовими  зрошувачами дорівнює довжині поливних смуг і борозен. </a:t>
            </a:r>
            <a:endParaRPr lang="uk-UA" sz="2800" b="1" dirty="0" smtClean="0"/>
          </a:p>
          <a:p>
            <a:r>
              <a:rPr lang="uk-UA" sz="2800" b="1" dirty="0" smtClean="0"/>
              <a:t>Довжину </a:t>
            </a:r>
            <a:r>
              <a:rPr lang="uk-UA" sz="2800" b="1" dirty="0"/>
              <a:t>тимчасових зрошувачів залежно від їх похилу і витрати води в них, водопроникності </a:t>
            </a:r>
            <a:r>
              <a:rPr lang="uk-UA" sz="2800" b="1" dirty="0" err="1"/>
              <a:t>грунту</a:t>
            </a:r>
            <a:r>
              <a:rPr lang="uk-UA" sz="2800" b="1" dirty="0"/>
              <a:t> приймають від 400 до 1200 м. При складному рельєфі і великій  водопроникності </a:t>
            </a:r>
            <a:r>
              <a:rPr lang="uk-UA" sz="2800" b="1" dirty="0" err="1"/>
              <a:t>грунту</a:t>
            </a:r>
            <a:r>
              <a:rPr lang="uk-UA" sz="2800" b="1" dirty="0"/>
              <a:t> довжину тимчасового зрошувача зменшують до 400м. </a:t>
            </a:r>
            <a:endParaRPr lang="ru-RU" sz="900" b="1" dirty="0"/>
          </a:p>
        </p:txBody>
      </p:sp>
    </p:spTree>
    <p:extLst>
      <p:ext uri="{BB962C8B-B14F-4D97-AF65-F5344CB8AC3E}">
        <p14:creationId xmlns:p14="http://schemas.microsoft.com/office/powerpoint/2010/main" val="132186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92688"/>
          </a:xfrm>
        </p:spPr>
        <p:txBody>
          <a:bodyPr>
            <a:normAutofit fontScale="85000" lnSpcReduction="10000"/>
          </a:bodyPr>
          <a:lstStyle/>
          <a:p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довжині поливних смуг або борозен понад 400 м при поперечній схемі замість тимчасових зрошувачів влаштовують </a:t>
            </a:r>
            <a:r>
              <a:rPr lang="uk-UA" b="1" i="1" dirty="0">
                <a:solidFill>
                  <a:srgbClr val="FF0000"/>
                </a:solidFill>
              </a:rPr>
              <a:t>постійні канали</a:t>
            </a:r>
            <a:r>
              <a:rPr lang="uk-UA" b="1" dirty="0"/>
              <a:t> на пропуск витрати води від 200 до 250 л/с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Вода з постійних зрошувачів через водовипуск подається у розподільні однобортні борозни, звідки надходить у поливні борозни. </a:t>
            </a:r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довжині постійного каналу 800 – 1200 м і довжині поливних борозен 400…500 м створюється поливна ділянка 32…60 га, що відповідає оптимальним умовам застосування сільськогосподарської техніки.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4697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192688"/>
          </a:xfrm>
        </p:spPr>
        <p:txBody>
          <a:bodyPr>
            <a:normAutofit fontScale="85000" lnSpcReduction="20000"/>
          </a:bodyPr>
          <a:lstStyle/>
          <a:p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Поливні </a:t>
            </a:r>
            <a:r>
              <a:rPr lang="uk-UA" b="1" dirty="0">
                <a:solidFill>
                  <a:srgbClr val="FF0000"/>
                </a:solidFill>
              </a:rPr>
              <a:t>смуги </a:t>
            </a:r>
            <a:r>
              <a:rPr lang="uk-UA" b="1" dirty="0"/>
              <a:t>роблять одночасно з сівбою, а широкі смуги – до сівби. Поливні борозни </a:t>
            </a:r>
            <a:r>
              <a:rPr lang="uk-UA" b="1" dirty="0" err="1"/>
              <a:t>нарізаюють</a:t>
            </a:r>
            <a:r>
              <a:rPr lang="uk-UA" b="1" dirty="0"/>
              <a:t> перед поливом.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Вивідні борозни </a:t>
            </a:r>
            <a:r>
              <a:rPr lang="uk-UA" b="1" dirty="0"/>
              <a:t>і тимчасові зрошувачі нарізають так: вслід за сівбою зернових культур і трав; перед першим поливом після нарізання поливних </a:t>
            </a:r>
            <a:r>
              <a:rPr lang="uk-UA" b="1" dirty="0" err="1"/>
              <a:t>борозен</a:t>
            </a:r>
            <a:r>
              <a:rPr lang="uk-UA" b="1" dirty="0"/>
              <a:t>; перед кожним черговим поливом після нарізання поливних </a:t>
            </a:r>
            <a:r>
              <a:rPr lang="uk-UA" b="1" dirty="0" err="1"/>
              <a:t>борозен</a:t>
            </a:r>
            <a:r>
              <a:rPr lang="uk-UA" b="1" dirty="0"/>
              <a:t>; перед кожним черговим поливом, якщо вони частково зруйновані в процесі попередніх поливів і культивації.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Тимчасові зрошувачі </a:t>
            </a:r>
            <a:r>
              <a:rPr lang="uk-UA" b="1" dirty="0"/>
              <a:t>нарізають канавокопачами трапецієвидного перерізу. Розміри поперечного перерізу зрошувачів залежать від витрати води в них.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7231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424936" cy="5976664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Витрата води у тимчасовому зрошувачі  </a:t>
            </a:r>
            <a:r>
              <a:rPr lang="uk-UA" b="1" dirty="0"/>
              <a:t>залежить від поливної норми, площі, яку обслуговують, часу поливу даної площі.</a:t>
            </a:r>
            <a:endParaRPr lang="ru-RU" b="1" dirty="0"/>
          </a:p>
          <a:p>
            <a:pPr marL="0" indent="0">
              <a:buNone/>
            </a:pPr>
            <a:r>
              <a:rPr lang="en-US" b="1" dirty="0" smtClean="0"/>
              <a:t>                    </a:t>
            </a:r>
            <a:r>
              <a:rPr lang="uk-UA" b="1" dirty="0" smtClean="0"/>
              <a:t>m </a:t>
            </a:r>
            <a:r>
              <a:rPr lang="uk-UA" b="1" dirty="0"/>
              <a:t>B L</a:t>
            </a:r>
            <a:endParaRPr lang="ru-RU" b="1" dirty="0"/>
          </a:p>
          <a:p>
            <a:r>
              <a:rPr lang="uk-UA" b="1" dirty="0" err="1"/>
              <a:t>Q</a:t>
            </a:r>
            <a:r>
              <a:rPr lang="uk-UA" b="1" baseline="-25000" dirty="0" err="1"/>
              <a:t>nt</a:t>
            </a:r>
            <a:r>
              <a:rPr lang="uk-UA" b="1" dirty="0"/>
              <a:t> = ------------------</a:t>
            </a:r>
            <a:endParaRPr lang="ru-RU" b="1" dirty="0"/>
          </a:p>
          <a:p>
            <a:pPr marL="0" indent="0">
              <a:buNone/>
            </a:pPr>
            <a:r>
              <a:rPr lang="en-US" b="1" dirty="0" smtClean="0"/>
              <a:t>                </a:t>
            </a:r>
            <a:r>
              <a:rPr lang="uk-UA" b="1" dirty="0" smtClean="0"/>
              <a:t>10 </a:t>
            </a:r>
            <a:r>
              <a:rPr lang="uk-UA" b="1" baseline="30000" dirty="0"/>
              <a:t>4 </a:t>
            </a:r>
            <a:r>
              <a:rPr lang="uk-UA" b="1" dirty="0"/>
              <a:t>86,4 t</a:t>
            </a:r>
            <a:endParaRPr lang="ru-RU" b="1" dirty="0"/>
          </a:p>
          <a:p>
            <a:r>
              <a:rPr lang="uk-UA" b="1" dirty="0"/>
              <a:t>В – ширина ділянки </a:t>
            </a:r>
            <a:r>
              <a:rPr lang="uk-UA" b="1" dirty="0" err="1"/>
              <a:t>поливу,м</a:t>
            </a:r>
            <a:r>
              <a:rPr lang="uk-UA" b="1" dirty="0"/>
              <a:t>;</a:t>
            </a:r>
            <a:endParaRPr lang="ru-RU" b="1" dirty="0"/>
          </a:p>
          <a:p>
            <a:r>
              <a:rPr lang="uk-UA" b="1" dirty="0"/>
              <a:t>L – довжина </a:t>
            </a:r>
            <a:r>
              <a:rPr lang="uk-UA" b="1" dirty="0" err="1"/>
              <a:t>ділянки,м</a:t>
            </a:r>
            <a:r>
              <a:rPr lang="uk-UA" b="1" dirty="0"/>
              <a:t>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Пропускну  здатність </a:t>
            </a:r>
            <a:r>
              <a:rPr lang="uk-UA" b="1" dirty="0"/>
              <a:t>зрошувачів стандартизують, приймаючи їх витрати з округленням до більшої величини: 40…60…80…100…120…160 л/с.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3971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Таблиця    Розміри поперечного перерізу </a:t>
            </a:r>
            <a:r>
              <a:rPr lang="uk-UA" sz="2400" b="1" dirty="0" err="1" smtClean="0"/>
              <a:t>тимчасовх</a:t>
            </a:r>
            <a:r>
              <a:rPr lang="uk-UA" sz="2400" b="1" dirty="0" smtClean="0"/>
              <a:t> зрошувачів при різних похилах і витратах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124216"/>
              </p:ext>
            </p:extLst>
          </p:nvPr>
        </p:nvGraphicFramePr>
        <p:xfrm>
          <a:off x="467542" y="1628800"/>
          <a:ext cx="8136906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3511"/>
                <a:gridCol w="650328"/>
                <a:gridCol w="650328"/>
                <a:gridCol w="534899"/>
                <a:gridCol w="534899"/>
                <a:gridCol w="534899"/>
                <a:gridCol w="534899"/>
                <a:gridCol w="587710"/>
                <a:gridCol w="587710"/>
                <a:gridCol w="466244"/>
                <a:gridCol w="451156"/>
                <a:gridCol w="134549"/>
                <a:gridCol w="617887"/>
                <a:gridCol w="617887"/>
              </a:tblGrid>
              <a:tr h="67031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Похил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1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Розміри при витраті, л/с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26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60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80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100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120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160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200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38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b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h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B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H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B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H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b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h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b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h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b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h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716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0,0005</a:t>
                      </a:r>
                      <a:endParaRPr lang="ru-RU" sz="16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0,001</a:t>
                      </a:r>
                      <a:endParaRPr lang="ru-RU" sz="16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0,002</a:t>
                      </a:r>
                      <a:endParaRPr lang="ru-RU" sz="16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0,003</a:t>
                      </a:r>
                      <a:endParaRPr lang="ru-RU" sz="16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0,004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0,3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0,3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0,3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0,3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0,4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0,42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0,35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0,31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0,28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0,36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0,4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0,4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0,4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0,4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0,4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0,43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0,37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0,32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0,30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0,30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0,45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0,38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0,32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0,48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0,42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0,35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0,6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0,6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0,47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0,39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0,6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0,6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0,52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0,42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30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 smtClean="0"/>
              <a:t>Таблиця   </a:t>
            </a:r>
            <a:r>
              <a:rPr lang="uk-UA" sz="2700" b="1" dirty="0"/>
              <a:t>Основні машини для нарізування і зарівнювання тимчасової зрошувальної </a:t>
            </a:r>
            <a:r>
              <a:rPr lang="uk-UA" sz="2700" b="1" dirty="0" smtClean="0"/>
              <a:t>мережі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7122474"/>
              </p:ext>
            </p:extLst>
          </p:nvPr>
        </p:nvGraphicFramePr>
        <p:xfrm>
          <a:off x="683568" y="1700808"/>
          <a:ext cx="7776864" cy="40324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0548"/>
                <a:gridCol w="1192670"/>
                <a:gridCol w="1249854"/>
                <a:gridCol w="1074221"/>
                <a:gridCol w="1139571"/>
              </a:tblGrid>
              <a:tr h="49176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Машина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Марка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Основні параметри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Обслуг.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персонал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6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ширина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продукт.</a:t>
                      </a:r>
                      <a:endParaRPr lang="ru-RU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км/год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53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Канавокопач начіпний</a:t>
                      </a:r>
                      <a:endParaRPr lang="ru-RU" sz="18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Зарівнювач тимасових зрошувачів</a:t>
                      </a:r>
                      <a:endParaRPr lang="ru-RU" sz="18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Канавокопач-зарівнювач універсальний</a:t>
                      </a:r>
                      <a:endParaRPr lang="ru-RU" sz="18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Валороб-розрівнювач</a:t>
                      </a:r>
                      <a:endParaRPr lang="ru-RU" sz="18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Канавокопач-борознороб</a:t>
                      </a:r>
                      <a:endParaRPr lang="ru-RU" sz="1800" b="1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Д-716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МК-15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КЗУ-0,3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ПАЛ -0,3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КБН-0,35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-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3,6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-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2,8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1,8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2,74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4,16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-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6,0</a:t>
                      </a:r>
                      <a:endParaRPr lang="ru-RU" sz="18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2,7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49400" y="29257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70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264696"/>
          </a:xfrm>
        </p:spPr>
        <p:txBody>
          <a:bodyPr>
            <a:normAutofit fontScale="85000" lnSpcReduction="10000"/>
          </a:bodyPr>
          <a:lstStyle/>
          <a:p>
            <a:endParaRPr lang="uk-UA" sz="3500" b="1" i="1" dirty="0" smtClean="0">
              <a:solidFill>
                <a:srgbClr val="FF0000"/>
              </a:solidFill>
            </a:endParaRPr>
          </a:p>
          <a:p>
            <a:r>
              <a:rPr lang="uk-UA" sz="3500" b="1" i="1" dirty="0" smtClean="0">
                <a:solidFill>
                  <a:srgbClr val="FF0000"/>
                </a:solidFill>
              </a:rPr>
              <a:t>Арматура </a:t>
            </a:r>
            <a:r>
              <a:rPr lang="uk-UA" sz="3500" b="1" i="1" dirty="0">
                <a:solidFill>
                  <a:srgbClr val="FF0000"/>
                </a:solidFill>
              </a:rPr>
              <a:t>на тимчасовій мережі</a:t>
            </a:r>
            <a:r>
              <a:rPr lang="uk-UA" sz="3500" b="1" i="1" dirty="0" smtClean="0">
                <a:solidFill>
                  <a:srgbClr val="FF0000"/>
                </a:solidFill>
              </a:rPr>
              <a:t>.</a:t>
            </a:r>
            <a:r>
              <a:rPr lang="uk-UA" sz="3500" b="1" i="1" dirty="0">
                <a:solidFill>
                  <a:srgbClr val="FF0000"/>
                </a:solidFill>
              </a:rPr>
              <a:t> </a:t>
            </a:r>
            <a:endParaRPr lang="ru-RU" sz="3500" dirty="0">
              <a:solidFill>
                <a:srgbClr val="FF0000"/>
              </a:solidFill>
            </a:endParaRPr>
          </a:p>
          <a:p>
            <a:r>
              <a:rPr lang="uk-UA" sz="3800" b="1" dirty="0"/>
              <a:t>Комплекс споруд, обладнання і приладів для забезпечення правильної роботи мережі і рівномірного розподілу води на поливні смуги і борозни </a:t>
            </a:r>
            <a:r>
              <a:rPr lang="uk-UA" sz="3800" b="1" dirty="0">
                <a:solidFill>
                  <a:srgbClr val="FF0000"/>
                </a:solidFill>
              </a:rPr>
              <a:t>називають арматурою на поливних ділянках</a:t>
            </a:r>
            <a:r>
              <a:rPr lang="uk-UA" sz="3800" b="1" dirty="0"/>
              <a:t>. До арматури відносяться такі </a:t>
            </a:r>
            <a:r>
              <a:rPr lang="uk-UA" sz="3800" b="1" i="1" dirty="0">
                <a:solidFill>
                  <a:srgbClr val="FF0000"/>
                </a:solidFill>
              </a:rPr>
              <a:t>пристрої: </a:t>
            </a:r>
            <a:endParaRPr lang="uk-UA" sz="3800" b="1" i="1" dirty="0" smtClean="0">
              <a:solidFill>
                <a:srgbClr val="FF0000"/>
              </a:solidFill>
            </a:endParaRPr>
          </a:p>
          <a:p>
            <a:r>
              <a:rPr lang="uk-UA" sz="3800" b="1" dirty="0" smtClean="0"/>
              <a:t>трубки </a:t>
            </a:r>
            <a:r>
              <a:rPr lang="uk-UA" sz="3800" b="1" dirty="0"/>
              <a:t>-сифони, поливні трубки, поливні шитки, поливні наземні трубопроводи, підземні  трубопроводи, підпірні щити.</a:t>
            </a:r>
            <a:endParaRPr lang="ru-RU" sz="3800" b="1" dirty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17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332656"/>
            <a:ext cx="8280920" cy="6408712"/>
          </a:xfrm>
        </p:spPr>
        <p:txBody>
          <a:bodyPr>
            <a:normAutofit fontScale="85000" lnSpcReduction="20000"/>
          </a:bodyPr>
          <a:lstStyle/>
          <a:p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Трубки-сифони</a:t>
            </a:r>
            <a:r>
              <a:rPr lang="uk-UA" b="1" dirty="0" smtClean="0"/>
              <a:t> </a:t>
            </a:r>
            <a:r>
              <a:rPr lang="uk-UA" b="1" dirty="0"/>
              <a:t>являють собою вигнуті трубки довжиною 1,3...2,2 м, укладені на валик тимчасового зрошувача або вивідної </a:t>
            </a:r>
            <a:r>
              <a:rPr lang="uk-UA" b="1" dirty="0" smtClean="0"/>
              <a:t>борозни. 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Сифони</a:t>
            </a:r>
            <a:r>
              <a:rPr lang="uk-UA" b="1" dirty="0" smtClean="0"/>
              <a:t> </a:t>
            </a:r>
            <a:r>
              <a:rPr lang="uk-UA" b="1" dirty="0"/>
              <a:t>виготовляють з жерсті, гумового шланга або поліетилену. Принцип дії їх </a:t>
            </a:r>
            <a:r>
              <a:rPr lang="uk-UA" b="1" dirty="0" err="1"/>
              <a:t>грунтується</a:t>
            </a:r>
            <a:r>
              <a:rPr lang="uk-UA" b="1" dirty="0"/>
              <a:t> на використанні різ­ниці горизонту води у вивідній і поливній борознах. Найбільш поширені сифони з поліетилену, які випускаються діаметром </a:t>
            </a:r>
            <a:r>
              <a:rPr lang="uk-UA" b="1" dirty="0" smtClean="0"/>
              <a:t>                 20</a:t>
            </a:r>
            <a:r>
              <a:rPr lang="uk-UA" b="1" dirty="0"/>
              <a:t>... 60 мм.</a:t>
            </a:r>
            <a:endParaRPr lang="ru-RU" b="1" dirty="0"/>
          </a:p>
          <a:p>
            <a:r>
              <a:rPr lang="uk-UA" b="1" dirty="0"/>
              <a:t>  Полив за допомогою </a:t>
            </a:r>
            <a:r>
              <a:rPr lang="uk-UA" b="1" i="1" dirty="0">
                <a:solidFill>
                  <a:srgbClr val="FF0000"/>
                </a:solidFill>
              </a:rPr>
              <a:t>сифонів</a:t>
            </a:r>
            <a:r>
              <a:rPr lang="uk-UA" b="1" dirty="0"/>
              <a:t> провадять при похилах поверхні </a:t>
            </a:r>
            <a:r>
              <a:rPr lang="uk-UA" b="1" dirty="0" err="1"/>
              <a:t>грунту</a:t>
            </a:r>
            <a:r>
              <a:rPr lang="uk-UA" b="1" dirty="0"/>
              <a:t> понад 0,003 на довгих борознах (200...400 м). Поливний потік становить 90...100 л/с, продуктивність праці при поливі - 2...3 га за зміну. Основний недолік - трудомісткість робіт по встановленню сифонів.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7669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352928" cy="6120680"/>
          </a:xfrm>
        </p:spPr>
        <p:txBody>
          <a:bodyPr>
            <a:normAutofit fontScale="25000" lnSpcReduction="20000"/>
          </a:bodyPr>
          <a:lstStyle/>
          <a:p>
            <a:endParaRPr lang="uk-UA" sz="9600" b="1" i="1" dirty="0" smtClean="0">
              <a:solidFill>
                <a:srgbClr val="FF0000"/>
              </a:solidFill>
            </a:endParaRPr>
          </a:p>
          <a:p>
            <a:r>
              <a:rPr lang="uk-UA" sz="9600" b="1" i="1" dirty="0" smtClean="0">
                <a:solidFill>
                  <a:srgbClr val="FF0000"/>
                </a:solidFill>
              </a:rPr>
              <a:t>Зрошувальні </a:t>
            </a:r>
            <a:r>
              <a:rPr lang="uk-UA" sz="9600" b="1" i="1" dirty="0">
                <a:solidFill>
                  <a:srgbClr val="FF0000"/>
                </a:solidFill>
              </a:rPr>
              <a:t>мережі  </a:t>
            </a:r>
            <a:endParaRPr lang="ru-RU" sz="9600" dirty="0">
              <a:solidFill>
                <a:srgbClr val="FF0000"/>
              </a:solidFill>
            </a:endParaRPr>
          </a:p>
          <a:p>
            <a:r>
              <a:rPr lang="uk-UA" sz="9600" b="1" i="1" dirty="0">
                <a:solidFill>
                  <a:srgbClr val="FF0000"/>
                </a:solidFill>
              </a:rPr>
              <a:t> </a:t>
            </a:r>
            <a:r>
              <a:rPr lang="uk-UA" sz="9600" b="1" i="1" dirty="0" smtClean="0">
                <a:solidFill>
                  <a:srgbClr val="FF0000"/>
                </a:solidFill>
              </a:rPr>
              <a:t>Зрошувальна </a:t>
            </a:r>
            <a:r>
              <a:rPr lang="uk-UA" sz="9600" b="1" i="1" dirty="0">
                <a:solidFill>
                  <a:srgbClr val="FF0000"/>
                </a:solidFill>
              </a:rPr>
              <a:t>мережа на поливних ділянках</a:t>
            </a:r>
            <a:r>
              <a:rPr lang="uk-UA" sz="9600" b="1" dirty="0">
                <a:solidFill>
                  <a:srgbClr val="FF0000"/>
                </a:solidFill>
              </a:rPr>
              <a:t>.   </a:t>
            </a:r>
            <a:endParaRPr lang="en-US" sz="9600" b="1" dirty="0">
              <a:solidFill>
                <a:srgbClr val="FF0000"/>
              </a:solidFill>
            </a:endParaRPr>
          </a:p>
          <a:p>
            <a:pPr algn="l"/>
            <a:r>
              <a:rPr lang="uk-UA" sz="9600" b="1" i="1" dirty="0" smtClean="0">
                <a:solidFill>
                  <a:srgbClr val="FF0000"/>
                </a:solidFill>
              </a:rPr>
              <a:t>Поливна </a:t>
            </a:r>
            <a:r>
              <a:rPr lang="uk-UA" sz="9600" b="1" i="1" dirty="0">
                <a:solidFill>
                  <a:srgbClr val="FF0000"/>
                </a:solidFill>
              </a:rPr>
              <a:t>ділянка </a:t>
            </a:r>
            <a:r>
              <a:rPr lang="uk-UA" sz="9600" b="1" dirty="0">
                <a:solidFill>
                  <a:schemeClr val="tx1"/>
                </a:solidFill>
              </a:rPr>
              <a:t>- основна ланка зрошувальної системи, на якій здійснюється індивідуальна подача води для розподілу її на території</a:t>
            </a:r>
            <a:r>
              <a:rPr lang="uk-UA" sz="9600" b="1" dirty="0" smtClean="0">
                <a:solidFill>
                  <a:schemeClr val="tx1"/>
                </a:solidFill>
              </a:rPr>
              <a:t>.</a:t>
            </a:r>
            <a:endParaRPr lang="en-US" sz="9600" b="1" dirty="0" smtClean="0">
              <a:solidFill>
                <a:schemeClr val="tx1"/>
              </a:solidFill>
            </a:endParaRPr>
          </a:p>
          <a:p>
            <a:pPr algn="l"/>
            <a:r>
              <a:rPr lang="uk-UA" sz="9600" b="1" dirty="0" smtClean="0">
                <a:solidFill>
                  <a:schemeClr val="tx1"/>
                </a:solidFill>
              </a:rPr>
              <a:t> </a:t>
            </a:r>
            <a:r>
              <a:rPr lang="uk-UA" sz="9600" b="1" i="1" dirty="0">
                <a:solidFill>
                  <a:srgbClr val="FF0000"/>
                </a:solidFill>
              </a:rPr>
              <a:t>Поливна ділянка </a:t>
            </a:r>
            <a:r>
              <a:rPr lang="uk-UA" sz="9600" b="1" dirty="0">
                <a:solidFill>
                  <a:schemeClr val="tx1"/>
                </a:solidFill>
              </a:rPr>
              <a:t>являє собою частину зрошуваного масиву, обмежену постійними каналами, дорогами, або лісосмугами, поливи на якій виконуються з одного постійного зрошувального каналу або трубопроводу</a:t>
            </a:r>
            <a:r>
              <a:rPr lang="uk-UA" sz="9600" b="1" dirty="0" smtClean="0">
                <a:solidFill>
                  <a:schemeClr val="tx1"/>
                </a:solidFill>
              </a:rPr>
              <a:t>.</a:t>
            </a:r>
            <a:endParaRPr lang="en-US" sz="9600" b="1" dirty="0" smtClean="0">
              <a:solidFill>
                <a:schemeClr val="tx1"/>
              </a:solidFill>
            </a:endParaRPr>
          </a:p>
          <a:p>
            <a:pPr algn="l"/>
            <a:r>
              <a:rPr lang="uk-UA" sz="9600" b="1" dirty="0" smtClean="0">
                <a:solidFill>
                  <a:schemeClr val="tx1"/>
                </a:solidFill>
              </a:rPr>
              <a:t> </a:t>
            </a:r>
            <a:r>
              <a:rPr lang="uk-UA" sz="9600" b="1" i="1" dirty="0">
                <a:solidFill>
                  <a:srgbClr val="FF0000"/>
                </a:solidFill>
              </a:rPr>
              <a:t>Поливні ділянки </a:t>
            </a:r>
            <a:r>
              <a:rPr lang="uk-UA" sz="9600" b="1" dirty="0">
                <a:solidFill>
                  <a:schemeClr val="tx1"/>
                </a:solidFill>
              </a:rPr>
              <a:t>по можливості повинні мати прямокутну форму із співвідношенням сторін 1:2. Площа їх залежить від типу сівозміни, способу і техніки поливу, водопроникності </a:t>
            </a:r>
            <a:r>
              <a:rPr lang="uk-UA" sz="9600" b="1" dirty="0" err="1">
                <a:solidFill>
                  <a:schemeClr val="tx1"/>
                </a:solidFill>
              </a:rPr>
              <a:t>грунтів</a:t>
            </a:r>
            <a:r>
              <a:rPr lang="uk-UA" sz="9600" b="1" dirty="0">
                <a:solidFill>
                  <a:schemeClr val="tx1"/>
                </a:solidFill>
              </a:rPr>
              <a:t> і коливається від 20 до 100 </a:t>
            </a:r>
            <a:r>
              <a:rPr lang="uk-UA" sz="9600" b="1" dirty="0" smtClean="0">
                <a:solidFill>
                  <a:schemeClr val="tx1"/>
                </a:solidFill>
              </a:rPr>
              <a:t>га</a:t>
            </a:r>
            <a:endParaRPr lang="en-US" sz="9600" b="1" dirty="0" smtClean="0">
              <a:solidFill>
                <a:schemeClr val="tx1"/>
              </a:solidFill>
            </a:endParaRPr>
          </a:p>
          <a:p>
            <a:pPr algn="l"/>
            <a:r>
              <a:rPr lang="uk-UA" sz="9600" b="1" dirty="0" smtClean="0">
                <a:solidFill>
                  <a:schemeClr val="tx1"/>
                </a:solidFill>
              </a:rPr>
              <a:t>. </a:t>
            </a:r>
            <a:r>
              <a:rPr lang="uk-UA" sz="9600" b="1" dirty="0">
                <a:solidFill>
                  <a:schemeClr val="tx1"/>
                </a:solidFill>
              </a:rPr>
              <a:t>Середні площі в залежності від напрямку господарств </a:t>
            </a:r>
            <a:r>
              <a:rPr lang="uk-UA" sz="9600" b="1" dirty="0" smtClean="0">
                <a:solidFill>
                  <a:schemeClr val="tx1"/>
                </a:solidFill>
              </a:rPr>
              <a:t>становлять:для </a:t>
            </a:r>
            <a:r>
              <a:rPr lang="uk-UA" sz="9600" b="1" dirty="0" err="1">
                <a:solidFill>
                  <a:schemeClr val="tx1"/>
                </a:solidFill>
              </a:rPr>
              <a:t>зернокормового</a:t>
            </a:r>
            <a:r>
              <a:rPr lang="uk-UA" sz="9600" b="1" dirty="0">
                <a:solidFill>
                  <a:schemeClr val="tx1"/>
                </a:solidFill>
              </a:rPr>
              <a:t> напрямку - 80 - 100 га;</a:t>
            </a:r>
            <a:endParaRPr lang="ru-RU" sz="9600" b="1" dirty="0">
              <a:solidFill>
                <a:schemeClr val="tx1"/>
              </a:solidFill>
            </a:endParaRPr>
          </a:p>
          <a:p>
            <a:pPr lvl="0" algn="l"/>
            <a:r>
              <a:rPr lang="uk-UA" sz="9600" b="1" dirty="0" err="1">
                <a:solidFill>
                  <a:schemeClr val="tx1"/>
                </a:solidFill>
              </a:rPr>
              <a:t>овочекормового</a:t>
            </a:r>
            <a:r>
              <a:rPr lang="uk-UA" sz="9600" b="1" dirty="0">
                <a:solidFill>
                  <a:schemeClr val="tx1"/>
                </a:solidFill>
              </a:rPr>
              <a:t> - 40 - 60 </a:t>
            </a:r>
            <a:r>
              <a:rPr lang="uk-UA" sz="9600" b="1" dirty="0" smtClean="0">
                <a:solidFill>
                  <a:schemeClr val="tx1"/>
                </a:solidFill>
              </a:rPr>
              <a:t>га;  </a:t>
            </a:r>
            <a:r>
              <a:rPr lang="uk-UA" sz="9600" b="1" dirty="0" err="1" smtClean="0">
                <a:solidFill>
                  <a:schemeClr val="tx1"/>
                </a:solidFill>
              </a:rPr>
              <a:t>зернобурякового</a:t>
            </a:r>
            <a:r>
              <a:rPr lang="uk-UA" sz="9600" b="1" dirty="0" smtClean="0">
                <a:solidFill>
                  <a:schemeClr val="tx1"/>
                </a:solidFill>
              </a:rPr>
              <a:t> </a:t>
            </a:r>
            <a:r>
              <a:rPr lang="uk-UA" sz="9600" b="1" dirty="0">
                <a:solidFill>
                  <a:schemeClr val="tx1"/>
                </a:solidFill>
              </a:rPr>
              <a:t>- 70 - 80 га;</a:t>
            </a:r>
            <a:endParaRPr lang="ru-RU" sz="9600" b="1" dirty="0">
              <a:solidFill>
                <a:schemeClr val="tx1"/>
              </a:solidFill>
            </a:endParaRPr>
          </a:p>
          <a:p>
            <a:pPr lvl="0" algn="l"/>
            <a:r>
              <a:rPr lang="uk-UA" sz="9600" b="1" dirty="0">
                <a:solidFill>
                  <a:schemeClr val="tx1"/>
                </a:solidFill>
              </a:rPr>
              <a:t>овочевого - 20 - 40 га.</a:t>
            </a:r>
            <a:endParaRPr lang="ru-RU" sz="9600" b="1" dirty="0">
              <a:solidFill>
                <a:schemeClr val="tx1"/>
              </a:solidFill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6705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192688"/>
          </a:xfrm>
        </p:spPr>
        <p:txBody>
          <a:bodyPr>
            <a:normAutofit fontScale="92500" lnSpcReduction="10000"/>
          </a:bodyPr>
          <a:lstStyle/>
          <a:p>
            <a:endParaRPr lang="uk-UA" b="1" dirty="0" smtClean="0"/>
          </a:p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Поливні трубки </a:t>
            </a:r>
            <a:r>
              <a:rPr lang="uk-UA" b="1" dirty="0"/>
              <a:t>довжиною 60...70 см і діаметром 3...6 см вставляють у борт вивідної борозни або тимчасового зрошувача по відмітку </a:t>
            </a:r>
            <a:r>
              <a:rPr lang="uk-UA" b="1" dirty="0" err="1"/>
              <a:t>урізу</a:t>
            </a:r>
            <a:r>
              <a:rPr lang="uk-UA" b="1" dirty="0"/>
              <a:t> води </a:t>
            </a:r>
            <a:r>
              <a:rPr lang="uk-UA" b="1" i="1" dirty="0" smtClean="0"/>
              <a:t>.</a:t>
            </a:r>
            <a:endParaRPr lang="en-US" b="1" i="1" dirty="0" smtClean="0"/>
          </a:p>
          <a:p>
            <a:r>
              <a:rPr lang="uk-UA" b="1" dirty="0" smtClean="0"/>
              <a:t> </a:t>
            </a:r>
            <a:r>
              <a:rPr lang="uk-UA" b="1" dirty="0"/>
              <a:t>Завдяки цьому вода одночасно і з </a:t>
            </a:r>
            <a:r>
              <a:rPr lang="uk-UA" b="1" dirty="0" err="1"/>
              <a:t>одинаковою</a:t>
            </a:r>
            <a:r>
              <a:rPr lang="uk-UA" b="1" dirty="0"/>
              <a:t> витратою надходить в усі поливні борозни. </a:t>
            </a:r>
            <a:endParaRPr lang="uk-UA" b="1" dirty="0" smtClean="0"/>
          </a:p>
          <a:p>
            <a:r>
              <a:rPr lang="uk-UA" b="1" dirty="0" smtClean="0"/>
              <a:t>Полив </a:t>
            </a:r>
            <a:r>
              <a:rPr lang="uk-UA" b="1" dirty="0"/>
              <a:t>застосовують при похилах 0,003...0,01 при довжині борозни 350... 500 м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Поливний потік становить 100...150 л/с, продуктивність праці при поливі З...4 га за зміну.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5062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6120680"/>
          </a:xfrm>
        </p:spPr>
        <p:txBody>
          <a:bodyPr>
            <a:normAutofit fontScale="92500" lnSpcReduction="20000"/>
          </a:bodyPr>
          <a:lstStyle/>
          <a:p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Однобортна </a:t>
            </a:r>
            <a:r>
              <a:rPr lang="uk-UA" b="1" dirty="0">
                <a:solidFill>
                  <a:srgbClr val="FF0000"/>
                </a:solidFill>
              </a:rPr>
              <a:t>вивідна борозна </a:t>
            </a:r>
            <a:r>
              <a:rPr lang="uk-UA" b="1" dirty="0"/>
              <a:t>від звичайної вивідної відрізняється тим, що у неї практично відсутній один борт </a:t>
            </a:r>
            <a:r>
              <a:rPr lang="uk-UA" b="1" dirty="0" smtClean="0"/>
              <a:t> </a:t>
            </a:r>
            <a:r>
              <a:rPr lang="uk-UA" b="1" dirty="0"/>
              <a:t>і вода безпосередньо з вивідної борозни надходить у відкриті оголовки поливних борозен. </a:t>
            </a:r>
            <a:endParaRPr lang="uk-UA" b="1" dirty="0" smtClean="0"/>
          </a:p>
          <a:p>
            <a:r>
              <a:rPr lang="uk-UA" b="1" dirty="0" smtClean="0"/>
              <a:t>Поливальник </a:t>
            </a:r>
            <a:r>
              <a:rPr lang="uk-UA" b="1" dirty="0"/>
              <a:t>може включати у полив одночасно до 100 і більше поливних борозен при похилах не більше 0,001 і керувати поливним потоком до 100 л/с і більше. </a:t>
            </a:r>
            <a:endParaRPr lang="uk-UA" b="1" dirty="0" smtClean="0"/>
          </a:p>
          <a:p>
            <a:r>
              <a:rPr lang="uk-UA" b="1" dirty="0" smtClean="0"/>
              <a:t>Продуктивність </a:t>
            </a:r>
            <a:r>
              <a:rPr lang="uk-UA" b="1" dirty="0"/>
              <a:t>праці при добре організованому поливі досягає 3...4 га за зміну.</a:t>
            </a:r>
            <a:endParaRPr lang="ru-RU" b="1" dirty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384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6120680"/>
          </a:xfrm>
        </p:spPr>
        <p:txBody>
          <a:bodyPr>
            <a:normAutofit fontScale="92500" lnSpcReduction="10000"/>
          </a:bodyPr>
          <a:lstStyle/>
          <a:p>
            <a:endParaRPr lang="uk-UA" sz="3600" b="1" i="1" dirty="0" smtClean="0">
              <a:solidFill>
                <a:srgbClr val="FF0000"/>
              </a:solidFill>
            </a:endParaRPr>
          </a:p>
          <a:p>
            <a:r>
              <a:rPr lang="uk-UA" sz="3600" b="1" i="1" dirty="0" smtClean="0">
                <a:solidFill>
                  <a:srgbClr val="FF0000"/>
                </a:solidFill>
              </a:rPr>
              <a:t>Гнучкі </a:t>
            </a:r>
            <a:r>
              <a:rPr lang="uk-UA" sz="3600" b="1" i="1" dirty="0">
                <a:solidFill>
                  <a:srgbClr val="FF0000"/>
                </a:solidFill>
              </a:rPr>
              <a:t>трубопроводи </a:t>
            </a:r>
            <a:r>
              <a:rPr lang="uk-UA" sz="3600" b="1" dirty="0"/>
              <a:t>застосовують при похилах 0,002... 0,015 і більше замість тимчасових зрошувачів і вивідних борозен при заборі води з каналів, лотків і трубопроводів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i="1" dirty="0">
                <a:solidFill>
                  <a:srgbClr val="FF0000"/>
                </a:solidFill>
              </a:rPr>
              <a:t>Гнучкі трубо­проводи </a:t>
            </a:r>
            <a:r>
              <a:rPr lang="uk-UA" sz="3600" b="1" dirty="0"/>
              <a:t>виготовляють з капрону, поліетилену і металу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По довжині трубопроводів на відстані 60...70 см влаштовують отвори для над­ходження води в поливні борозни або смуги </a:t>
            </a:r>
            <a:r>
              <a:rPr lang="uk-UA" sz="3600" b="1" dirty="0" smtClean="0"/>
              <a:t>.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69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507288" cy="5793507"/>
          </a:xfrm>
        </p:spPr>
        <p:txBody>
          <a:bodyPr>
            <a:normAutofit fontScale="85000" lnSpcReduction="10000"/>
          </a:bodyPr>
          <a:lstStyle/>
          <a:p>
            <a:endParaRPr lang="uk-UA" sz="4400" b="1" dirty="0" smtClean="0">
              <a:solidFill>
                <a:srgbClr val="FF0000"/>
              </a:solidFill>
            </a:endParaRPr>
          </a:p>
          <a:p>
            <a:r>
              <a:rPr lang="uk-UA" sz="4400" b="1" dirty="0" smtClean="0">
                <a:solidFill>
                  <a:srgbClr val="FF0000"/>
                </a:solidFill>
              </a:rPr>
              <a:t>Металеві </a:t>
            </a:r>
            <a:r>
              <a:rPr lang="uk-UA" sz="4400" b="1" dirty="0">
                <a:solidFill>
                  <a:srgbClr val="FF0000"/>
                </a:solidFill>
              </a:rPr>
              <a:t>трубопроводи </a:t>
            </a:r>
            <a:r>
              <a:rPr lang="uk-UA" sz="4400" b="1" dirty="0"/>
              <a:t>складають з труб довжиною 5 м, отвори пропускають витрату від 0,5 до 1,5 л/с</a:t>
            </a:r>
            <a:r>
              <a:rPr lang="uk-UA" sz="4400" b="1" dirty="0" smtClean="0"/>
              <a:t>.</a:t>
            </a:r>
          </a:p>
          <a:p>
            <a:r>
              <a:rPr lang="uk-UA" sz="4400" b="1" dirty="0" smtClean="0"/>
              <a:t> </a:t>
            </a:r>
            <a:r>
              <a:rPr lang="uk-UA" sz="4400" b="1" dirty="0"/>
              <a:t>Роботи по укладанню трубо­проводів виконують вручну</a:t>
            </a:r>
            <a:r>
              <a:rPr lang="uk-UA" sz="4400" b="1" dirty="0" smtClean="0"/>
              <a:t>.</a:t>
            </a:r>
          </a:p>
          <a:p>
            <a:r>
              <a:rPr lang="uk-UA" sz="4400" b="1" dirty="0" smtClean="0"/>
              <a:t> </a:t>
            </a:r>
            <a:r>
              <a:rPr lang="uk-UA" sz="4400" b="1" dirty="0"/>
              <a:t>Для поливу зручні труби-шлейфи довжиною 200...300 м з полозами, які переміщують волоком.</a:t>
            </a:r>
            <a:endParaRPr lang="ru-RU" sz="4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1062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676456" cy="5793507"/>
          </a:xfrm>
        </p:spPr>
        <p:txBody>
          <a:bodyPr>
            <a:normAutofit fontScale="92500"/>
          </a:bodyPr>
          <a:lstStyle/>
          <a:p>
            <a:endParaRPr lang="uk-UA" sz="3600" b="1" dirty="0" smtClean="0">
              <a:solidFill>
                <a:srgbClr val="FF0000"/>
              </a:solidFill>
            </a:endParaRPr>
          </a:p>
          <a:p>
            <a:r>
              <a:rPr lang="uk-UA" sz="3600" b="1" dirty="0" smtClean="0">
                <a:solidFill>
                  <a:srgbClr val="FF0000"/>
                </a:solidFill>
              </a:rPr>
              <a:t>Гнучкі </a:t>
            </a:r>
            <a:r>
              <a:rPr lang="uk-UA" sz="3600" b="1" dirty="0">
                <a:solidFill>
                  <a:srgbClr val="FF0000"/>
                </a:solidFill>
              </a:rPr>
              <a:t>капронові та поліетиленові трубопроводи </a:t>
            </a:r>
            <a:r>
              <a:rPr lang="uk-UA" sz="3600" b="1" dirty="0"/>
              <a:t>прокладають і знімають за допомогою спеціального намотувального пристрою, змонтованого на тракторі Т-28. </a:t>
            </a:r>
            <a:endParaRPr lang="uk-UA" sz="3600" b="1" dirty="0" smtClean="0"/>
          </a:p>
          <a:p>
            <a:r>
              <a:rPr lang="uk-UA" sz="3600" b="1" dirty="0" smtClean="0"/>
              <a:t>Діаметри </a:t>
            </a:r>
            <a:r>
              <a:rPr lang="uk-UA" sz="3600" b="1" dirty="0"/>
              <a:t>гнучких трубопроводів - 150, 200, 250, 300, 350, 420 і 460 мм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Діаметри </a:t>
            </a:r>
            <a:r>
              <a:rPr lang="uk-UA" sz="3600" b="1" dirty="0"/>
              <a:t>отворів - 14,7; 16,7; 18,7 і 20,7 мм. Витрата води через отвір - 0,1…1,0 л/с.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934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 fontScale="92500" lnSpcReduction="20000"/>
          </a:bodyPr>
          <a:lstStyle/>
          <a:p>
            <a:endParaRPr lang="uk-UA" sz="4000" b="1" dirty="0" smtClean="0"/>
          </a:p>
          <a:p>
            <a:r>
              <a:rPr lang="uk-UA" sz="4000" b="1" dirty="0" smtClean="0"/>
              <a:t>Застосування </a:t>
            </a:r>
            <a:r>
              <a:rPr lang="uk-UA" sz="4000" b="1" dirty="0"/>
              <a:t>під час поливу </a:t>
            </a:r>
            <a:r>
              <a:rPr lang="uk-UA" sz="4000" b="1" i="1" dirty="0">
                <a:solidFill>
                  <a:srgbClr val="FF0000"/>
                </a:solidFill>
              </a:rPr>
              <a:t>трубопроводів</a:t>
            </a:r>
            <a:r>
              <a:rPr lang="uk-UA" sz="4000" b="1" dirty="0"/>
              <a:t> дає змогу одночас­но включати в роботу 200…300 поливних борозен</a:t>
            </a:r>
            <a:r>
              <a:rPr lang="uk-UA" sz="4000" b="1" dirty="0" smtClean="0"/>
              <a:t>.</a:t>
            </a:r>
          </a:p>
          <a:p>
            <a:r>
              <a:rPr lang="uk-UA" sz="4000" b="1" dirty="0" smtClean="0"/>
              <a:t> </a:t>
            </a:r>
            <a:r>
              <a:rPr lang="uk-UA" sz="4000" b="1" i="1" dirty="0">
                <a:solidFill>
                  <a:srgbClr val="FF0000"/>
                </a:solidFill>
              </a:rPr>
              <a:t>Продуктивність</a:t>
            </a:r>
            <a:r>
              <a:rPr lang="uk-UA" sz="4000" b="1" dirty="0"/>
              <a:t> праці при добре організованому поливі досягає 4,5 га за зміну. </a:t>
            </a:r>
            <a:endParaRPr lang="uk-UA" sz="4000" b="1" dirty="0" smtClean="0"/>
          </a:p>
          <a:p>
            <a:r>
              <a:rPr lang="uk-UA" sz="4000" b="1" dirty="0" smtClean="0"/>
              <a:t>Схеми </a:t>
            </a:r>
            <a:r>
              <a:rPr lang="uk-UA" sz="4000" b="1" dirty="0"/>
              <a:t>використання гнучких трубопроводів залежать від похилу і елементів техніки поливу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8121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264696"/>
          </a:xfrm>
        </p:spPr>
        <p:txBody>
          <a:bodyPr>
            <a:normAutofit fontScale="92500" lnSpcReduction="10000"/>
          </a:bodyPr>
          <a:lstStyle/>
          <a:p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меліоративній практиці застосовуються і </a:t>
            </a:r>
            <a:r>
              <a:rPr lang="uk-UA" b="1" dirty="0">
                <a:solidFill>
                  <a:srgbClr val="FF0000"/>
                </a:solidFill>
              </a:rPr>
              <a:t>стаціонарні поливні трубопроводи</a:t>
            </a:r>
            <a:r>
              <a:rPr lang="uk-UA" b="1" dirty="0"/>
              <a:t>, які закладають на глибину 0,35…0,45 м, достатню для того, щоб труби не руйнувались при обробці </a:t>
            </a:r>
            <a:r>
              <a:rPr lang="uk-UA" b="1" dirty="0" err="1"/>
              <a:t>грунту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верхній  частині труб роблять </a:t>
            </a:r>
            <a:r>
              <a:rPr lang="uk-UA" b="1" dirty="0" err="1"/>
              <a:t>водовипускні</a:t>
            </a:r>
            <a:r>
              <a:rPr lang="uk-UA" b="1" dirty="0"/>
              <a:t> отвори діаметром 4…8 мм. </a:t>
            </a:r>
            <a:endParaRPr lang="uk-UA" b="1" dirty="0" smtClean="0"/>
          </a:p>
          <a:p>
            <a:r>
              <a:rPr lang="uk-UA" b="1" dirty="0" smtClean="0"/>
              <a:t>Вода </a:t>
            </a:r>
            <a:r>
              <a:rPr lang="uk-UA" b="1" dirty="0"/>
              <a:t>у трубопроводи подається від насосних станцій під напором 2…6 м, при якому над </a:t>
            </a:r>
            <a:r>
              <a:rPr lang="uk-UA" b="1" dirty="0" err="1"/>
              <a:t>водовипускними</a:t>
            </a:r>
            <a:r>
              <a:rPr lang="uk-UA" b="1" dirty="0"/>
              <a:t> отворами утворюються воронки розмиву, з яких вода надходить у поливні борозни </a:t>
            </a:r>
            <a:r>
              <a:rPr lang="uk-UA" dirty="0"/>
              <a:t>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508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Механізація </a:t>
            </a:r>
            <a:r>
              <a:rPr lang="uk-UA" b="1" i="1" dirty="0">
                <a:solidFill>
                  <a:srgbClr val="FF0000"/>
                </a:solidFill>
              </a:rPr>
              <a:t>і автоматизація поверхневого способів поливу.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dirty="0"/>
              <a:t>Для механізованого розподілу води при поверхневому поливі застосовують </a:t>
            </a:r>
            <a:r>
              <a:rPr lang="uk-UA" b="1" dirty="0">
                <a:solidFill>
                  <a:srgbClr val="FF0000"/>
                </a:solidFill>
              </a:rPr>
              <a:t>поливні машини.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uk-UA" b="1" dirty="0"/>
              <a:t>Вітчизняна промисловість виго­товляє кілька типів </a:t>
            </a:r>
            <a:r>
              <a:rPr lang="uk-UA" b="1" i="1" dirty="0">
                <a:solidFill>
                  <a:srgbClr val="FF0000"/>
                </a:solidFill>
              </a:rPr>
              <a:t>поливних машин</a:t>
            </a:r>
            <a:r>
              <a:rPr lang="uk-UA" b="1" dirty="0"/>
              <a:t>, з яких найбільш поширені ППА-165, ППА-165У і ППА-300.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74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92688"/>
          </a:xfrm>
        </p:spPr>
        <p:txBody>
          <a:bodyPr>
            <a:normAutofit fontScale="92500" lnSpcReduction="10000"/>
          </a:bodyPr>
          <a:lstStyle/>
          <a:p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Поливний </a:t>
            </a:r>
            <a:r>
              <a:rPr lang="uk-UA" b="1" dirty="0">
                <a:solidFill>
                  <a:srgbClr val="FF0000"/>
                </a:solidFill>
              </a:rPr>
              <a:t>пересувний агрегат </a:t>
            </a:r>
            <a:r>
              <a:rPr lang="uk-UA" b="1" dirty="0"/>
              <a:t>ППА-165 призначений для поливу сільськогосподарських культур по борознах в усіх зонах зрошуваного землеробства. </a:t>
            </a:r>
            <a:endParaRPr lang="uk-UA" b="1" dirty="0" smtClean="0"/>
          </a:p>
          <a:p>
            <a:r>
              <a:rPr lang="uk-UA" b="1" dirty="0" smtClean="0"/>
              <a:t>Він </a:t>
            </a:r>
            <a:r>
              <a:rPr lang="uk-UA" b="1" dirty="0"/>
              <a:t>складається із </a:t>
            </a:r>
            <a:r>
              <a:rPr lang="uk-UA" b="1" dirty="0" err="1"/>
              <a:t>на­чіплюваної</a:t>
            </a:r>
            <a:r>
              <a:rPr lang="uk-UA" b="1" dirty="0"/>
              <a:t> на трактор Т-28Х4М на­сосної станції ПМС-165 і агрегато­ваного з трактором причіпного віз­ка, на якому розміщені барабан з гідравлічним приводом для транс­портування, розкладання і складан­ня гнучких </a:t>
            </a:r>
            <a:r>
              <a:rPr lang="uk-UA" b="1" dirty="0" smtClean="0"/>
              <a:t>трубопроводів</a:t>
            </a:r>
          </a:p>
          <a:p>
            <a:r>
              <a:rPr lang="uk-UA" b="1" dirty="0" smtClean="0"/>
              <a:t> </a:t>
            </a:r>
            <a:r>
              <a:rPr lang="uk-UA" b="1" dirty="0"/>
              <a:t>Застосо­вують при заборі води з каналів або лотків.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96132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 fontScale="92500" lnSpcReduction="10000"/>
          </a:bodyPr>
          <a:lstStyle/>
          <a:p>
            <a:endParaRPr lang="uk-UA" sz="3600" b="1" i="1" dirty="0" smtClean="0">
              <a:solidFill>
                <a:srgbClr val="FF0000"/>
              </a:solidFill>
            </a:endParaRPr>
          </a:p>
          <a:p>
            <a:r>
              <a:rPr lang="uk-UA" sz="3600" b="1" i="1" dirty="0" smtClean="0">
                <a:solidFill>
                  <a:srgbClr val="FF0000"/>
                </a:solidFill>
              </a:rPr>
              <a:t>Поливний </a:t>
            </a:r>
            <a:r>
              <a:rPr lang="uk-UA" sz="3600" b="1" i="1" dirty="0">
                <a:solidFill>
                  <a:srgbClr val="FF0000"/>
                </a:solidFill>
              </a:rPr>
              <a:t>пересувний агрегат </a:t>
            </a:r>
            <a:r>
              <a:rPr lang="uk-UA" sz="3600" b="1" dirty="0"/>
              <a:t>ППА-165У відрізняється від ППА-165 компоновкою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Всі частини агре­гату </a:t>
            </a:r>
            <a:r>
              <a:rPr lang="uk-UA" sz="3600" b="1" dirty="0" err="1"/>
              <a:t>начіплені</a:t>
            </a:r>
            <a:r>
              <a:rPr lang="uk-UA" sz="3600" b="1" dirty="0"/>
              <a:t> на трактор; насосна станція розміщена ззаду трактора, а шланговий барабан - спереду. </a:t>
            </a:r>
            <a:endParaRPr lang="uk-UA" sz="3600" b="1" dirty="0" smtClean="0"/>
          </a:p>
          <a:p>
            <a:r>
              <a:rPr lang="uk-UA" sz="3600" b="1" dirty="0" smtClean="0"/>
              <a:t>Передбачена </a:t>
            </a:r>
            <a:r>
              <a:rPr lang="uk-UA" sz="3600" b="1" dirty="0"/>
              <a:t>можливість агрегатування з трактором Т-40, МТЗ-50, Т-54М. </a:t>
            </a:r>
            <a:endParaRPr lang="uk-UA" sz="3600" b="1" dirty="0" smtClean="0"/>
          </a:p>
          <a:p>
            <a:r>
              <a:rPr lang="uk-UA" sz="3600" b="1" dirty="0" smtClean="0"/>
              <a:t>Витрата </a:t>
            </a:r>
            <a:r>
              <a:rPr lang="uk-UA" sz="3600" b="1" dirty="0"/>
              <a:t>насоса збільшена до 200 л/с.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625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 fontScale="85000" lnSpcReduction="20000"/>
          </a:bodyPr>
          <a:lstStyle/>
          <a:p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деяких випадках, при складному рельєфі, </a:t>
            </a:r>
            <a:r>
              <a:rPr lang="uk-UA" b="1" i="1" dirty="0">
                <a:solidFill>
                  <a:srgbClr val="FF0000"/>
                </a:solidFill>
              </a:rPr>
              <a:t>поливна ділянка </a:t>
            </a:r>
            <a:r>
              <a:rPr lang="uk-UA" b="1" dirty="0"/>
              <a:t>може мати неправильну форму і площу менше 20 га. </a:t>
            </a:r>
            <a:endParaRPr lang="uk-UA" b="1" dirty="0" smtClean="0"/>
          </a:p>
          <a:p>
            <a:r>
              <a:rPr lang="uk-UA" b="1" dirty="0" smtClean="0"/>
              <a:t>Довжина </a:t>
            </a:r>
            <a:r>
              <a:rPr lang="uk-UA" b="1" i="1" dirty="0">
                <a:solidFill>
                  <a:srgbClr val="FF0000"/>
                </a:solidFill>
              </a:rPr>
              <a:t>поливної ділянки </a:t>
            </a:r>
            <a:r>
              <a:rPr lang="uk-UA" b="1" dirty="0"/>
              <a:t>повинна бути в межах 400 - 1200 м, ширина залежить від прийнятого способу і техніки поливу.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На </a:t>
            </a:r>
            <a:r>
              <a:rPr lang="uk-UA" b="1" i="1" dirty="0">
                <a:solidFill>
                  <a:srgbClr val="FF0000"/>
                </a:solidFill>
              </a:rPr>
              <a:t>поливній ділянці </a:t>
            </a:r>
            <a:r>
              <a:rPr lang="uk-UA" b="1" dirty="0"/>
              <a:t>зрошення може здійснюватися </a:t>
            </a:r>
            <a:r>
              <a:rPr lang="uk-UA" b="1" dirty="0" err="1"/>
              <a:t>самопливно</a:t>
            </a:r>
            <a:r>
              <a:rPr lang="uk-UA" b="1" dirty="0"/>
              <a:t> і  з механічною подачею води на полив.</a:t>
            </a:r>
            <a:endParaRPr lang="ru-RU" b="1" dirty="0"/>
          </a:p>
          <a:p>
            <a:r>
              <a:rPr lang="uk-UA" b="1" dirty="0"/>
              <a:t>Від правильного вибору форми, розмірів поливної ділянки і оптимального розміщення на ній зрошувальної мережі залежать вологозабезпеченість і меліоративний стан </a:t>
            </a:r>
            <a:r>
              <a:rPr lang="uk-UA" b="1" dirty="0" err="1"/>
              <a:t>грунтів</a:t>
            </a:r>
            <a:r>
              <a:rPr lang="uk-UA" b="1" dirty="0"/>
              <a:t>, а отже і ефективність використання земель на зрошуваній ділянці.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8813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6120680"/>
          </a:xfrm>
        </p:spPr>
        <p:txBody>
          <a:bodyPr>
            <a:normAutofit fontScale="92500" lnSpcReduction="20000"/>
          </a:bodyPr>
          <a:lstStyle/>
          <a:p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Поливний </a:t>
            </a:r>
            <a:r>
              <a:rPr lang="uk-UA" b="1" dirty="0">
                <a:solidFill>
                  <a:srgbClr val="FF0000"/>
                </a:solidFill>
              </a:rPr>
              <a:t>пересувний агрегат ППА-300 </a:t>
            </a:r>
            <a:r>
              <a:rPr lang="uk-UA" b="1" dirty="0"/>
              <a:t>призначений для поливу по широких смугах і по чеках (затопленням</a:t>
            </a:r>
            <a:r>
              <a:rPr lang="uk-UA" b="1" dirty="0" smtClean="0"/>
              <a:t>).</a:t>
            </a:r>
          </a:p>
          <a:p>
            <a:r>
              <a:rPr lang="uk-UA" b="1" dirty="0" smtClean="0"/>
              <a:t> </a:t>
            </a:r>
            <a:r>
              <a:rPr lang="uk-UA" b="1" dirty="0"/>
              <a:t>Складається він з таких основних складальних одиниць: насосної станції, механізму намотки, гнучкого поливного трубопроводу, </a:t>
            </a:r>
            <a:r>
              <a:rPr lang="uk-UA" b="1" dirty="0" smtClean="0"/>
              <a:t>трактора. </a:t>
            </a:r>
          </a:p>
          <a:p>
            <a:r>
              <a:rPr lang="uk-UA" b="1" dirty="0" smtClean="0"/>
              <a:t>Поливний </a:t>
            </a:r>
            <a:r>
              <a:rPr lang="uk-UA" b="1" dirty="0"/>
              <a:t>трубопровід складається з чотирьох відрізків гнучкого капронового рукава довжиною по 120 м. </a:t>
            </a:r>
            <a:endParaRPr lang="uk-UA" b="1" dirty="0" smtClean="0"/>
          </a:p>
          <a:p>
            <a:r>
              <a:rPr lang="uk-UA" b="1" dirty="0" smtClean="0"/>
              <a:t>На </a:t>
            </a:r>
            <a:r>
              <a:rPr lang="uk-UA" b="1" dirty="0"/>
              <a:t>кожному відрізку розміщені шість водовипусків на відстані 20 м один від одного з полотнами-гасниками для запобігання розмиву </a:t>
            </a:r>
            <a:r>
              <a:rPr lang="uk-UA" b="1" dirty="0" err="1"/>
              <a:t>грунту</a:t>
            </a:r>
            <a:r>
              <a:rPr lang="uk-UA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37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264696"/>
          </a:xfrm>
        </p:spPr>
        <p:txBody>
          <a:bodyPr>
            <a:normAutofit fontScale="925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Комплект </a:t>
            </a:r>
            <a:r>
              <a:rPr lang="uk-UA" b="1" i="1" dirty="0" err="1">
                <a:solidFill>
                  <a:srgbClr val="FF0000"/>
                </a:solidFill>
              </a:rPr>
              <a:t>поливниий</a:t>
            </a:r>
            <a:r>
              <a:rPr lang="uk-UA" b="1" i="1" dirty="0">
                <a:solidFill>
                  <a:srgbClr val="FF0000"/>
                </a:solidFill>
              </a:rPr>
              <a:t> КП - 160 </a:t>
            </a:r>
            <a:r>
              <a:rPr lang="uk-UA" b="1" dirty="0"/>
              <a:t>призначений для поливу по борознах і для </a:t>
            </a:r>
            <a:r>
              <a:rPr lang="uk-UA" b="1" dirty="0" err="1"/>
              <a:t>вологозарядкових</a:t>
            </a:r>
            <a:r>
              <a:rPr lang="uk-UA" b="1" dirty="0"/>
              <a:t> та промивних поливів. </a:t>
            </a:r>
            <a:endParaRPr lang="uk-UA" b="1" dirty="0" smtClean="0"/>
          </a:p>
          <a:p>
            <a:r>
              <a:rPr lang="uk-UA" b="1" dirty="0" smtClean="0"/>
              <a:t>Забір </a:t>
            </a:r>
            <a:r>
              <a:rPr lang="uk-UA" b="1" dirty="0"/>
              <a:t>води здійснюється з лоткової мережі за допомогою лоткового сифону СЛ d 250 мм і вакуум-насоса з використанням пересувної НС, гідрантів закритої мережі. </a:t>
            </a:r>
            <a:endParaRPr lang="uk-UA" b="1" dirty="0" smtClean="0"/>
          </a:p>
          <a:p>
            <a:r>
              <a:rPr lang="uk-UA" b="1" dirty="0" smtClean="0"/>
              <a:t>Складається </a:t>
            </a:r>
            <a:r>
              <a:rPr lang="uk-UA" b="1" dirty="0"/>
              <a:t>з транспортного і поливного гнучкого трубопроводів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Трубопровід </a:t>
            </a:r>
            <a:r>
              <a:rPr lang="uk-UA" b="1" dirty="0"/>
              <a:t>транспортується двохколісним візком з намотувальним пристроєм.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805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048672"/>
          </a:xfrm>
        </p:spPr>
        <p:txBody>
          <a:bodyPr>
            <a:normAutofit/>
          </a:bodyPr>
          <a:lstStyle/>
          <a:p>
            <a:endParaRPr lang="uk-UA" sz="3600" b="1" dirty="0" smtClean="0">
              <a:solidFill>
                <a:srgbClr val="FF0000"/>
              </a:solidFill>
            </a:endParaRPr>
          </a:p>
          <a:p>
            <a:r>
              <a:rPr lang="uk-UA" sz="3600" b="1" dirty="0" smtClean="0">
                <a:solidFill>
                  <a:srgbClr val="FF0000"/>
                </a:solidFill>
              </a:rPr>
              <a:t>Комплект </a:t>
            </a:r>
            <a:r>
              <a:rPr lang="uk-UA" sz="3600" b="1" dirty="0">
                <a:solidFill>
                  <a:srgbClr val="FF0000"/>
                </a:solidFill>
              </a:rPr>
              <a:t>поливний КП - 160 А </a:t>
            </a:r>
            <a:r>
              <a:rPr lang="uk-UA" sz="3600" b="1" dirty="0"/>
              <a:t>використовується з тією ж метою, що і КП 160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Транспортуючий трубопровід складається із полімерно-металевих труб d 250 мм, довжиною 5,4 м з </a:t>
            </a:r>
            <a:r>
              <a:rPr lang="uk-UA" sz="3600" b="1" dirty="0" err="1"/>
              <a:t>швидкорозбірним</a:t>
            </a:r>
            <a:r>
              <a:rPr lang="uk-UA" sz="3600" b="1" dirty="0"/>
              <a:t> з"єднанням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Для перевозки труб до комплекту входить начіпний </a:t>
            </a:r>
            <a:r>
              <a:rPr lang="uk-UA" sz="3600" b="1" dirty="0" err="1"/>
              <a:t>трубовіз</a:t>
            </a:r>
            <a:r>
              <a:rPr lang="uk-UA" sz="3600" b="1" dirty="0" smtClean="0"/>
              <a:t>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47120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6048672"/>
          </a:xfrm>
        </p:spPr>
        <p:txBody>
          <a:bodyPr>
            <a:normAutofit fontScale="92500" lnSpcReduction="20000"/>
          </a:bodyPr>
          <a:lstStyle/>
          <a:p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Комплект </a:t>
            </a:r>
            <a:r>
              <a:rPr lang="uk-UA" b="1" dirty="0">
                <a:solidFill>
                  <a:srgbClr val="FF0000"/>
                </a:solidFill>
              </a:rPr>
              <a:t>поливного обладнання КОП-200 </a:t>
            </a:r>
            <a:r>
              <a:rPr lang="uk-UA" b="1" dirty="0"/>
              <a:t>працює від лоткового </a:t>
            </a:r>
            <a:r>
              <a:rPr lang="uk-UA" b="1" dirty="0" err="1"/>
              <a:t>водовипуска</a:t>
            </a:r>
            <a:r>
              <a:rPr lang="uk-UA" b="1" dirty="0"/>
              <a:t> або сифона, який подає воду з відкритого зрошувача. </a:t>
            </a:r>
            <a:endParaRPr lang="uk-UA" b="1" dirty="0" smtClean="0"/>
          </a:p>
          <a:p>
            <a:r>
              <a:rPr lang="uk-UA" b="1" dirty="0" smtClean="0"/>
              <a:t>Складається </a:t>
            </a:r>
            <a:r>
              <a:rPr lang="uk-UA" b="1" dirty="0"/>
              <a:t>із транспортуючого і поливного поліетиленового трубопроводів довжиною до 50 м, які з"</a:t>
            </a:r>
            <a:r>
              <a:rPr lang="uk-UA" b="1" dirty="0" err="1"/>
              <a:t>єднуються</a:t>
            </a:r>
            <a:r>
              <a:rPr lang="uk-UA" b="1" dirty="0"/>
              <a:t> за допомогою кілець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В комплект входить шість ручних </a:t>
            </a:r>
            <a:r>
              <a:rPr lang="uk-UA" b="1" dirty="0" err="1"/>
              <a:t>катушок</a:t>
            </a:r>
            <a:r>
              <a:rPr lang="uk-UA" b="1" dirty="0"/>
              <a:t> для транспортування відрізків шланги і пристрій для пробивання в поливному трубопроводі </a:t>
            </a:r>
            <a:r>
              <a:rPr lang="uk-UA" b="1" dirty="0" err="1"/>
              <a:t>водовипускних</a:t>
            </a:r>
            <a:r>
              <a:rPr lang="uk-UA" b="1" dirty="0"/>
              <a:t> отворів на місці поливу в залежності від ширини </a:t>
            </a:r>
            <a:r>
              <a:rPr lang="uk-UA" b="1" dirty="0" err="1"/>
              <a:t>міждурядь</a:t>
            </a:r>
            <a:r>
              <a:rPr lang="uk-UA" b="1" dirty="0"/>
              <a:t> зрошуваної культури.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1406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>Таблиця </a:t>
            </a:r>
            <a:r>
              <a:rPr lang="uk-UA" sz="2700" b="1" dirty="0"/>
              <a:t>Технічна характеристика поливних машин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502906"/>
              </p:ext>
            </p:extLst>
          </p:nvPr>
        </p:nvGraphicFramePr>
        <p:xfrm>
          <a:off x="251520" y="908717"/>
          <a:ext cx="8424935" cy="5400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7956"/>
                <a:gridCol w="1184793"/>
                <a:gridCol w="1074399"/>
                <a:gridCol w="1074399"/>
                <a:gridCol w="1401694"/>
                <a:gridCol w="1401694"/>
              </a:tblGrid>
              <a:tr h="245482">
                <a:tc rowSpan="2"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Параметри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Марка агрегату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09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ППА-165У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ППА-300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КП-160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КП-160 А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КОП 200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482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Витрати води,  л/с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150-200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245-312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60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60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50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0964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Тиск,  МПа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0,04-0,054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0,052-0,078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0,03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0,03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0,01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0964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Одночасно зрошуванана площа, га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8-10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16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16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5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482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Марка насосу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ОГ8-25А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ОГ 5-30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482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Висота всмоктування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1,5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1,5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-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-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36445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Тип трубопроводу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зрошувальний гнучкий із меліоративної капронової тканини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полімерно-металевий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 err="1">
                          <a:effectLst/>
                        </a:rPr>
                        <a:t>Поліетилено</a:t>
                      </a:r>
                      <a:endParaRPr lang="ru-RU" sz="14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вий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0964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Діаметр, мм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300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350, 420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300, 160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250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200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0964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Довжина, м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100 (3 шт)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120 (4 шт)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400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5,4 (74 шт)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200 і 100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36445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Відстань між водовипусками, м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0,6; 07; 09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20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0,9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0,9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Визначається по ширині борозни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0964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Витрати води із водовипуска,  л/с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0-2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0-20,0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0,1-1,0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0,1-1,0</a:t>
                      </a:r>
                      <a:endParaRPr lang="ru-RU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0,3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62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120680"/>
          </a:xfrm>
        </p:spPr>
        <p:txBody>
          <a:bodyPr>
            <a:normAutofit fontScale="92500" lnSpcReduction="10000"/>
          </a:bodyPr>
          <a:lstStyle/>
          <a:p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err="1" smtClean="0">
                <a:solidFill>
                  <a:srgbClr val="FF0000"/>
                </a:solidFill>
              </a:rPr>
              <a:t>Швидкорозбірні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поливні трубопроводи </a:t>
            </a:r>
            <a:r>
              <a:rPr lang="uk-UA" b="1" dirty="0"/>
              <a:t>ТАП - 150, ТАП - 220, ТПР - 250 застосовуються для поливу просапних культур, на ділянках з підвищеними похилами, а також для проведення промивних і </a:t>
            </a:r>
            <a:r>
              <a:rPr lang="uk-UA" b="1" dirty="0" err="1"/>
              <a:t>вологозарядкових</a:t>
            </a:r>
            <a:r>
              <a:rPr lang="uk-UA" b="1" dirty="0"/>
              <a:t> поливів. </a:t>
            </a:r>
            <a:endParaRPr lang="uk-UA" b="1" dirty="0" smtClean="0"/>
          </a:p>
          <a:p>
            <a:r>
              <a:rPr lang="uk-UA" b="1" dirty="0" smtClean="0"/>
              <a:t>Працюють </a:t>
            </a:r>
            <a:r>
              <a:rPr lang="uk-UA" b="1" dirty="0"/>
              <a:t>із забором води від сифона, який </a:t>
            </a:r>
            <a:r>
              <a:rPr lang="uk-UA" b="1" dirty="0" err="1"/>
              <a:t>заряжається</a:t>
            </a:r>
            <a:r>
              <a:rPr lang="uk-UA" b="1" dirty="0"/>
              <a:t> ручним вакуум-насосом, або від донного </a:t>
            </a:r>
            <a:r>
              <a:rPr lang="uk-UA" b="1" dirty="0" err="1"/>
              <a:t>водовипуска</a:t>
            </a:r>
            <a:r>
              <a:rPr lang="uk-UA" b="1" dirty="0"/>
              <a:t> лоткової мережі, від гідрантів закритої зрошувальної мережі, від каналів або відкритих джерел в комплекті з пересувною НС.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33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uk-UA" sz="2400" b="1" dirty="0"/>
              <a:t>Таблиця   </a:t>
            </a:r>
            <a:r>
              <a:rPr lang="uk-UA" sz="2400" b="1" dirty="0" smtClean="0"/>
              <a:t>Технічна </a:t>
            </a:r>
            <a:r>
              <a:rPr lang="uk-UA" sz="2400" b="1" dirty="0"/>
              <a:t>характеристика </a:t>
            </a:r>
            <a:r>
              <a:rPr lang="uk-UA" sz="2400" b="1" dirty="0" err="1"/>
              <a:t>швидкорозбірних</a:t>
            </a:r>
            <a:r>
              <a:rPr lang="uk-UA" sz="2400" b="1" dirty="0"/>
              <a:t> поливних трубопроводів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3947416"/>
              </p:ext>
            </p:extLst>
          </p:nvPr>
        </p:nvGraphicFramePr>
        <p:xfrm>
          <a:off x="395536" y="1412776"/>
          <a:ext cx="8352928" cy="4824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7185"/>
                <a:gridCol w="1648581"/>
                <a:gridCol w="1648581"/>
                <a:gridCol w="1648581"/>
              </a:tblGrid>
              <a:tr h="723454">
                <a:tc rowSpan="2"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Параметри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Марка </a:t>
                      </a:r>
                      <a:r>
                        <a:rPr lang="uk-UA" sz="1600" b="1" dirty="0" err="1">
                          <a:effectLst/>
                        </a:rPr>
                        <a:t>трубопровода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99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ТАП - 150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ТАП - 220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ТПР - 250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81098">
                <a:tc>
                  <a:txBody>
                    <a:bodyPr/>
                    <a:lstStyle/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Витрати води, л/с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Тиск, МПа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Витрати води із водовипуска, л/с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Відстань між водовипусками, м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Ширина захвату,м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Кількість секцій, шт.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Довжина секцій,м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Діаметри, мм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Матеріал труб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30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0,01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від 0 до 1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0,6 - 0,9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102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19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5,4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150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алюмінієвий сплав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100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0,03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від 0 до 1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0,6 - 0,9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200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22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9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220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алімінієвий сплав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200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0,05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від 0 до 1,7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0,6 - 0,9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200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37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5,4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250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стабілізований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Сплав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83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640960" cy="6381328"/>
          </a:xfrm>
        </p:spPr>
        <p:txBody>
          <a:bodyPr>
            <a:noAutofit/>
          </a:bodyPr>
          <a:lstStyle/>
          <a:p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err="1" smtClean="0">
                <a:solidFill>
                  <a:srgbClr val="FF0000"/>
                </a:solidFill>
              </a:rPr>
              <a:t>Колесний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трубопровід ТК-2 х 150 </a:t>
            </a:r>
            <a:r>
              <a:rPr lang="uk-UA" b="1" dirty="0"/>
              <a:t>призначений для поливу по борознах. </a:t>
            </a:r>
            <a:endParaRPr lang="uk-UA" b="1" dirty="0" smtClean="0"/>
          </a:p>
          <a:p>
            <a:r>
              <a:rPr lang="uk-UA" b="1" dirty="0" smtClean="0"/>
              <a:t>Складається </a:t>
            </a:r>
            <a:r>
              <a:rPr lang="uk-UA" b="1" dirty="0"/>
              <a:t>із секцій двох паралельних трубопроводів. </a:t>
            </a:r>
            <a:endParaRPr lang="uk-UA" b="1" dirty="0" smtClean="0"/>
          </a:p>
          <a:p>
            <a:r>
              <a:rPr lang="uk-UA" b="1" dirty="0" smtClean="0"/>
              <a:t>Вода </a:t>
            </a:r>
            <a:r>
              <a:rPr lang="uk-UA" b="1" dirty="0"/>
              <a:t>подається в кожний трубопровід одночасно з протилежних боків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поливі трубопроводи знаходяться на землі, після закінчення поливу вони автоматично підіймаються в транспортне положення і </a:t>
            </a:r>
            <a:r>
              <a:rPr lang="uk-UA" b="1" dirty="0" err="1"/>
              <a:t>буксуються</a:t>
            </a:r>
            <a:r>
              <a:rPr lang="uk-UA" b="1" dirty="0"/>
              <a:t> трактором в поздовжньому направленні.</a:t>
            </a:r>
            <a:endParaRPr lang="ru-RU" b="1" dirty="0"/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8726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120680"/>
          </a:xfrm>
        </p:spPr>
        <p:txBody>
          <a:bodyPr>
            <a:normAutofit fontScale="92500" lnSpcReduction="20000"/>
          </a:bodyPr>
          <a:lstStyle/>
          <a:p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err="1" smtClean="0">
                <a:solidFill>
                  <a:srgbClr val="FF0000"/>
                </a:solidFill>
              </a:rPr>
              <a:t>Колесний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поливний трубопровід АПШ-1 </a:t>
            </a:r>
            <a:r>
              <a:rPr lang="uk-UA" b="1" dirty="0"/>
              <a:t>уявляє собою 2 паралельних </a:t>
            </a:r>
            <a:r>
              <a:rPr lang="uk-UA" b="1" dirty="0" err="1"/>
              <a:t>трубопровода</a:t>
            </a:r>
            <a:r>
              <a:rPr lang="uk-UA" b="1" dirty="0"/>
              <a:t>, які установлені на </a:t>
            </a:r>
            <a:r>
              <a:rPr lang="uk-UA" b="1" dirty="0" err="1"/>
              <a:t>колесні</a:t>
            </a:r>
            <a:r>
              <a:rPr lang="uk-UA" b="1" dirty="0"/>
              <a:t> пари і з"</a:t>
            </a:r>
            <a:r>
              <a:rPr lang="uk-UA" b="1" dirty="0" err="1"/>
              <a:t>єднані</a:t>
            </a:r>
            <a:r>
              <a:rPr lang="uk-UA" b="1" dirty="0"/>
              <a:t> між собою гнучкими вставками. </a:t>
            </a:r>
            <a:endParaRPr lang="uk-UA" b="1" dirty="0" smtClean="0"/>
          </a:p>
          <a:p>
            <a:r>
              <a:rPr lang="uk-UA" b="1" dirty="0" smtClean="0"/>
              <a:t>До </a:t>
            </a:r>
            <a:r>
              <a:rPr lang="uk-UA" b="1" dirty="0"/>
              <a:t>кожної секції транспортуючого трубопроводу під"</a:t>
            </a:r>
            <a:r>
              <a:rPr lang="uk-UA" b="1" dirty="0" err="1"/>
              <a:t>єднана</a:t>
            </a:r>
            <a:r>
              <a:rPr lang="uk-UA" b="1" dirty="0"/>
              <a:t> шлангом секція (шлейф) поливного трубопроводу, водовипуски якого укомплектовані резиновими гасниками напору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Витрати води регулюються засувкою, що перекриває подачу води в поливний трубопровід по з"</a:t>
            </a:r>
            <a:r>
              <a:rPr lang="uk-UA" b="1" dirty="0" err="1"/>
              <a:t>єднуючому</a:t>
            </a:r>
            <a:r>
              <a:rPr lang="uk-UA" b="1" dirty="0"/>
              <a:t> шлангу. В транспортне положення шлейфи підіймаються </a:t>
            </a:r>
            <a:r>
              <a:rPr lang="uk-UA" b="1" dirty="0" err="1"/>
              <a:t>ричагами</a:t>
            </a:r>
            <a:r>
              <a:rPr lang="uk-UA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94746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336704"/>
          </a:xfrm>
        </p:spPr>
        <p:txBody>
          <a:bodyPr>
            <a:normAutofit fontScale="77500" lnSpcReduction="20000"/>
          </a:bodyPr>
          <a:lstStyle/>
          <a:p>
            <a:endParaRPr lang="uk-UA" b="1" dirty="0" smtClean="0"/>
          </a:p>
          <a:p>
            <a:endParaRPr lang="uk-UA" b="1" dirty="0" smtClean="0"/>
          </a:p>
          <a:p>
            <a:r>
              <a:rPr lang="uk-UA" b="1" dirty="0" smtClean="0"/>
              <a:t>Як </a:t>
            </a:r>
            <a:r>
              <a:rPr lang="uk-UA" b="1" dirty="0"/>
              <a:t>поливні машини застосовують і </a:t>
            </a:r>
            <a:r>
              <a:rPr lang="uk-UA" b="1" dirty="0">
                <a:solidFill>
                  <a:srgbClr val="FF0000"/>
                </a:solidFill>
              </a:rPr>
              <a:t>переобладнані дощувальні машини ДДА-100М і «Волжанка</a:t>
            </a:r>
            <a:r>
              <a:rPr lang="uk-UA" b="1" dirty="0"/>
              <a:t>», проте замість дощувальних апа­ратів на них встановлюють </a:t>
            </a:r>
            <a:r>
              <a:rPr lang="uk-UA" b="1" dirty="0" err="1"/>
              <a:t>водовипускні</a:t>
            </a:r>
            <a:r>
              <a:rPr lang="uk-UA" b="1" dirty="0"/>
              <a:t> шланги для подачі води у поливні борозни.</a:t>
            </a:r>
            <a:endParaRPr lang="ru-RU" b="1" dirty="0"/>
          </a:p>
          <a:p>
            <a:r>
              <a:rPr lang="uk-UA" b="1" dirty="0" err="1">
                <a:solidFill>
                  <a:srgbClr val="FF0000"/>
                </a:solidFill>
              </a:rPr>
              <a:t>Колесний</a:t>
            </a:r>
            <a:r>
              <a:rPr lang="uk-UA" b="1" dirty="0">
                <a:solidFill>
                  <a:srgbClr val="FF0000"/>
                </a:solidFill>
              </a:rPr>
              <a:t>  поливний трубопровід ТКП-90 </a:t>
            </a:r>
            <a:r>
              <a:rPr lang="uk-UA" b="1" dirty="0"/>
              <a:t>призначений для поливу по борознах. Створений на базі дощувальної машини ДКШ - 64. Складається з двох поливних крил, обладнаних 16 вільно обертаючими муфтами з каліброваними діафрагмами. Муфти монтуються на </a:t>
            </a:r>
            <a:r>
              <a:rPr lang="uk-UA" b="1" dirty="0" err="1"/>
              <a:t>з"єднаннях</a:t>
            </a:r>
            <a:r>
              <a:rPr lang="uk-UA" b="1" dirty="0"/>
              <a:t> фланців між кожними чотирма </a:t>
            </a:r>
            <a:r>
              <a:rPr lang="uk-UA" b="1" dirty="0" err="1"/>
              <a:t>колесними</a:t>
            </a:r>
            <a:r>
              <a:rPr lang="uk-UA" b="1" dirty="0"/>
              <a:t> секціями, які обладнані зливними клапанами. До муфт </a:t>
            </a:r>
            <a:r>
              <a:rPr lang="uk-UA" b="1" dirty="0" err="1"/>
              <a:t>під"єднуються</a:t>
            </a:r>
            <a:r>
              <a:rPr lang="uk-UA" b="1" dirty="0"/>
              <a:t> </a:t>
            </a:r>
            <a:r>
              <a:rPr lang="uk-UA" b="1" dirty="0" err="1"/>
              <a:t>низьконапорні</a:t>
            </a:r>
            <a:r>
              <a:rPr lang="uk-UA" b="1" dirty="0"/>
              <a:t> шланги-шлейфи з </a:t>
            </a:r>
            <a:r>
              <a:rPr lang="uk-UA" b="1" dirty="0" err="1"/>
              <a:t>водовипускними</a:t>
            </a:r>
            <a:r>
              <a:rPr lang="uk-UA" b="1" dirty="0"/>
              <a:t> отворами, відстань між якими відповідає ширині </a:t>
            </a:r>
            <a:r>
              <a:rPr lang="uk-UA" b="1" dirty="0" err="1"/>
              <a:t>міждурядь</a:t>
            </a:r>
            <a:r>
              <a:rPr lang="uk-UA" b="1" dirty="0"/>
              <a:t>. Полив проводиться позиційно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8920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8964488" cy="5976664"/>
          </a:xfrm>
        </p:spPr>
        <p:txBody>
          <a:bodyPr>
            <a:noAutofit/>
          </a:bodyPr>
          <a:lstStyle/>
          <a:p>
            <a:endParaRPr lang="uk-UA" sz="2800" b="1" dirty="0" smtClean="0">
              <a:solidFill>
                <a:srgbClr val="FF0000"/>
              </a:solidFill>
            </a:endParaRPr>
          </a:p>
          <a:p>
            <a:r>
              <a:rPr lang="uk-UA" sz="2500" b="1" dirty="0" smtClean="0">
                <a:solidFill>
                  <a:srgbClr val="FF0000"/>
                </a:solidFill>
              </a:rPr>
              <a:t>При</a:t>
            </a:r>
            <a:r>
              <a:rPr lang="uk-UA" sz="2500" b="1" dirty="0" smtClean="0"/>
              <a:t> </a:t>
            </a:r>
            <a:r>
              <a:rPr lang="uk-UA" sz="2500" b="1" dirty="0" err="1">
                <a:solidFill>
                  <a:srgbClr val="FF0000"/>
                </a:solidFill>
              </a:rPr>
              <a:t>самоплинному</a:t>
            </a:r>
            <a:r>
              <a:rPr lang="uk-UA" sz="2500" b="1" dirty="0"/>
              <a:t> зрошенні на поливній ділянці нарізають тимчасову зрошувальну мережу.</a:t>
            </a:r>
            <a:endParaRPr lang="ru-RU" sz="2500" b="1" dirty="0"/>
          </a:p>
          <a:p>
            <a:r>
              <a:rPr lang="uk-UA" sz="2500" b="1" dirty="0">
                <a:solidFill>
                  <a:srgbClr val="FF0000"/>
                </a:solidFill>
              </a:rPr>
              <a:t>При дощуванні </a:t>
            </a:r>
            <a:r>
              <a:rPr lang="uk-UA" sz="2500" b="1" dirty="0"/>
              <a:t>розміри поливних ділянок залежать від типу дощувальної машини. </a:t>
            </a:r>
            <a:endParaRPr lang="uk-UA" sz="2500" b="1" dirty="0" smtClean="0"/>
          </a:p>
          <a:p>
            <a:r>
              <a:rPr lang="uk-UA" sz="2500" b="1" dirty="0" smtClean="0"/>
              <a:t>При </a:t>
            </a:r>
            <a:r>
              <a:rPr lang="uk-UA" sz="2500" b="1" dirty="0"/>
              <a:t>зрошенні машиною </a:t>
            </a:r>
            <a:r>
              <a:rPr lang="uk-UA" sz="2500" b="1" i="1" dirty="0">
                <a:solidFill>
                  <a:srgbClr val="FF0000"/>
                </a:solidFill>
              </a:rPr>
              <a:t>"Фрегат" </a:t>
            </a:r>
            <a:r>
              <a:rPr lang="uk-UA" sz="2500" b="1" dirty="0"/>
              <a:t>поливна ділянка має квадратну форму, що дорівнює подвійній довжині машини</a:t>
            </a:r>
            <a:r>
              <a:rPr lang="uk-UA" sz="2500" b="1" dirty="0" smtClean="0"/>
              <a:t>.</a:t>
            </a:r>
          </a:p>
          <a:p>
            <a:r>
              <a:rPr lang="uk-UA" sz="2500" b="1" dirty="0" smtClean="0"/>
              <a:t> </a:t>
            </a:r>
            <a:r>
              <a:rPr lang="uk-UA" sz="2500" b="1" dirty="0"/>
              <a:t>При поливі дощувальною машиною ДФ-120 </a:t>
            </a:r>
            <a:r>
              <a:rPr lang="uk-UA" sz="2500" b="1" i="1" dirty="0">
                <a:solidFill>
                  <a:srgbClr val="FF0000"/>
                </a:solidFill>
              </a:rPr>
              <a:t>"</a:t>
            </a:r>
            <a:r>
              <a:rPr lang="uk-UA" sz="2500" b="1" i="1" dirty="0" err="1">
                <a:solidFill>
                  <a:srgbClr val="FF0000"/>
                </a:solidFill>
              </a:rPr>
              <a:t>Днепр</a:t>
            </a:r>
            <a:r>
              <a:rPr lang="uk-UA" sz="2500" b="1" i="1" dirty="0">
                <a:solidFill>
                  <a:srgbClr val="FF0000"/>
                </a:solidFill>
              </a:rPr>
              <a:t>" </a:t>
            </a:r>
            <a:r>
              <a:rPr lang="uk-UA" sz="2500" b="1" dirty="0"/>
              <a:t>поливна ділянка повинна бути прямокутною, за шириною кратною двом захватам машини (460 х 2 = 920 м). </a:t>
            </a:r>
            <a:endParaRPr lang="uk-UA" sz="2500" b="1" dirty="0" smtClean="0"/>
          </a:p>
          <a:p>
            <a:r>
              <a:rPr lang="uk-UA" sz="2500" b="1" dirty="0" smtClean="0"/>
              <a:t>Середня </a:t>
            </a:r>
            <a:r>
              <a:rPr lang="uk-UA" sz="2500" b="1" dirty="0"/>
              <a:t>площа поливної ділянки при цьому становить 70 - 80 га. 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89789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uk-UA" sz="2700" b="1" dirty="0"/>
              <a:t>Таблиця </a:t>
            </a:r>
            <a:r>
              <a:rPr lang="uk-UA" sz="2700" b="1" dirty="0" smtClean="0"/>
              <a:t> </a:t>
            </a:r>
            <a:r>
              <a:rPr lang="uk-UA" sz="2700" b="1" dirty="0"/>
              <a:t>Технічна характеристика </a:t>
            </a:r>
            <a:r>
              <a:rPr lang="uk-UA" sz="2700" b="1" dirty="0" err="1"/>
              <a:t>колесних</a:t>
            </a:r>
            <a:r>
              <a:rPr lang="uk-UA" sz="2700" b="1" dirty="0"/>
              <a:t> поливних </a:t>
            </a:r>
            <a:r>
              <a:rPr lang="uk-UA" sz="2700" b="1" dirty="0" smtClean="0"/>
              <a:t>трубопроводів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481366"/>
              </p:ext>
            </p:extLst>
          </p:nvPr>
        </p:nvGraphicFramePr>
        <p:xfrm>
          <a:off x="395536" y="1988840"/>
          <a:ext cx="8568953" cy="4032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3411"/>
                <a:gridCol w="1758514"/>
                <a:gridCol w="1758514"/>
                <a:gridCol w="1758514"/>
              </a:tblGrid>
              <a:tr h="498860">
                <a:tc rowSpan="2"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Параметри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Марка трубопроводів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04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ТК - 2 х 150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АПШ - 1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ТКП - 90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93157">
                <a:tc>
                  <a:txBody>
                    <a:bodyPr/>
                    <a:lstStyle/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Витрати води, л/с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Тиск, МПа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Витрати води із водовипуска, л/с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Відстань між водовипусками, м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Ширина захвату, м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Кількість секцій, шт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Довжина секцій, м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Діаметр трубопроводу,мм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100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0,02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0,8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0,9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108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20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5,4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150 (2шт.)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120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0,05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0 - 1,2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0,6 0,7 0,9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108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9</a:t>
                      </a:r>
                      <a:endParaRPr lang="ru-RU" sz="1600" b="1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220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90 - 110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 - 0,2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0,6 0,7 0,9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800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150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03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264696"/>
          </a:xfrm>
        </p:spPr>
        <p:txBody>
          <a:bodyPr>
            <a:normAutofit fontScale="85000" lnSpcReduction="20000"/>
          </a:bodyPr>
          <a:lstStyle/>
          <a:p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Автоматизований </a:t>
            </a:r>
            <a:r>
              <a:rPr lang="uk-UA" b="1" dirty="0">
                <a:solidFill>
                  <a:srgbClr val="FF0000"/>
                </a:solidFill>
              </a:rPr>
              <a:t>шланговий пристрій АШУ </a:t>
            </a:r>
            <a:r>
              <a:rPr lang="uk-UA" b="1" dirty="0"/>
              <a:t>призначений для поливу по борознах з водозабором від гідрантів закритої зрошувальної мережі. Складається із рами з барабаном і гідроприводом, поливного поліетиленового трубопроводу з </a:t>
            </a:r>
            <a:r>
              <a:rPr lang="uk-UA" b="1" dirty="0" err="1"/>
              <a:t>водовипускною</a:t>
            </a:r>
            <a:r>
              <a:rPr lang="uk-UA" b="1" dirty="0"/>
              <a:t> секцією, на якій розташовані 6 </a:t>
            </a:r>
            <a:r>
              <a:rPr lang="uk-UA" b="1" dirty="0" err="1"/>
              <a:t>водовипусків</a:t>
            </a:r>
            <a:r>
              <a:rPr lang="uk-UA" b="1" dirty="0"/>
              <a:t>. Перед початком поливу шланг розмотується на всю довжину і поливає 6 </a:t>
            </a:r>
            <a:r>
              <a:rPr lang="uk-UA" b="1" dirty="0" err="1"/>
              <a:t>борозен</a:t>
            </a:r>
            <a:r>
              <a:rPr lang="uk-UA" b="1" dirty="0"/>
              <a:t>. Потім за допомогою генератора командних імпульсів його переміщують на сусідні борозни. Після закінчення поливу на позицію трубопровід розмотують в другу сторону від гідранта і весь цикл роботи повторюється знову. Потім пристрій за допомогою трактора переводиться на другу позицію.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37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 smtClean="0"/>
              <a:t>Таблиця   </a:t>
            </a:r>
            <a:r>
              <a:rPr lang="uk-UA" sz="2700" b="1" dirty="0"/>
              <a:t>Технічна характеристика автоматизованого пристрою </a:t>
            </a:r>
            <a:r>
              <a:rPr lang="uk-UA" sz="2700" b="1" dirty="0" smtClean="0"/>
              <a:t>АШУ-32</a:t>
            </a:r>
            <a:r>
              <a:rPr lang="uk-UA" dirty="0"/>
              <a:t> 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46088"/>
              </p:ext>
            </p:extLst>
          </p:nvPr>
        </p:nvGraphicFramePr>
        <p:xfrm>
          <a:off x="539552" y="1628798"/>
          <a:ext cx="8280920" cy="4662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94269"/>
                <a:gridCol w="1886651"/>
              </a:tblGrid>
              <a:tr h="203614"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параметри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АШУ-32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2296">
                <a:tc>
                  <a:txBody>
                    <a:bodyPr/>
                    <a:lstStyle/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Витрати води,  л/с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2296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Тиск на гідранті,  МПа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0,3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2296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Витрати </a:t>
                      </a:r>
                      <a:r>
                        <a:rPr lang="uk-UA" sz="1600" b="1" dirty="0" err="1">
                          <a:effectLst/>
                        </a:rPr>
                        <a:t>водовипусків</a:t>
                      </a:r>
                      <a:r>
                        <a:rPr lang="uk-UA" sz="1600" b="1" dirty="0">
                          <a:effectLst/>
                        </a:rPr>
                        <a:t>,  л/с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0,1-1,5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2296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Кількість водовипусків, шт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2296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Відстань між водовипусками, м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0,6; 0,7; 0,9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2296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Інтервал командних водовипусків, хв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0,5-36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2296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Діаметр трубопроводу, м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50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2296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Довжина трубопроводу, м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100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56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9036496" cy="6120680"/>
          </a:xfrm>
        </p:spPr>
        <p:txBody>
          <a:bodyPr>
            <a:noAutofit/>
          </a:bodyPr>
          <a:lstStyle/>
          <a:p>
            <a:endParaRPr lang="uk-UA" sz="2800" b="1" dirty="0" smtClean="0"/>
          </a:p>
          <a:p>
            <a:r>
              <a:rPr lang="uk-UA" sz="2800" b="1" dirty="0" smtClean="0"/>
              <a:t>При </a:t>
            </a:r>
            <a:r>
              <a:rPr lang="uk-UA" sz="2800" b="1" dirty="0"/>
              <a:t>зрошенні дощувальною машиною ДКШ - 64 </a:t>
            </a:r>
            <a:r>
              <a:rPr lang="uk-UA" sz="2800" b="1" i="1" dirty="0">
                <a:solidFill>
                  <a:srgbClr val="FF0000"/>
                </a:solidFill>
              </a:rPr>
              <a:t>"Волжанка" </a:t>
            </a:r>
            <a:r>
              <a:rPr lang="uk-UA" sz="2800" b="1" dirty="0"/>
              <a:t>поливна ділянка також прямокутна, ширина приймається кратною довжині 2-х крил (400 х 2 = 800 м). </a:t>
            </a:r>
            <a:endParaRPr lang="uk-UA" sz="2800" b="1" dirty="0" smtClean="0"/>
          </a:p>
          <a:p>
            <a:r>
              <a:rPr lang="uk-UA" sz="2800" b="1" dirty="0" smtClean="0"/>
              <a:t>Площа </a:t>
            </a:r>
            <a:r>
              <a:rPr lang="uk-UA" sz="2800" b="1" dirty="0"/>
              <a:t>в середньому становить 40 - 60 га. </a:t>
            </a:r>
            <a:endParaRPr lang="uk-UA" sz="2800" b="1" dirty="0" smtClean="0"/>
          </a:p>
          <a:p>
            <a:r>
              <a:rPr lang="uk-UA" sz="2800" b="1" dirty="0" smtClean="0"/>
              <a:t>При </a:t>
            </a:r>
            <a:r>
              <a:rPr lang="uk-UA" sz="2800" b="1" dirty="0"/>
              <a:t>зрошенні дощувальними агрегатами </a:t>
            </a:r>
            <a:r>
              <a:rPr lang="uk-UA" sz="2800" b="1" i="1" dirty="0">
                <a:solidFill>
                  <a:srgbClr val="FF0000"/>
                </a:solidFill>
              </a:rPr>
              <a:t>ДДА-100М і ДДА-100МА</a:t>
            </a:r>
            <a:r>
              <a:rPr lang="uk-UA" sz="2800" b="1" dirty="0"/>
              <a:t> </a:t>
            </a:r>
            <a:r>
              <a:rPr lang="uk-UA" sz="2800" b="1" dirty="0" err="1"/>
              <a:t>нарізаються</a:t>
            </a:r>
            <a:r>
              <a:rPr lang="uk-UA" sz="2800" b="1" dirty="0"/>
              <a:t> тимчасові зрошувачі</a:t>
            </a:r>
            <a:r>
              <a:rPr lang="uk-UA" sz="2800" b="1" dirty="0" smtClean="0"/>
              <a:t>.</a:t>
            </a:r>
          </a:p>
          <a:p>
            <a:r>
              <a:rPr lang="uk-UA" sz="2800" b="1" dirty="0" smtClean="0"/>
              <a:t> </a:t>
            </a:r>
            <a:r>
              <a:rPr lang="uk-UA" sz="2800" b="1" dirty="0"/>
              <a:t>При поливі дощувальною установкою КИ-50 </a:t>
            </a:r>
            <a:r>
              <a:rPr lang="uk-UA" sz="2800" b="1" i="1" dirty="0">
                <a:solidFill>
                  <a:srgbClr val="FF0000"/>
                </a:solidFill>
              </a:rPr>
              <a:t>"Радуга" </a:t>
            </a:r>
            <a:r>
              <a:rPr lang="uk-UA" sz="2800" b="1" dirty="0"/>
              <a:t>поливна ділянка являє собою прямокутник із співвідношенням сторін 856 х 576 м (площа 50 га</a:t>
            </a:r>
            <a:r>
              <a:rPr lang="uk-UA" sz="2800" b="1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46515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676456" cy="6192688"/>
          </a:xfrm>
        </p:spPr>
        <p:txBody>
          <a:bodyPr>
            <a:normAutofit fontScale="92500"/>
          </a:bodyPr>
          <a:lstStyle/>
          <a:p>
            <a:endParaRPr lang="uk-UA" sz="4000" b="1" dirty="0" smtClean="0">
              <a:solidFill>
                <a:srgbClr val="FF0000"/>
              </a:solidFill>
            </a:endParaRPr>
          </a:p>
          <a:p>
            <a:r>
              <a:rPr lang="uk-UA" sz="4000" b="1" dirty="0" smtClean="0">
                <a:solidFill>
                  <a:srgbClr val="FF0000"/>
                </a:solidFill>
              </a:rPr>
              <a:t>При </a:t>
            </a:r>
            <a:r>
              <a:rPr lang="uk-UA" sz="4000" b="1" dirty="0" err="1">
                <a:solidFill>
                  <a:srgbClr val="FF0000"/>
                </a:solidFill>
              </a:rPr>
              <a:t>внутрішньогрунтовому</a:t>
            </a:r>
            <a:r>
              <a:rPr lang="uk-UA" sz="4000" b="1" dirty="0">
                <a:solidFill>
                  <a:srgbClr val="FF0000"/>
                </a:solidFill>
              </a:rPr>
              <a:t> </a:t>
            </a:r>
            <a:r>
              <a:rPr lang="uk-UA" sz="4000" b="1" dirty="0"/>
              <a:t>зрошенні форма поливної ділянки залежить від рельєфу. </a:t>
            </a:r>
            <a:endParaRPr lang="uk-UA" sz="4000" b="1" dirty="0" smtClean="0"/>
          </a:p>
          <a:p>
            <a:r>
              <a:rPr lang="uk-UA" sz="4000" b="1" dirty="0" smtClean="0"/>
              <a:t>Зрошувальна </a:t>
            </a:r>
            <a:r>
              <a:rPr lang="uk-UA" sz="4000" b="1" dirty="0"/>
              <a:t>система може бути запроектована  за поздовжньою, поперечною, або змішаними схемами</a:t>
            </a:r>
            <a:r>
              <a:rPr lang="uk-UA" sz="4000" b="1" dirty="0" smtClean="0"/>
              <a:t>.</a:t>
            </a:r>
          </a:p>
          <a:p>
            <a:r>
              <a:rPr lang="uk-UA" sz="4000" b="1" dirty="0" smtClean="0"/>
              <a:t> </a:t>
            </a:r>
            <a:r>
              <a:rPr lang="uk-UA" sz="4000" b="1" dirty="0"/>
              <a:t>Довжина ділянки приймається 600 - 800 м, ширина - 200м.</a:t>
            </a:r>
            <a:endParaRPr lang="ru-RU" sz="4000" b="1" dirty="0"/>
          </a:p>
          <a:p>
            <a:pPr marL="0" indent="0">
              <a:buNone/>
            </a:pPr>
            <a:r>
              <a:rPr lang="uk-UA" sz="4000" dirty="0"/>
              <a:t> 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0371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80920" cy="6048672"/>
          </a:xfrm>
        </p:spPr>
        <p:txBody>
          <a:bodyPr>
            <a:normAutofit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Тимчасова </a:t>
            </a:r>
            <a:r>
              <a:rPr lang="uk-UA" b="1" i="1" dirty="0">
                <a:solidFill>
                  <a:srgbClr val="FF0000"/>
                </a:solidFill>
              </a:rPr>
              <a:t>зрошувальна мережа, призначення, склад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  <a:r>
              <a:rPr lang="uk-UA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dirty="0"/>
              <a:t>Тимчасова зрошувальна мережа повинна </a:t>
            </a:r>
            <a:r>
              <a:rPr lang="uk-UA" b="1" dirty="0">
                <a:solidFill>
                  <a:srgbClr val="FF0000"/>
                </a:solidFill>
              </a:rPr>
              <a:t>задовольняти такі вимоги:</a:t>
            </a:r>
            <a:endParaRPr lang="ru-RU" b="1" dirty="0">
              <a:solidFill>
                <a:srgbClr val="FF0000"/>
              </a:solidFill>
            </a:endParaRPr>
          </a:p>
          <a:p>
            <a:pPr lvl="0"/>
            <a:r>
              <a:rPr lang="uk-UA" b="1" dirty="0"/>
              <a:t>пропускати розрахункові витрати без розмивання ложа зрошувачів і </a:t>
            </a:r>
            <a:r>
              <a:rPr lang="uk-UA" b="1" dirty="0" err="1"/>
              <a:t>борозен</a:t>
            </a:r>
            <a:r>
              <a:rPr lang="uk-UA" b="1" dirty="0"/>
              <a:t>.</a:t>
            </a:r>
            <a:endParaRPr lang="ru-RU" b="1" dirty="0"/>
          </a:p>
          <a:p>
            <a:pPr lvl="0"/>
            <a:r>
              <a:rPr lang="uk-UA" b="1" dirty="0"/>
              <a:t>не мати </a:t>
            </a:r>
            <a:r>
              <a:rPr lang="uk-UA" b="1" dirty="0" err="1"/>
              <a:t>зворотніх</a:t>
            </a:r>
            <a:r>
              <a:rPr lang="uk-UA" b="1" dirty="0"/>
              <a:t> </a:t>
            </a:r>
            <a:r>
              <a:rPr lang="uk-UA" b="1" dirty="0" err="1"/>
              <a:t>похилів</a:t>
            </a:r>
            <a:r>
              <a:rPr lang="uk-UA" b="1" dirty="0"/>
              <a:t>.</a:t>
            </a:r>
            <a:endParaRPr lang="ru-RU" b="1" dirty="0"/>
          </a:p>
          <a:p>
            <a:pPr lvl="0"/>
            <a:r>
              <a:rPr lang="uk-UA" b="1" dirty="0"/>
              <a:t>командувати над зрошуваною територією.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77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120680"/>
          </a:xfrm>
        </p:spPr>
        <p:txBody>
          <a:bodyPr>
            <a:normAutofit fontScale="85000"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Тимчасова </a:t>
            </a:r>
            <a:r>
              <a:rPr lang="uk-UA" b="1" i="1" dirty="0">
                <a:solidFill>
                  <a:srgbClr val="FF0000"/>
                </a:solidFill>
              </a:rPr>
              <a:t>зрошувальна мережа </a:t>
            </a:r>
            <a:r>
              <a:rPr lang="uk-UA" b="1" dirty="0"/>
              <a:t>призначена для забору води і з постійного зрошувального </a:t>
            </a:r>
            <a:r>
              <a:rPr lang="uk-UA" b="1" dirty="0" err="1"/>
              <a:t>канала</a:t>
            </a:r>
            <a:r>
              <a:rPr lang="uk-UA" b="1" dirty="0"/>
              <a:t> і розподілу її в поливні полоси і борозни при поверхневому поливі і подачі води до дощувальних машин при поливі дощуванням.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При </a:t>
            </a:r>
            <a:r>
              <a:rPr lang="uk-UA" b="1" dirty="0" err="1">
                <a:solidFill>
                  <a:srgbClr val="FF0000"/>
                </a:solidFill>
              </a:rPr>
              <a:t>самоплинному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зрошенні тимчасова зрошувальна мережа складається з тимчасових зрошувачів, вивідних, розподільчих і поливних борозен  і валиків, які влаштовуються по межах поливних смуг.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При дощуванні </a:t>
            </a:r>
            <a:r>
              <a:rPr lang="uk-UA" b="1" dirty="0"/>
              <a:t>тимчасова зрошувальна мережа складається з тимчасових зрошувачів.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5770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6120680"/>
          </a:xfrm>
        </p:spPr>
        <p:txBody>
          <a:bodyPr>
            <a:normAutofit fontScale="92500" lnSpcReduction="10000"/>
          </a:bodyPr>
          <a:lstStyle/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Схеми </a:t>
            </a:r>
            <a:r>
              <a:rPr lang="uk-UA" b="1" i="1" dirty="0">
                <a:solidFill>
                  <a:srgbClr val="FF0000"/>
                </a:solidFill>
              </a:rPr>
              <a:t>розміщення і розміри</a:t>
            </a:r>
            <a:r>
              <a:rPr lang="uk-UA" b="1" i="1" dirty="0" smtClean="0">
                <a:solidFill>
                  <a:srgbClr val="FF0000"/>
                </a:solidFill>
              </a:rPr>
              <a:t>.</a:t>
            </a:r>
            <a:r>
              <a:rPr lang="uk-UA" b="1" i="1" dirty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b="1" dirty="0"/>
              <a:t>Залежно від рельєфу і похилу тимчасова зрошувальна мережа може розміщуватись за двома схемами – </a:t>
            </a:r>
            <a:r>
              <a:rPr lang="uk-UA" b="1" dirty="0">
                <a:solidFill>
                  <a:srgbClr val="FF0000"/>
                </a:solidFill>
              </a:rPr>
              <a:t>поздовжньою і поперечною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Поздовжня </a:t>
            </a:r>
            <a:r>
              <a:rPr lang="uk-UA" b="1" dirty="0">
                <a:solidFill>
                  <a:srgbClr val="FF0000"/>
                </a:solidFill>
              </a:rPr>
              <a:t>схема </a:t>
            </a:r>
            <a:r>
              <a:rPr lang="uk-UA" b="1" dirty="0"/>
              <a:t>рекомендується при похилах менше 0,004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поздовжній схемі тимчасові зрошувачі розміщують вздовж смуг або борозен (перпендикулярно до горизонталей), а вивідні борозни – впоперек поливних борозен або смуг ( під гострим кутом до горизонталей).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263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фон_01 - копия (3)">
  <a:themeElements>
    <a:clrScheme name="фон_01 - копия (3)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фон_01 - копия (3)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фон_01 - копия (3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он_01 - копия (3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он_01 - копия (3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он_01 - копия (3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он_01 - копия (3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он_01 - копия (3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н_01 - копия (3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н_01 - копия (3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н_01 - копия (3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н_01 - копия (3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н_01 - копия (3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н_01 - копия (3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фон_01 - копия (3)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фон_01 - копия (3)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Romby_02</Template>
  <TotalTime>165</TotalTime>
  <Words>2453</Words>
  <Application>Microsoft Office PowerPoint</Application>
  <PresentationFormat>Экран (4:3)</PresentationFormat>
  <Paragraphs>460</Paragraphs>
  <Slides>42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фон_01 - копия (3)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Таблиця    Розміри поперечного перерізу тимчасовх зрошувачів при різних похилах і витратах</vt:lpstr>
      <vt:lpstr> Таблиця   Основні машини для нарізування і зарівнювання тимчасової зрошувальної мережі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Таблиця Технічна характеристика поливних машин </vt:lpstr>
      <vt:lpstr>Презентация PowerPoint</vt:lpstr>
      <vt:lpstr>Таблиця   Технічна характеристика швидкорозбірних поливних трубопроводів</vt:lpstr>
      <vt:lpstr>Презентация PowerPoint</vt:lpstr>
      <vt:lpstr>Презентация PowerPoint</vt:lpstr>
      <vt:lpstr>Презентация PowerPoint</vt:lpstr>
      <vt:lpstr>Таблиця  Технічна характеристика колесних поливних трубопроводів</vt:lpstr>
      <vt:lpstr>Презентация PowerPoint</vt:lpstr>
      <vt:lpstr> Таблиця   Технічна характеристика автоматизованого пристрою АШУ-32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23</cp:revision>
  <dcterms:created xsi:type="dcterms:W3CDTF">2017-01-09T18:06:19Z</dcterms:created>
  <dcterms:modified xsi:type="dcterms:W3CDTF">2017-03-20T18:32:37Z</dcterms:modified>
</cp:coreProperties>
</file>