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73" r:id="rId11"/>
    <p:sldId id="263" r:id="rId12"/>
    <p:sldId id="264" r:id="rId13"/>
    <p:sldId id="265" r:id="rId14"/>
    <p:sldId id="267" r:id="rId15"/>
    <p:sldId id="274" r:id="rId16"/>
    <p:sldId id="268" r:id="rId17"/>
    <p:sldId id="269" r:id="rId18"/>
    <p:sldId id="275" r:id="rId19"/>
    <p:sldId id="270" r:id="rId20"/>
    <p:sldId id="276" r:id="rId21"/>
    <p:sldId id="271" r:id="rId22"/>
    <p:sldId id="277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17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218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539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4830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83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98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692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878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556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032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0464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72FBED13-DFCA-4C6E-A39A-C49F663C9CC6}" type="datetimeFigureOut">
              <a:rPr lang="ru-RU" smtClean="0"/>
              <a:t>20.03.2017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883C2408-C293-4DA4-8D3C-11DB3889557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332656"/>
            <a:ext cx="8280920" cy="6264696"/>
          </a:xfrm>
        </p:spPr>
        <p:txBody>
          <a:bodyPr>
            <a:norm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Споруди на відкритій зрошувальній  мережі</a:t>
            </a:r>
            <a:endParaRPr lang="ru-RU" dirty="0">
              <a:solidFill>
                <a:srgbClr val="FF0000"/>
              </a:solidFill>
            </a:endParaRPr>
          </a:p>
          <a:p>
            <a:r>
              <a:rPr lang="uk-UA" sz="2800" b="1" dirty="0">
                <a:solidFill>
                  <a:srgbClr val="FF0000"/>
                </a:solidFill>
              </a:rPr>
              <a:t>Залежно від призначення </a:t>
            </a:r>
            <a:r>
              <a:rPr lang="uk-UA" sz="2800" b="1" dirty="0">
                <a:solidFill>
                  <a:schemeClr val="tx1"/>
                </a:solidFill>
              </a:rPr>
              <a:t>гідротехнічні споруди на каналах по­діляються на 5 груп: 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-  </a:t>
            </a:r>
            <a:r>
              <a:rPr lang="uk-UA" sz="2800" b="1" dirty="0" err="1" smtClean="0">
                <a:solidFill>
                  <a:srgbClr val="FF0000"/>
                </a:solidFill>
              </a:rPr>
              <a:t>водовипускні</a:t>
            </a:r>
            <a:r>
              <a:rPr lang="uk-UA" sz="2800" b="1" dirty="0">
                <a:solidFill>
                  <a:schemeClr val="tx1"/>
                </a:solidFill>
              </a:rPr>
              <a:t>, що регулюють витрати води</a:t>
            </a:r>
            <a:r>
              <a:rPr lang="uk-UA" sz="2800" b="1" dirty="0" smtClean="0">
                <a:solidFill>
                  <a:schemeClr val="tx1"/>
                </a:solidFill>
              </a:rPr>
              <a:t>;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                -  </a:t>
            </a:r>
            <a:r>
              <a:rPr lang="uk-UA" sz="2800" b="1" dirty="0" err="1" smtClean="0">
                <a:solidFill>
                  <a:srgbClr val="FF0000"/>
                </a:solidFill>
              </a:rPr>
              <a:t>водопідпірн</a:t>
            </a:r>
            <a:r>
              <a:rPr lang="uk-UA" sz="2800" b="1" dirty="0" err="1" smtClean="0">
                <a:solidFill>
                  <a:schemeClr val="tx1"/>
                </a:solidFill>
              </a:rPr>
              <a:t>і</a:t>
            </a:r>
            <a:r>
              <a:rPr lang="uk-UA" sz="2800" b="1" dirty="0" smtClean="0">
                <a:solidFill>
                  <a:schemeClr val="tx1"/>
                </a:solidFill>
              </a:rPr>
              <a:t>  </a:t>
            </a:r>
            <a:r>
              <a:rPr lang="uk-UA" sz="2800" b="1" dirty="0">
                <a:solidFill>
                  <a:schemeClr val="tx1"/>
                </a:solidFill>
              </a:rPr>
              <a:t>(</a:t>
            </a:r>
            <a:r>
              <a:rPr lang="uk-UA" sz="2800" b="1" dirty="0" err="1">
                <a:solidFill>
                  <a:schemeClr val="tx1"/>
                </a:solidFill>
              </a:rPr>
              <a:t>перегороджувальні</a:t>
            </a:r>
            <a:r>
              <a:rPr lang="uk-UA" sz="2800" b="1" dirty="0">
                <a:solidFill>
                  <a:schemeClr val="tx1"/>
                </a:solidFill>
              </a:rPr>
              <a:t>), що   регулюють   рівні   води;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      -  </a:t>
            </a:r>
            <a:r>
              <a:rPr lang="uk-UA" sz="2800" b="1" dirty="0" err="1">
                <a:solidFill>
                  <a:srgbClr val="FF0000"/>
                </a:solidFill>
              </a:rPr>
              <a:t>спряжувальні</a:t>
            </a:r>
            <a:r>
              <a:rPr lang="uk-UA" sz="2800" b="1" dirty="0">
                <a:solidFill>
                  <a:srgbClr val="FF0000"/>
                </a:solidFill>
              </a:rPr>
              <a:t>,</a:t>
            </a:r>
            <a:r>
              <a:rPr lang="uk-UA" sz="2800" b="1" dirty="0">
                <a:solidFill>
                  <a:schemeClr val="tx1"/>
                </a:solidFill>
              </a:rPr>
              <a:t> що регулюють швидкості води; 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                 - </a:t>
            </a:r>
            <a:r>
              <a:rPr lang="uk-UA" sz="2800" b="1" dirty="0" smtClean="0">
                <a:solidFill>
                  <a:srgbClr val="FF0000"/>
                </a:solidFill>
              </a:rPr>
              <a:t>водопровідні</a:t>
            </a:r>
            <a:r>
              <a:rPr lang="uk-UA" sz="2800" b="1" dirty="0">
                <a:solidFill>
                  <a:schemeClr val="tx1"/>
                </a:solidFill>
              </a:rPr>
              <a:t>, призначені для транспортування води через перепону; </a:t>
            </a:r>
            <a:endParaRPr lang="ru-RU" sz="2800" b="1" dirty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               -  </a:t>
            </a:r>
            <a:r>
              <a:rPr lang="uk-UA" sz="2800" b="1" dirty="0" err="1">
                <a:solidFill>
                  <a:srgbClr val="FF0000"/>
                </a:solidFill>
              </a:rPr>
              <a:t>наносо-уловлювальні</a:t>
            </a:r>
            <a:r>
              <a:rPr lang="uk-UA" sz="2800" b="1" dirty="0">
                <a:solidFill>
                  <a:schemeClr val="tx1"/>
                </a:solidFill>
              </a:rPr>
              <a:t> - для затримування наносів.</a:t>
            </a:r>
            <a:endParaRPr lang="ru-RU" sz="2800" b="1" dirty="0">
              <a:solidFill>
                <a:schemeClr val="tx1"/>
              </a:solidFill>
            </a:endParaRPr>
          </a:p>
          <a:p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3184050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Дюкерами</a:t>
            </a:r>
            <a:r>
              <a:rPr lang="uk-UA" b="1" dirty="0"/>
              <a:t> називаються напірні трубопроводи, які влашто­вуються для транспортування води під каналами, дорогами, річка­ми, балками та ін.</a:t>
            </a:r>
          </a:p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Основні частини </a:t>
            </a:r>
            <a:r>
              <a:rPr lang="uk-UA" b="1" dirty="0" err="1">
                <a:solidFill>
                  <a:srgbClr val="FF0000"/>
                </a:solidFill>
              </a:rPr>
              <a:t>дюкера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- вхідний і вихідний оголовки та напірні труби. </a:t>
            </a:r>
          </a:p>
          <a:p>
            <a:r>
              <a:rPr lang="uk-UA" b="1" dirty="0"/>
              <a:t>Дюкер розраховують на пропуск нормальної витрати і переві­ряють на пропуск максимальної і мінімальної витрат при швидкос­тях 1,5...4 м/с.</a:t>
            </a:r>
            <a:endParaRPr lang="ru-RU" b="1" dirty="0"/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47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Акведук </a:t>
            </a:r>
            <a:r>
              <a:rPr lang="uk-UA" b="1" dirty="0"/>
              <a:t>являє собою </a:t>
            </a:r>
            <a:r>
              <a:rPr lang="uk-UA" b="1" dirty="0" smtClean="0"/>
              <a:t>лоток </a:t>
            </a:r>
            <a:r>
              <a:rPr lang="uk-UA" b="1" dirty="0"/>
              <a:t>на опорах для перекидання води через місцеві пониження рельєфу (яри, долини). </a:t>
            </a:r>
            <a:endParaRPr lang="uk-UA" b="1" dirty="0" smtClean="0"/>
          </a:p>
          <a:p>
            <a:r>
              <a:rPr lang="uk-UA" b="1" dirty="0" smtClean="0"/>
              <a:t>Він </a:t>
            </a:r>
            <a:r>
              <a:rPr lang="uk-UA" b="1" dirty="0"/>
              <a:t>складається з </a:t>
            </a:r>
            <a:r>
              <a:rPr lang="uk-UA" b="1" dirty="0">
                <a:solidFill>
                  <a:srgbClr val="FF0000"/>
                </a:solidFill>
              </a:rPr>
              <a:t>вхідного і вихідного оголовків і лотока з </a:t>
            </a:r>
            <a:r>
              <a:rPr lang="uk-UA" b="1" dirty="0" smtClean="0">
                <a:solidFill>
                  <a:srgbClr val="FF0000"/>
                </a:solidFill>
              </a:rPr>
              <a:t>опорами. </a:t>
            </a:r>
          </a:p>
          <a:p>
            <a:r>
              <a:rPr lang="uk-UA" b="1" dirty="0" smtClean="0"/>
              <a:t>Його </a:t>
            </a:r>
            <a:r>
              <a:rPr lang="uk-UA" b="1" dirty="0"/>
              <a:t>застосовують у тих випадках, коли природні відмітки розміщені на 1...20 м нижче дна каналу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Акведук розраховують на пропуск мак­симальної витрати з швидкістю течії до </a:t>
            </a:r>
            <a:endParaRPr lang="uk-UA" b="1" dirty="0" smtClean="0"/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2,5 </a:t>
            </a:r>
            <a:r>
              <a:rPr lang="uk-UA" b="1" dirty="0"/>
              <a:t>м/с.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86595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336704"/>
          </a:xfrm>
        </p:spPr>
        <p:txBody>
          <a:bodyPr>
            <a:normAutofit/>
          </a:bodyPr>
          <a:lstStyle/>
          <a:p>
            <a:r>
              <a:rPr lang="uk-UA" sz="3600" b="1" dirty="0">
                <a:solidFill>
                  <a:srgbClr val="FF0000"/>
                </a:solidFill>
              </a:rPr>
              <a:t>Бетонні та залізобетонні лотоки </a:t>
            </a:r>
            <a:r>
              <a:rPr lang="uk-UA" sz="3600" b="1" dirty="0"/>
              <a:t>влаштовують замість каналів на </a:t>
            </a:r>
            <a:r>
              <a:rPr lang="uk-UA" sz="3600" b="1" dirty="0" err="1"/>
              <a:t>косогірних</a:t>
            </a:r>
            <a:r>
              <a:rPr lang="uk-UA" sz="3600" b="1" dirty="0"/>
              <a:t> ділянках для зменшення виїмки </a:t>
            </a:r>
            <a:r>
              <a:rPr lang="uk-UA" sz="3600" b="1" dirty="0" err="1"/>
              <a:t>грун­ту</a:t>
            </a:r>
            <a:r>
              <a:rPr lang="uk-UA" sz="3600" b="1" dirty="0"/>
              <a:t> з нагірного боку і на ділянках, де спостерігаються оповзневі та </a:t>
            </a:r>
            <a:r>
              <a:rPr lang="uk-UA" sz="3600" b="1" dirty="0" err="1"/>
              <a:t>осідальні</a:t>
            </a:r>
            <a:r>
              <a:rPr lang="uk-UA" sz="3600" b="1" dirty="0"/>
              <a:t> явища, для запобігання великим осіданням каналу або оповзням земляних мас внаслідок змочування </a:t>
            </a:r>
            <a:r>
              <a:rPr lang="uk-UA" sz="3600" b="1" dirty="0" err="1"/>
              <a:t>грунту</a:t>
            </a:r>
            <a:r>
              <a:rPr lang="uk-UA" sz="3600" b="1" dirty="0"/>
              <a:t>.</a:t>
            </a:r>
            <a:endParaRPr lang="ru-RU" sz="3600" b="1" dirty="0"/>
          </a:p>
          <a:p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07030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Водопропускні труби </a:t>
            </a:r>
            <a:r>
              <a:rPr lang="uk-UA" b="1" dirty="0"/>
              <a:t>застосовують при пересіченні ка­налів з насипами доріг, каналів, а також для пропуску під кана­лом поверхневих вод. Для їх влаштування звичайно застосовують круглі залізобетонні труби заводського виготовлення.</a:t>
            </a:r>
            <a:endParaRPr lang="ru-RU" b="1" dirty="0"/>
          </a:p>
          <a:p>
            <a:r>
              <a:rPr lang="uk-UA" b="1" dirty="0"/>
              <a:t>Водопропускні труби під дорогами називають </a:t>
            </a:r>
            <a:r>
              <a:rPr lang="uk-UA" b="1" dirty="0">
                <a:solidFill>
                  <a:srgbClr val="FF0000"/>
                </a:solidFill>
              </a:rPr>
              <a:t>трубами-переїздами</a:t>
            </a:r>
            <a:r>
              <a:rPr lang="uk-UA" b="1" dirty="0"/>
              <a:t>.</a:t>
            </a:r>
            <a:endParaRPr lang="ru-RU" b="1" dirty="0"/>
          </a:p>
          <a:p>
            <a:r>
              <a:rPr lang="uk-UA" b="1" dirty="0">
                <a:solidFill>
                  <a:srgbClr val="FF0000"/>
                </a:solidFill>
              </a:rPr>
              <a:t>Тунелі</a:t>
            </a:r>
            <a:r>
              <a:rPr lang="uk-UA" b="1" dirty="0"/>
              <a:t> на зрошувальних системах будують при пересіченні каналами великих височин, при перекиданні води з басейну однієї ріки в басейн другої.</a:t>
            </a:r>
            <a:endParaRPr lang="ru-RU" b="1" dirty="0"/>
          </a:p>
          <a:p>
            <a:r>
              <a:rPr lang="uk-UA" b="1" dirty="0"/>
              <a:t>Для переїзду через канали будують </a:t>
            </a:r>
            <a:r>
              <a:rPr lang="uk-UA" b="1" dirty="0">
                <a:solidFill>
                  <a:srgbClr val="FF0000"/>
                </a:solidFill>
              </a:rPr>
              <a:t>мости.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1728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Відстійники</a:t>
            </a:r>
            <a:r>
              <a:rPr lang="uk-UA" b="1" dirty="0"/>
              <a:t> споруджують для затримання піщаних наносів і </a:t>
            </a:r>
            <a:r>
              <a:rPr lang="uk-UA" b="1" dirty="0" err="1"/>
              <a:t>непропускання</a:t>
            </a:r>
            <a:r>
              <a:rPr lang="uk-UA" b="1" dirty="0"/>
              <a:t> їх у зрошувальну мережу із джерела зрошення.  </a:t>
            </a:r>
            <a:endParaRPr lang="ru-RU" b="1" dirty="0"/>
          </a:p>
          <a:p>
            <a:r>
              <a:rPr lang="uk-UA" b="1" dirty="0" smtClean="0"/>
              <a:t>Вони </a:t>
            </a:r>
            <a:r>
              <a:rPr lang="uk-UA" b="1" dirty="0"/>
              <a:t>являють собою розширені і заглиблені </a:t>
            </a:r>
            <a:r>
              <a:rPr lang="uk-UA" b="1" dirty="0" smtClean="0"/>
              <a:t> ділянки </a:t>
            </a:r>
            <a:r>
              <a:rPr lang="uk-UA" b="1" dirty="0"/>
              <a:t>каналу, в яких потік істотно зменшує швидкість, завдяки чому відбувається випа­дання наносів</a:t>
            </a:r>
            <a:r>
              <a:rPr lang="uk-UA" b="1" dirty="0" smtClean="0"/>
              <a:t>.</a:t>
            </a:r>
            <a:r>
              <a:rPr lang="uk-UA" b="1" dirty="0"/>
              <a:t> </a:t>
            </a:r>
            <a:endParaRPr lang="uk-UA" b="1" dirty="0" smtClean="0"/>
          </a:p>
          <a:p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009392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332656"/>
            <a:ext cx="8291264" cy="5793507"/>
          </a:xfrm>
        </p:spPr>
        <p:txBody>
          <a:bodyPr/>
          <a:lstStyle/>
          <a:p>
            <a:r>
              <a:rPr lang="uk-UA" sz="4000" b="1" dirty="0">
                <a:solidFill>
                  <a:srgbClr val="FF0000"/>
                </a:solidFill>
              </a:rPr>
              <a:t>Вузли споруд</a:t>
            </a:r>
            <a:r>
              <a:rPr lang="uk-UA" sz="4000" b="1" dirty="0"/>
              <a:t>. Для зручності експлуатації і здешевлення бу­дівництва окремі споруди на каналах об'єднують у вузли. В цьому випадку загальною для всіх споруд, що входять до вузла, є </a:t>
            </a:r>
            <a:r>
              <a:rPr lang="uk-UA" sz="4000" b="1" dirty="0" err="1"/>
              <a:t>понурна</a:t>
            </a:r>
            <a:r>
              <a:rPr lang="uk-UA" sz="4000" b="1" dirty="0"/>
              <a:t> частина і </a:t>
            </a:r>
            <a:r>
              <a:rPr lang="uk-UA" sz="4000" b="1" dirty="0" err="1"/>
              <a:t>водопідпірна</a:t>
            </a:r>
            <a:r>
              <a:rPr lang="uk-UA" sz="4000" b="1" dirty="0"/>
              <a:t> стінка по фронту водозабірних отворів.</a:t>
            </a:r>
            <a:endParaRPr lang="ru-RU" sz="4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43916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Споруди на </a:t>
            </a:r>
            <a:r>
              <a:rPr lang="uk-UA" b="1" dirty="0" err="1">
                <a:solidFill>
                  <a:srgbClr val="FF0000"/>
                </a:solidFill>
              </a:rPr>
              <a:t>лотоковій</a:t>
            </a:r>
            <a:r>
              <a:rPr lang="uk-UA" b="1" dirty="0">
                <a:solidFill>
                  <a:srgbClr val="FF0000"/>
                </a:solidFill>
              </a:rPr>
              <a:t> мережі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Найбільш поширеними споруда­ми на </a:t>
            </a:r>
            <a:r>
              <a:rPr lang="uk-UA" b="1" dirty="0" err="1"/>
              <a:t>лотоковій</a:t>
            </a:r>
            <a:r>
              <a:rPr lang="uk-UA" b="1" dirty="0"/>
              <a:t> мережі </a:t>
            </a:r>
            <a:r>
              <a:rPr lang="uk-UA" b="1" dirty="0" smtClean="0"/>
              <a:t>є:</a:t>
            </a:r>
          </a:p>
          <a:p>
            <a:r>
              <a:rPr lang="uk-UA" b="1" dirty="0" smtClean="0"/>
              <a:t> водовипуски </a:t>
            </a:r>
            <a:r>
              <a:rPr lang="uk-UA" b="1" dirty="0"/>
              <a:t>із каналів у лотоки</a:t>
            </a:r>
            <a:r>
              <a:rPr lang="uk-UA" b="1" dirty="0" smtClean="0"/>
              <a:t>,</a:t>
            </a:r>
          </a:p>
          <a:p>
            <a:r>
              <a:rPr lang="uk-UA" b="1" dirty="0" smtClean="0"/>
              <a:t> </a:t>
            </a:r>
            <a:r>
              <a:rPr lang="uk-UA" b="1" dirty="0" err="1"/>
              <a:t>вододілильники</a:t>
            </a:r>
            <a:r>
              <a:rPr lang="uk-UA" b="1" dirty="0"/>
              <a:t>, </a:t>
            </a:r>
            <a:endParaRPr lang="uk-UA" b="1" dirty="0" smtClean="0"/>
          </a:p>
          <a:p>
            <a:r>
              <a:rPr lang="uk-UA" b="1" dirty="0" smtClean="0"/>
              <a:t>скиди,</a:t>
            </a:r>
          </a:p>
          <a:p>
            <a:r>
              <a:rPr lang="uk-UA" b="1" dirty="0" smtClean="0"/>
              <a:t> </a:t>
            </a:r>
            <a:r>
              <a:rPr lang="uk-UA" b="1" dirty="0"/>
              <a:t>переїзди, </a:t>
            </a:r>
            <a:endParaRPr lang="uk-UA" b="1" dirty="0" smtClean="0"/>
          </a:p>
          <a:p>
            <a:r>
              <a:rPr lang="uk-UA" b="1" dirty="0" smtClean="0"/>
              <a:t>перепади і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водовипуски з лотоків.</a:t>
            </a:r>
            <a:endParaRPr lang="ru-RU" b="1" dirty="0"/>
          </a:p>
          <a:p>
            <a:r>
              <a:rPr lang="uk-UA" b="1" i="1" dirty="0">
                <a:solidFill>
                  <a:srgbClr val="FF0000"/>
                </a:solidFill>
              </a:rPr>
              <a:t>Головні водовипуски</a:t>
            </a:r>
            <a:r>
              <a:rPr lang="uk-UA" b="1" dirty="0">
                <a:solidFill>
                  <a:srgbClr val="FF0000"/>
                </a:solidFill>
              </a:rPr>
              <a:t> </a:t>
            </a:r>
            <a:r>
              <a:rPr lang="uk-UA" b="1" dirty="0"/>
              <a:t>призначені для регулювання по­дачі води у лотоки. У конструктивному відношенні вони являють собою або головну частину лотока, врізаного у дамбу каналу і об­ладнану затвором на вході, або трубчастий регулятор.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280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lnSpcReduction="10000"/>
          </a:bodyPr>
          <a:lstStyle/>
          <a:p>
            <a:r>
              <a:rPr lang="uk-UA" sz="4000" b="1" i="1" dirty="0" err="1">
                <a:solidFill>
                  <a:srgbClr val="FF0000"/>
                </a:solidFill>
              </a:rPr>
              <a:t>Вододілильник</a:t>
            </a:r>
            <a:r>
              <a:rPr lang="uk-UA" sz="4000" b="1" dirty="0">
                <a:solidFill>
                  <a:srgbClr val="FF0000"/>
                </a:solidFill>
              </a:rPr>
              <a:t> </a:t>
            </a:r>
            <a:r>
              <a:rPr lang="uk-UA" sz="4000" b="1" dirty="0"/>
              <a:t>- це розподільний вузол, де вода з </a:t>
            </a:r>
            <a:r>
              <a:rPr lang="uk-UA" sz="4000" b="1" dirty="0" err="1"/>
              <a:t>лотокового</a:t>
            </a:r>
            <a:r>
              <a:rPr lang="uk-UA" sz="4000" b="1" dirty="0"/>
              <a:t> каналу старшого порядку розподіляється у молодші (ділян­кові) лотокові канали. Відвідні лотоки приєднуються до розподі­льного за допомогою круглих або прямокутних у плані колодязів. Вхідні частини відвідних лотоків обладнуються затворами.</a:t>
            </a:r>
            <a:endParaRPr lang="ru-RU" sz="40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95338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6048672"/>
          </a:xfrm>
        </p:spPr>
        <p:txBody>
          <a:bodyPr>
            <a:noAutofit/>
          </a:bodyPr>
          <a:lstStyle/>
          <a:p>
            <a:r>
              <a:rPr lang="uk-UA" b="1" i="1" dirty="0">
                <a:solidFill>
                  <a:srgbClr val="FF0000"/>
                </a:solidFill>
              </a:rPr>
              <a:t>Скиди</a:t>
            </a:r>
            <a:r>
              <a:rPr lang="uk-UA" b="1" dirty="0"/>
              <a:t> влаштовують для спорожнення лотоків і запобігання їх переповненню.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трубчастому скиді перед колодязем встанов­люється затвор-автомат для підтримання у лотоку постійного рівня. </a:t>
            </a:r>
            <a:endParaRPr lang="uk-UA" b="1" dirty="0" smtClean="0"/>
          </a:p>
          <a:p>
            <a:r>
              <a:rPr lang="uk-UA" b="1" dirty="0" smtClean="0"/>
              <a:t>Для </a:t>
            </a:r>
            <a:r>
              <a:rPr lang="uk-UA" b="1" dirty="0"/>
              <a:t>аварійного скиду води на частині довжини лотока верх йо­го борта розміщується на відмітці розрахункового рівня. </a:t>
            </a:r>
            <a:endParaRPr lang="uk-UA" b="1" dirty="0" smtClean="0"/>
          </a:p>
          <a:p>
            <a:r>
              <a:rPr lang="uk-UA" b="1" dirty="0" smtClean="0"/>
              <a:t>При </a:t>
            </a:r>
            <a:r>
              <a:rPr lang="uk-UA" b="1" dirty="0"/>
              <a:t>під­вищенні цього рівня вода з лотока зливається у ківш скидного ка­налу.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7368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6120680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Переїзди </a:t>
            </a:r>
            <a:r>
              <a:rPr lang="uk-UA" sz="3600" b="1" dirty="0"/>
              <a:t>влаштовують у місцях пересічення лотоків з до­рогами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Вода під дорогою пропускається по дюкеру із залізобетон­них труб. </a:t>
            </a:r>
            <a:endParaRPr lang="uk-UA" sz="3600" b="1" dirty="0" smtClean="0"/>
          </a:p>
          <a:p>
            <a:r>
              <a:rPr lang="uk-UA" sz="3600" b="1" dirty="0" smtClean="0"/>
              <a:t>Перепади </a:t>
            </a:r>
            <a:r>
              <a:rPr lang="uk-UA" sz="3600" b="1" dirty="0"/>
              <a:t>на лотоках влаштовують у тих випадках, коли похили їх більше критичних. </a:t>
            </a:r>
            <a:endParaRPr lang="uk-UA" sz="3600" b="1" dirty="0" smtClean="0"/>
          </a:p>
          <a:p>
            <a:r>
              <a:rPr lang="uk-UA" sz="3600" b="1" dirty="0" smtClean="0"/>
              <a:t>Найчастіше </a:t>
            </a:r>
            <a:r>
              <a:rPr lang="uk-UA" sz="3600" b="1" dirty="0"/>
              <a:t>будують перепади шахт­ного (колодязного) типу </a:t>
            </a:r>
            <a:r>
              <a:rPr lang="uk-UA" sz="3600" b="1" i="1" dirty="0"/>
              <a:t>з </a:t>
            </a:r>
            <a:r>
              <a:rPr lang="uk-UA" sz="3600" b="1" dirty="0"/>
              <a:t>розміщенням вхідних і вихідних лотоків на різних відмітках.</a:t>
            </a:r>
            <a:endParaRPr lang="ru-RU" sz="36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4064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48680"/>
            <a:ext cx="8280920" cy="5616624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Споруди на каналах </a:t>
            </a:r>
            <a:r>
              <a:rPr lang="uk-UA" b="1" dirty="0"/>
              <a:t>поділяються на </a:t>
            </a:r>
            <a:r>
              <a:rPr lang="uk-UA" b="1" dirty="0">
                <a:solidFill>
                  <a:srgbClr val="FF0000"/>
                </a:solidFill>
              </a:rPr>
              <a:t>типові</a:t>
            </a:r>
            <a:r>
              <a:rPr lang="uk-UA" b="1" dirty="0"/>
              <a:t>, що мають однако­ву конструкцію і відрізняються один від одного лише розмірами, та </a:t>
            </a:r>
            <a:r>
              <a:rPr lang="uk-UA" b="1" dirty="0">
                <a:solidFill>
                  <a:srgbClr val="FF0000"/>
                </a:solidFill>
              </a:rPr>
              <a:t>індивідуальні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 smtClean="0">
                <a:solidFill>
                  <a:srgbClr val="FF0000"/>
                </a:solidFill>
              </a:rPr>
              <a:t>Типові</a:t>
            </a:r>
            <a:r>
              <a:rPr lang="uk-UA" b="1" dirty="0" smtClean="0"/>
              <a:t> </a:t>
            </a:r>
            <a:r>
              <a:rPr lang="uk-UA" b="1" dirty="0"/>
              <a:t>будуються за типовими проектами, а </a:t>
            </a:r>
            <a:r>
              <a:rPr lang="uk-UA" b="1" dirty="0" smtClean="0">
                <a:solidFill>
                  <a:srgbClr val="FF0000"/>
                </a:solidFill>
              </a:rPr>
              <a:t>індивідуальні</a:t>
            </a:r>
            <a:r>
              <a:rPr lang="uk-UA" b="1" dirty="0" smtClean="0"/>
              <a:t> </a:t>
            </a:r>
            <a:r>
              <a:rPr lang="uk-UA" b="1" dirty="0"/>
              <a:t>- за індивідуальними. </a:t>
            </a:r>
            <a:endParaRPr lang="uk-UA" b="1" dirty="0" smtClean="0"/>
          </a:p>
          <a:p>
            <a:r>
              <a:rPr lang="uk-UA" b="1" dirty="0" smtClean="0"/>
              <a:t>Як </a:t>
            </a:r>
            <a:r>
              <a:rPr lang="uk-UA" b="1" dirty="0"/>
              <a:t>типові, так і індивідуальні гідротехнічні споруди </a:t>
            </a:r>
            <a:r>
              <a:rPr lang="uk-UA" b="1" dirty="0" smtClean="0"/>
              <a:t>бувають:</a:t>
            </a:r>
          </a:p>
          <a:p>
            <a:r>
              <a:rPr lang="uk-UA" b="1" dirty="0" smtClean="0">
                <a:solidFill>
                  <a:srgbClr val="FF0000"/>
                </a:solidFill>
              </a:rPr>
              <a:t>монолітними</a:t>
            </a:r>
            <a:r>
              <a:rPr lang="uk-UA" b="1" dirty="0">
                <a:solidFill>
                  <a:srgbClr val="FF0000"/>
                </a:solidFill>
              </a:rPr>
              <a:t>, збірними і комбінованими</a:t>
            </a:r>
            <a:r>
              <a:rPr lang="uk-UA" b="1" dirty="0"/>
              <a:t>; </a:t>
            </a:r>
            <a:r>
              <a:rPr lang="uk-UA" b="1" dirty="0">
                <a:solidFill>
                  <a:srgbClr val="FF0000"/>
                </a:solidFill>
              </a:rPr>
              <a:t>відкритими і закритими </a:t>
            </a:r>
            <a:r>
              <a:rPr lang="uk-UA" b="1" dirty="0"/>
              <a:t>(трубчастими). </a:t>
            </a:r>
            <a:endParaRPr lang="uk-UA" b="1" dirty="0" smtClean="0"/>
          </a:p>
          <a:p>
            <a:r>
              <a:rPr lang="uk-UA" b="1" dirty="0" smtClean="0"/>
              <a:t>Вони </a:t>
            </a:r>
            <a:r>
              <a:rPr lang="uk-UA" b="1" dirty="0"/>
              <a:t>поділяються на </a:t>
            </a:r>
            <a:r>
              <a:rPr lang="uk-UA" b="1" dirty="0">
                <a:solidFill>
                  <a:srgbClr val="FF0000"/>
                </a:solidFill>
              </a:rPr>
              <a:t>регульовані і нерегульовані</a:t>
            </a:r>
            <a:r>
              <a:rPr lang="uk-UA" b="1" dirty="0"/>
              <a:t> (з затворами і без них).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588290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lnSpcReduction="10000"/>
          </a:bodyPr>
          <a:lstStyle/>
          <a:p>
            <a:r>
              <a:rPr lang="uk-UA" sz="3600" b="1" i="1" dirty="0">
                <a:solidFill>
                  <a:srgbClr val="FF0000"/>
                </a:solidFill>
              </a:rPr>
              <a:t>Водовипуски </a:t>
            </a:r>
            <a:r>
              <a:rPr lang="uk-UA" sz="3600" b="1" dirty="0"/>
              <a:t>призначені для подачі води з лотоків у тим­часові зрошувачі і гнучкі трубопроводи</a:t>
            </a:r>
            <a:r>
              <a:rPr lang="uk-UA" sz="3600" b="1" dirty="0" smtClean="0"/>
              <a:t>.</a:t>
            </a:r>
          </a:p>
          <a:p>
            <a:r>
              <a:rPr lang="uk-UA" sz="3600" b="1" dirty="0" smtClean="0"/>
              <a:t> </a:t>
            </a:r>
            <a:r>
              <a:rPr lang="uk-UA" sz="3600" b="1" dirty="0"/>
              <a:t>Як водовипуски викорис­товуються трубчасті регулятори з плоскими або дросельними зат­ворами, водовипуски у вигляді стальних патрубків діаметром 300 і 400 мм, закладених у борти лотоків і обладнаних засувками або тарілчастими затворами.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7180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5865515"/>
          </a:xfrm>
        </p:spPr>
        <p:txBody>
          <a:bodyPr>
            <a:normAutofit/>
          </a:bodyPr>
          <a:lstStyle/>
          <a:p>
            <a:r>
              <a:rPr lang="uk-UA" sz="4000" b="1" dirty="0"/>
              <a:t>У тих випадках, коли гнучкі трубопроводи прокладають від ді­лянок лотоків, в яких немає водовипусків, застосовують </a:t>
            </a:r>
            <a:r>
              <a:rPr lang="uk-UA" sz="4000" b="1" dirty="0">
                <a:solidFill>
                  <a:srgbClr val="FF0000"/>
                </a:solidFill>
              </a:rPr>
              <a:t>сифонні водовипуски </a:t>
            </a:r>
            <a:r>
              <a:rPr lang="uk-UA" sz="4000" b="1" dirty="0"/>
              <a:t>у гнучкі трубопроводи. Такі сифони виготовля­ють з поліетиленових труб, </a:t>
            </a:r>
            <a:r>
              <a:rPr lang="uk-UA" sz="4000" b="1" dirty="0" err="1"/>
              <a:t>склопластика</a:t>
            </a:r>
            <a:r>
              <a:rPr lang="uk-UA" sz="4000" b="1" dirty="0"/>
              <a:t> або із листової сталі тов­щиною 1,5 мм.</a:t>
            </a:r>
            <a:endParaRPr lang="ru-RU" sz="40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0129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76672"/>
            <a:ext cx="8291264" cy="6048672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Для підтримання постійного рівня води у верхньому б'єфі (перед водовипусками) застосовують </a:t>
            </a:r>
            <a:r>
              <a:rPr lang="uk-UA" b="1" dirty="0">
                <a:solidFill>
                  <a:srgbClr val="FF0000"/>
                </a:solidFill>
              </a:rPr>
              <a:t>переносні перемички </a:t>
            </a:r>
            <a:r>
              <a:rPr lang="uk-UA" b="1" dirty="0"/>
              <a:t>або </a:t>
            </a:r>
            <a:r>
              <a:rPr lang="uk-UA" b="1" dirty="0" smtClean="0">
                <a:solidFill>
                  <a:srgbClr val="FF0000"/>
                </a:solidFill>
              </a:rPr>
              <a:t>затвори-а </a:t>
            </a:r>
            <a:r>
              <a:rPr lang="uk-UA" b="1" dirty="0">
                <a:solidFill>
                  <a:srgbClr val="FF0000"/>
                </a:solidFill>
              </a:rPr>
              <a:t>в т о м а т и.</a:t>
            </a:r>
            <a:r>
              <a:rPr lang="uk-UA" b="1" dirty="0"/>
              <a:t> </a:t>
            </a:r>
            <a:endParaRPr lang="uk-UA" b="1" dirty="0" smtClean="0"/>
          </a:p>
          <a:p>
            <a:r>
              <a:rPr lang="uk-UA" b="1" smtClean="0"/>
              <a:t>Перемички </a:t>
            </a:r>
            <a:r>
              <a:rPr lang="uk-UA" b="1" dirty="0"/>
              <a:t>роблять з листової сталі товщиною 1,5 мм, окантованої листовою гумою товщиною 3 мм</a:t>
            </a:r>
            <a:r>
              <a:rPr lang="uk-UA" b="1"/>
              <a:t>. </a:t>
            </a:r>
            <a:endParaRPr lang="uk-UA" b="1" smtClean="0"/>
          </a:p>
          <a:p>
            <a:r>
              <a:rPr lang="uk-UA" b="1" smtClean="0"/>
              <a:t>Затвори-автомати </a:t>
            </a:r>
            <a:r>
              <a:rPr lang="uk-UA" b="1" dirty="0"/>
              <a:t>забезпечують постійний рівень води, автоматично збільшуючи або зменшуючи пропуск транзитної витрати при зміні відведеної витрати або забору води з лотка у верхньому б'єфі.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7514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Водовипуски (регулятори</a:t>
            </a:r>
            <a:r>
              <a:rPr lang="uk-UA" b="1" dirty="0"/>
              <a:t>) розміщують у голові всіх розпо­дільників і тимчасових зрошувачів для регулювання подачі води в них з каналів старшого порядку.</a:t>
            </a:r>
            <a:endParaRPr lang="ru-RU" b="1" dirty="0"/>
          </a:p>
          <a:p>
            <a:r>
              <a:rPr lang="uk-UA" b="1" dirty="0"/>
              <a:t>На каналах з великими витратами і малими гідравлічними пе­репадами будують </a:t>
            </a:r>
            <a:r>
              <a:rPr lang="uk-UA" b="1" dirty="0">
                <a:solidFill>
                  <a:srgbClr val="FF0000"/>
                </a:solidFill>
              </a:rPr>
              <a:t>відкриті шлюзи-регулятори </a:t>
            </a:r>
            <a:r>
              <a:rPr lang="uk-UA" b="1" dirty="0" err="1">
                <a:solidFill>
                  <a:srgbClr val="FF0000"/>
                </a:solidFill>
              </a:rPr>
              <a:t>одно-</a:t>
            </a:r>
            <a:r>
              <a:rPr lang="uk-UA" b="1" dirty="0">
                <a:solidFill>
                  <a:srgbClr val="FF0000"/>
                </a:solidFill>
              </a:rPr>
              <a:t> і </a:t>
            </a:r>
            <a:r>
              <a:rPr lang="uk-UA" b="1" dirty="0" err="1">
                <a:solidFill>
                  <a:srgbClr val="FF0000"/>
                </a:solidFill>
              </a:rPr>
              <a:t>багатопрольотн</a:t>
            </a:r>
            <a:r>
              <a:rPr lang="uk-UA" b="1" dirty="0" err="1"/>
              <a:t>і</a:t>
            </a:r>
            <a:r>
              <a:rPr lang="uk-UA" b="1" dirty="0"/>
              <a:t>. Для пропуску малих витрат при великому гідравлічному перепаді (0,5 і більше) застосовують </a:t>
            </a:r>
            <a:r>
              <a:rPr lang="uk-UA" b="1" dirty="0">
                <a:solidFill>
                  <a:srgbClr val="FF0000"/>
                </a:solidFill>
              </a:rPr>
              <a:t>трубчасті водовипуски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Водовипуски будують з </a:t>
            </a:r>
            <a:r>
              <a:rPr lang="uk-UA" b="1" dirty="0">
                <a:solidFill>
                  <a:srgbClr val="FF0000"/>
                </a:solidFill>
              </a:rPr>
              <a:t>переїздом і без переїзду</a:t>
            </a:r>
            <a:r>
              <a:rPr lang="uk-UA" b="1" dirty="0"/>
              <a:t>. Водовипуски обладнують плоскими або сегментними робочими </a:t>
            </a:r>
            <a:r>
              <a:rPr lang="uk-UA" b="1" dirty="0">
                <a:solidFill>
                  <a:srgbClr val="FF0000"/>
                </a:solidFill>
              </a:rPr>
              <a:t>затворами, </a:t>
            </a:r>
            <a:r>
              <a:rPr lang="uk-UA" b="1" dirty="0"/>
              <a:t>піднімання і опускання яких здійснюється підйомниками ручними гвинтовими або обладнаним електроприводом.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12813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8640"/>
            <a:ext cx="8291264" cy="5937523"/>
          </a:xfrm>
        </p:spPr>
        <p:txBody>
          <a:bodyPr>
            <a:normAutofit fontScale="85000" lnSpcReduction="20000"/>
          </a:bodyPr>
          <a:lstStyle/>
          <a:p>
            <a:r>
              <a:rPr lang="uk-UA" b="1" dirty="0" err="1">
                <a:solidFill>
                  <a:srgbClr val="FF0000"/>
                </a:solidFill>
              </a:rPr>
              <a:t>Водопідпірні</a:t>
            </a:r>
            <a:r>
              <a:rPr lang="uk-UA" b="1" dirty="0">
                <a:solidFill>
                  <a:srgbClr val="FF0000"/>
                </a:solidFill>
              </a:rPr>
              <a:t> (</a:t>
            </a:r>
            <a:r>
              <a:rPr lang="uk-UA" b="1" dirty="0" err="1">
                <a:solidFill>
                  <a:srgbClr val="FF0000"/>
                </a:solidFill>
              </a:rPr>
              <a:t>перегороджувальні</a:t>
            </a:r>
            <a:r>
              <a:rPr lang="uk-UA" b="1" dirty="0">
                <a:solidFill>
                  <a:srgbClr val="FF0000"/>
                </a:solidFill>
              </a:rPr>
              <a:t>) спо</a:t>
            </a:r>
            <a:r>
              <a:rPr lang="uk-UA" b="1" dirty="0"/>
              <a:t>руди призначені в основ­ному для підтримання у каналах необхідних командних рівнів во­ди при пропуску витрат 2&lt;2</a:t>
            </a:r>
            <a:r>
              <a:rPr lang="uk-UA" b="1" baseline="-25000" dirty="0"/>
              <a:t>норм.</a:t>
            </a:r>
            <a:r>
              <a:rPr lang="uk-UA" b="1" dirty="0"/>
              <a:t> Конструктивно вони являють собою </a:t>
            </a:r>
            <a:r>
              <a:rPr lang="uk-UA" b="1" dirty="0">
                <a:solidFill>
                  <a:srgbClr val="FF0000"/>
                </a:solidFill>
              </a:rPr>
              <a:t>шлюзи-водовипуски з щитовими затворами</a:t>
            </a:r>
            <a:r>
              <a:rPr lang="uk-UA" b="1" dirty="0"/>
              <a:t>, які повністю або частково перекривають водний потік і тим самим створюють підпір рівня води у каналі.</a:t>
            </a:r>
            <a:endParaRPr lang="ru-RU" b="1" dirty="0"/>
          </a:p>
          <a:p>
            <a:r>
              <a:rPr lang="uk-UA" b="1" dirty="0" err="1">
                <a:solidFill>
                  <a:srgbClr val="FF0000"/>
                </a:solidFill>
              </a:rPr>
              <a:t>Водопідпірні</a:t>
            </a:r>
            <a:r>
              <a:rPr lang="uk-UA" b="1" dirty="0">
                <a:solidFill>
                  <a:srgbClr val="FF0000"/>
                </a:solidFill>
              </a:rPr>
              <a:t> споруди </a:t>
            </a:r>
            <a:r>
              <a:rPr lang="uk-UA" b="1" dirty="0"/>
              <a:t>проектують на старших каналах за водовипусками у молодші канали. Це дає змогу забезпечити подачу води у молодші канали у порядку черговості без значного збіль­шення висоти дамб і скиду води із старшого каналу.</a:t>
            </a:r>
            <a:endParaRPr lang="ru-RU" b="1" dirty="0"/>
          </a:p>
          <a:p>
            <a:r>
              <a:rPr lang="uk-UA" b="1" dirty="0"/>
              <a:t>Роль </a:t>
            </a:r>
            <a:r>
              <a:rPr lang="uk-UA" b="1" dirty="0" err="1"/>
              <a:t>водопідпірних</a:t>
            </a:r>
            <a:r>
              <a:rPr lang="uk-UA" b="1" dirty="0"/>
              <a:t> споруд можуть виконувати обладнані зат­ворами </a:t>
            </a:r>
            <a:r>
              <a:rPr lang="uk-UA" b="1" dirty="0" err="1">
                <a:solidFill>
                  <a:srgbClr val="FF0000"/>
                </a:solidFill>
              </a:rPr>
              <a:t>спряжувальні</a:t>
            </a:r>
            <a:r>
              <a:rPr lang="uk-UA" b="1" dirty="0">
                <a:solidFill>
                  <a:srgbClr val="FF0000"/>
                </a:solidFill>
              </a:rPr>
              <a:t>, провідні і скидні споруди.</a:t>
            </a:r>
            <a:endParaRPr lang="ru-RU" b="1" dirty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294206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19256" cy="5721499"/>
          </a:xfrm>
        </p:spPr>
        <p:txBody>
          <a:bodyPr>
            <a:normAutofit/>
          </a:bodyPr>
          <a:lstStyle/>
          <a:p>
            <a:r>
              <a:rPr lang="uk-UA" b="1" dirty="0" err="1">
                <a:solidFill>
                  <a:srgbClr val="FF0000"/>
                </a:solidFill>
              </a:rPr>
              <a:t>Спряжувальні</a:t>
            </a:r>
            <a:r>
              <a:rPr lang="uk-UA" b="1" dirty="0">
                <a:solidFill>
                  <a:srgbClr val="FF0000"/>
                </a:solidFill>
              </a:rPr>
              <a:t> споруди</a:t>
            </a:r>
            <a:r>
              <a:rPr lang="uk-UA" b="1" dirty="0"/>
              <a:t>. </a:t>
            </a:r>
            <a:endParaRPr lang="uk-UA" b="1" dirty="0" smtClean="0"/>
          </a:p>
          <a:p>
            <a:r>
              <a:rPr lang="uk-UA" b="1" dirty="0" smtClean="0"/>
              <a:t>Коли </a:t>
            </a:r>
            <a:r>
              <a:rPr lang="uk-UA" b="1" dirty="0"/>
              <a:t>при трасуванні каналу у земля­ному руслі по похилу місцевості швидкості течії виявляються біль­ше допустимих на розмив, то його проектують з допустимим похи­лом, який визначають за </a:t>
            </a:r>
            <a:r>
              <a:rPr lang="uk-UA" b="1" dirty="0" smtClean="0"/>
              <a:t>формулою</a:t>
            </a:r>
            <a:r>
              <a:rPr lang="uk-UA" b="1" dirty="0"/>
              <a:t> </a:t>
            </a:r>
            <a:endParaRPr lang="ru-RU" b="1" dirty="0"/>
          </a:p>
          <a:p>
            <a:r>
              <a:rPr lang="uk-UA" b="1" dirty="0" err="1"/>
              <a:t>L</a:t>
            </a:r>
            <a:r>
              <a:rPr lang="uk-UA" b="1" baseline="-25000" dirty="0" err="1"/>
              <a:t>not</a:t>
            </a:r>
            <a:r>
              <a:rPr lang="uk-UA" b="1" dirty="0"/>
              <a:t> = v</a:t>
            </a:r>
            <a:r>
              <a:rPr lang="uk-UA" b="1" baseline="30000" dirty="0"/>
              <a:t>2</a:t>
            </a:r>
            <a:r>
              <a:rPr lang="uk-UA" b="1" dirty="0"/>
              <a:t> </a:t>
            </a:r>
            <a:r>
              <a:rPr lang="uk-UA" b="1" baseline="-25000" dirty="0" err="1"/>
              <a:t>доп</a:t>
            </a:r>
            <a:r>
              <a:rPr lang="uk-UA" b="1" baseline="-25000" dirty="0"/>
              <a:t>. розм.</a:t>
            </a:r>
            <a:r>
              <a:rPr lang="uk-UA" b="1" dirty="0"/>
              <a:t> /</a:t>
            </a:r>
            <a:r>
              <a:rPr lang="uk-UA" b="1" dirty="0" smtClean="0"/>
              <a:t>C</a:t>
            </a:r>
            <a:r>
              <a:rPr lang="uk-UA" b="1" baseline="30000" dirty="0" smtClean="0"/>
              <a:t>2</a:t>
            </a:r>
            <a:r>
              <a:rPr lang="uk-UA" b="1" dirty="0" smtClean="0"/>
              <a:t>R    </a:t>
            </a:r>
            <a:endParaRPr lang="ru-RU" b="1" dirty="0"/>
          </a:p>
          <a:p>
            <a:r>
              <a:rPr lang="uk-UA" b="1" dirty="0" smtClean="0"/>
              <a:t>У </a:t>
            </a:r>
            <a:r>
              <a:rPr lang="uk-UA" b="1" dirty="0"/>
              <a:t>цьому випадку застосовують </a:t>
            </a:r>
            <a:r>
              <a:rPr lang="uk-UA" b="1" dirty="0" err="1"/>
              <a:t>спряжувальні</a:t>
            </a:r>
            <a:r>
              <a:rPr lang="uk-UA" b="1" dirty="0"/>
              <a:t> споруди — пере­пади і консольні </a:t>
            </a:r>
            <a:r>
              <a:rPr lang="uk-UA" b="1" dirty="0" smtClean="0"/>
              <a:t>скиди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65260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Перепад -</a:t>
            </a:r>
            <a:r>
              <a:rPr lang="uk-UA" b="1" dirty="0"/>
              <a:t> це гідротехнічна споруда, виконана у вигляді сту­пенів для зосередженого падіння води у каналі. Гасіння енергії па­даючої води здійснюється у водобійному колодязі. Залежно від по­хилу і довжини схилу проектують </a:t>
            </a:r>
            <a:r>
              <a:rPr lang="uk-UA" b="1" dirty="0">
                <a:solidFill>
                  <a:srgbClr val="FF0000"/>
                </a:solidFill>
              </a:rPr>
              <a:t>одноступінчасті і багатоступін­часті </a:t>
            </a:r>
            <a:r>
              <a:rPr lang="uk-UA" b="1" dirty="0"/>
              <a:t>перепади.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кінці скидних каналів, де допускається розми­вання відвідного каналу, проектують </a:t>
            </a:r>
            <a:r>
              <a:rPr lang="uk-UA" b="1" dirty="0">
                <a:solidFill>
                  <a:srgbClr val="FF0000"/>
                </a:solidFill>
              </a:rPr>
              <a:t>консольні перепади</a:t>
            </a:r>
            <a:r>
              <a:rPr lang="uk-UA" b="1" dirty="0"/>
              <a:t>. Перепа­ди розміщують на ділянках з крутим похилом або біля обриву, де через перевищення допустимої швидкості не можна застосовувати </a:t>
            </a:r>
            <a:r>
              <a:rPr lang="uk-UA" b="1" dirty="0" err="1"/>
              <a:t>бистроток</a:t>
            </a:r>
            <a:r>
              <a:rPr lang="uk-UA" b="1" dirty="0"/>
              <a:t>.</a:t>
            </a: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34015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/>
          </a:bodyPr>
          <a:lstStyle/>
          <a:p>
            <a:r>
              <a:rPr lang="uk-UA" sz="3600" b="1" dirty="0" err="1">
                <a:solidFill>
                  <a:srgbClr val="FF0000"/>
                </a:solidFill>
              </a:rPr>
              <a:t>Бистроток</a:t>
            </a:r>
            <a:r>
              <a:rPr lang="uk-UA" sz="3600" b="1" dirty="0">
                <a:solidFill>
                  <a:srgbClr val="FF0000"/>
                </a:solidFill>
              </a:rPr>
              <a:t> - </a:t>
            </a:r>
            <a:r>
              <a:rPr lang="uk-UA" sz="3600" b="1" dirty="0"/>
              <a:t>це бетонний похилий лотік, який з'єднує два канали, розміщені на різних рівнях. Лотік з'єднується з верхнім каналом входом у вигляді розтруба, а з нижнім - виходом у виг­ляді водобійного колодязя-заспокоювача. Для регулювання вит­рат і горизонтів води у щитовій стінці вхідного оголовка встанов­люють щит.</a:t>
            </a:r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158220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/>
          <a:lstStyle/>
          <a:p>
            <a:r>
              <a:rPr lang="uk-UA" sz="3600" b="1" dirty="0" err="1">
                <a:solidFill>
                  <a:srgbClr val="FF0000"/>
                </a:solidFill>
              </a:rPr>
              <a:t>Спряжувальні</a:t>
            </a:r>
            <a:r>
              <a:rPr lang="uk-UA" sz="3600" b="1" dirty="0">
                <a:solidFill>
                  <a:srgbClr val="FF0000"/>
                </a:solidFill>
              </a:rPr>
              <a:t> споруди </a:t>
            </a:r>
            <a:r>
              <a:rPr lang="uk-UA" sz="3600" b="1" dirty="0"/>
              <a:t>розміщують на старшому каналі за водовипусками в молодші канали, щоб забезпечити самопливну по­дачу води в останні, їх часто </a:t>
            </a:r>
            <a:r>
              <a:rPr lang="uk-UA" sz="3600" b="1" dirty="0" err="1"/>
              <a:t>суміщують</a:t>
            </a:r>
            <a:r>
              <a:rPr lang="uk-UA" sz="3600" b="1" dirty="0"/>
              <a:t> з </a:t>
            </a:r>
            <a:r>
              <a:rPr lang="uk-UA" sz="3600" b="1" dirty="0" err="1"/>
              <a:t>водопідпірними</a:t>
            </a:r>
            <a:r>
              <a:rPr lang="uk-UA" sz="3600" b="1" dirty="0"/>
              <a:t> спору­дами або водовипуском, але вони можуть бути і самостійними </a:t>
            </a:r>
            <a:r>
              <a:rPr lang="uk-UA" sz="3600" b="1" dirty="0" err="1"/>
              <a:t>нерегулюючими</a:t>
            </a:r>
            <a:r>
              <a:rPr lang="uk-UA" sz="3600" b="1" dirty="0"/>
              <a:t> спорудами (з переїздом або без нього).</a:t>
            </a:r>
            <a:endParaRPr lang="ru-RU" sz="36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49705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60648"/>
            <a:ext cx="8219256" cy="6336704"/>
          </a:xfrm>
        </p:spPr>
        <p:txBody>
          <a:bodyPr>
            <a:normAutofit lnSpcReduction="10000"/>
          </a:bodyPr>
          <a:lstStyle/>
          <a:p>
            <a:r>
              <a:rPr lang="uk-UA" sz="4400" b="1" dirty="0">
                <a:solidFill>
                  <a:srgbClr val="FF0000"/>
                </a:solidFill>
              </a:rPr>
              <a:t>Водопровідні споруди </a:t>
            </a:r>
            <a:r>
              <a:rPr lang="uk-UA" sz="4400" b="1" dirty="0"/>
              <a:t>призначені для транспортування води на ділянках пересічення каналів, з природними (балки, яри, річки) або штучними (канали, дороги, насипи) перепонами. До них нале­жать </a:t>
            </a:r>
            <a:r>
              <a:rPr lang="uk-UA" sz="4400" b="1" dirty="0">
                <a:solidFill>
                  <a:srgbClr val="FF0000"/>
                </a:solidFill>
              </a:rPr>
              <a:t>дюкери, акведуки, лотоки, водопропускні труби, тунелі.</a:t>
            </a:r>
            <a:endParaRPr lang="ru-RU" sz="4400" b="1" dirty="0">
              <a:solidFill>
                <a:srgbClr val="FF0000"/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53741743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презентации5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презентации5</Template>
  <TotalTime>52</TotalTime>
  <Words>1222</Words>
  <Application>Microsoft Office PowerPoint</Application>
  <PresentationFormat>Экран (4:3)</PresentationFormat>
  <Paragraphs>67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Шаблон презентации5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2017-01-21T09:02:23Z</dcterms:created>
  <dcterms:modified xsi:type="dcterms:W3CDTF">2017-03-20T18:02:22Z</dcterms:modified>
</cp:coreProperties>
</file>