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sldIdLst>
    <p:sldId id="256" r:id="rId2"/>
    <p:sldId id="257" r:id="rId3"/>
    <p:sldId id="295" r:id="rId4"/>
    <p:sldId id="258" r:id="rId5"/>
    <p:sldId id="296" r:id="rId6"/>
    <p:sldId id="297" r:id="rId7"/>
    <p:sldId id="259" r:id="rId8"/>
    <p:sldId id="260" r:id="rId9"/>
    <p:sldId id="298" r:id="rId10"/>
    <p:sldId id="261" r:id="rId11"/>
    <p:sldId id="262" r:id="rId12"/>
    <p:sldId id="299" r:id="rId13"/>
    <p:sldId id="263" r:id="rId14"/>
    <p:sldId id="264" r:id="rId15"/>
    <p:sldId id="300" r:id="rId16"/>
    <p:sldId id="265" r:id="rId17"/>
    <p:sldId id="301" r:id="rId18"/>
    <p:sldId id="266" r:id="rId19"/>
    <p:sldId id="303" r:id="rId20"/>
    <p:sldId id="302" r:id="rId21"/>
    <p:sldId id="267" r:id="rId22"/>
    <p:sldId id="268" r:id="rId23"/>
    <p:sldId id="269" r:id="rId24"/>
    <p:sldId id="270" r:id="rId25"/>
    <p:sldId id="271" r:id="rId26"/>
    <p:sldId id="304" r:id="rId27"/>
    <p:sldId id="305" r:id="rId28"/>
    <p:sldId id="272" r:id="rId29"/>
    <p:sldId id="273" r:id="rId30"/>
    <p:sldId id="306" r:id="rId31"/>
    <p:sldId id="275" r:id="rId32"/>
    <p:sldId id="307" r:id="rId33"/>
    <p:sldId id="308" r:id="rId34"/>
    <p:sldId id="309" r:id="rId35"/>
    <p:sldId id="276" r:id="rId36"/>
    <p:sldId id="310" r:id="rId37"/>
    <p:sldId id="277" r:id="rId38"/>
    <p:sldId id="311" r:id="rId39"/>
    <p:sldId id="278" r:id="rId40"/>
    <p:sldId id="313" r:id="rId41"/>
    <p:sldId id="279" r:id="rId42"/>
    <p:sldId id="280" r:id="rId43"/>
    <p:sldId id="314" r:id="rId44"/>
    <p:sldId id="315" r:id="rId45"/>
    <p:sldId id="281" r:id="rId46"/>
    <p:sldId id="312" r:id="rId47"/>
    <p:sldId id="282" r:id="rId48"/>
    <p:sldId id="283" r:id="rId49"/>
    <p:sldId id="284" r:id="rId50"/>
    <p:sldId id="316" r:id="rId51"/>
    <p:sldId id="285" r:id="rId52"/>
    <p:sldId id="317" r:id="rId53"/>
    <p:sldId id="286" r:id="rId54"/>
    <p:sldId id="287" r:id="rId55"/>
    <p:sldId id="318" r:id="rId56"/>
    <p:sldId id="288" r:id="rId57"/>
    <p:sldId id="319" r:id="rId58"/>
    <p:sldId id="289" r:id="rId59"/>
    <p:sldId id="320" r:id="rId60"/>
    <p:sldId id="290" r:id="rId61"/>
    <p:sldId id="291" r:id="rId62"/>
    <p:sldId id="321" r:id="rId63"/>
    <p:sldId id="292" r:id="rId64"/>
    <p:sldId id="322" r:id="rId65"/>
    <p:sldId id="293" r:id="rId66"/>
    <p:sldId id="323" r:id="rId67"/>
    <p:sldId id="324" r:id="rId68"/>
    <p:sldId id="294" r:id="rId69"/>
    <p:sldId id="325" r:id="rId7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ABEC27-C93B-4E66-BFE7-3A1EF5AC4312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2448D3-6437-4771-80CC-B8153193001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ABEC27-C93B-4E66-BFE7-3A1EF5AC4312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2448D3-6437-4771-80CC-B815319300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ABEC27-C93B-4E66-BFE7-3A1EF5AC4312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2448D3-6437-4771-80CC-B815319300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ABEC27-C93B-4E66-BFE7-3A1EF5AC4312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2448D3-6437-4771-80CC-B815319300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ABEC27-C93B-4E66-BFE7-3A1EF5AC4312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2448D3-6437-4771-80CC-B8153193001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ABEC27-C93B-4E66-BFE7-3A1EF5AC4312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2448D3-6437-4771-80CC-B815319300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ABEC27-C93B-4E66-BFE7-3A1EF5AC4312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2448D3-6437-4771-80CC-B815319300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ABEC27-C93B-4E66-BFE7-3A1EF5AC4312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2448D3-6437-4771-80CC-B815319300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ABEC27-C93B-4E66-BFE7-3A1EF5AC4312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2448D3-6437-4771-80CC-B8153193001B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ABEC27-C93B-4E66-BFE7-3A1EF5AC4312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2448D3-6437-4771-80CC-B815319300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ABEC27-C93B-4E66-BFE7-3A1EF5AC4312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2448D3-6437-4771-80CC-B8153193001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3ABEC27-C93B-4E66-BFE7-3A1EF5AC4312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32448D3-6437-4771-80CC-B8153193001B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260648"/>
            <a:ext cx="7560840" cy="6192688"/>
          </a:xfrm>
        </p:spPr>
        <p:txBody>
          <a:bodyPr>
            <a:normAutofit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Планування зрошуваних земель</a:t>
            </a:r>
            <a:endParaRPr lang="ru-RU" i="1" dirty="0">
              <a:solidFill>
                <a:srgbClr val="FF0000"/>
              </a:solidFill>
            </a:endParaRPr>
          </a:p>
          <a:p>
            <a:r>
              <a:rPr lang="uk-UA" b="1" i="1" dirty="0">
                <a:solidFill>
                  <a:srgbClr val="FF0000"/>
                </a:solidFill>
              </a:rPr>
              <a:t> </a:t>
            </a:r>
            <a:endParaRPr lang="ru-RU" i="1" dirty="0">
              <a:solidFill>
                <a:srgbClr val="FF0000"/>
              </a:solidFill>
            </a:endParaRPr>
          </a:p>
          <a:p>
            <a:r>
              <a:rPr lang="uk-UA" b="1" dirty="0">
                <a:solidFill>
                  <a:srgbClr val="FF0000"/>
                </a:solidFill>
              </a:rPr>
              <a:t>Планування (вирівнювання</a:t>
            </a:r>
            <a:r>
              <a:rPr lang="uk-UA" b="1" dirty="0"/>
              <a:t>) є важливим елементом підготовки поля до поливу. </a:t>
            </a:r>
            <a:endParaRPr lang="uk-UA" b="1" dirty="0" smtClean="0"/>
          </a:p>
          <a:p>
            <a:r>
              <a:rPr lang="uk-UA" b="1" dirty="0" smtClean="0"/>
              <a:t>Воно </a:t>
            </a:r>
            <a:r>
              <a:rPr lang="uk-UA" b="1" dirty="0"/>
              <a:t>дає змогу поліпшити </a:t>
            </a:r>
            <a:r>
              <a:rPr lang="uk-UA" b="1" dirty="0" smtClean="0"/>
              <a:t>:</a:t>
            </a:r>
          </a:p>
          <a:p>
            <a:r>
              <a:rPr lang="uk-UA" b="1" dirty="0" smtClean="0"/>
              <a:t>якість </a:t>
            </a:r>
            <a:r>
              <a:rPr lang="uk-UA" b="1" dirty="0"/>
              <a:t>поливу культур і промивки засолених земель</a:t>
            </a:r>
            <a:r>
              <a:rPr lang="uk-UA" b="1" dirty="0" smtClean="0"/>
              <a:t>,</a:t>
            </a:r>
          </a:p>
          <a:p>
            <a:r>
              <a:rPr lang="uk-UA" b="1" dirty="0" smtClean="0"/>
              <a:t> </a:t>
            </a:r>
            <a:r>
              <a:rPr lang="uk-UA" b="1" dirty="0"/>
              <a:t>підвищити продуктивність праці при поливі, </a:t>
            </a:r>
            <a:endParaRPr lang="uk-UA" b="1" dirty="0" smtClean="0"/>
          </a:p>
          <a:p>
            <a:r>
              <a:rPr lang="uk-UA" b="1" dirty="0" smtClean="0"/>
              <a:t>якість </a:t>
            </a:r>
            <a:r>
              <a:rPr lang="uk-UA" b="1" dirty="0"/>
              <a:t>обробітку поля (оранка, сівба, внесення добрив, збирання врожаю). </a:t>
            </a:r>
            <a:endParaRPr lang="uk-UA" b="1" dirty="0" smtClean="0"/>
          </a:p>
          <a:p>
            <a:r>
              <a:rPr lang="uk-UA" b="1" dirty="0" smtClean="0"/>
              <a:t>Все </a:t>
            </a:r>
            <a:r>
              <a:rPr lang="uk-UA" b="1" dirty="0"/>
              <a:t>це сприяє підвищенню на 10-15% врожайності сільськогосподарських культур</a:t>
            </a:r>
            <a:r>
              <a:rPr lang="uk-UA" b="1" dirty="0" smtClean="0"/>
              <a:t>.</a:t>
            </a:r>
            <a:endParaRPr lang="en-US" b="1" dirty="0" smtClean="0"/>
          </a:p>
          <a:p>
            <a:r>
              <a:rPr lang="uk-UA" b="1" dirty="0" smtClean="0"/>
              <a:t> </a:t>
            </a:r>
            <a:r>
              <a:rPr lang="uk-UA" b="1" dirty="0"/>
              <a:t>Розрізняють два види планування: </a:t>
            </a:r>
            <a:r>
              <a:rPr lang="uk-UA" b="1" dirty="0">
                <a:solidFill>
                  <a:srgbClr val="FF0000"/>
                </a:solidFill>
              </a:rPr>
              <a:t>капітальне і експлуатаційне</a:t>
            </a:r>
            <a:r>
              <a:rPr lang="uk-UA" b="1" dirty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01811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16632"/>
            <a:ext cx="8136904" cy="7272808"/>
          </a:xfrm>
        </p:spPr>
        <p:txBody>
          <a:bodyPr>
            <a:noAutofit/>
          </a:bodyPr>
          <a:lstStyle/>
          <a:p>
            <a:r>
              <a:rPr lang="uk-UA" sz="2500" b="1" dirty="0"/>
              <a:t>Для найефективнішої роботи зрошувальної мережі, розміри, розміщення і роботу всіх її елементів узгоджують з </a:t>
            </a:r>
            <a:r>
              <a:rPr lang="uk-UA" sz="2500" b="1" i="1" dirty="0">
                <a:solidFill>
                  <a:srgbClr val="FF0000"/>
                </a:solidFill>
              </a:rPr>
              <a:t>організацією території, природними і господарськими умовами, організацією праці</a:t>
            </a:r>
            <a:r>
              <a:rPr lang="uk-UA" sz="2500" b="1" i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uk-UA" sz="2500" b="1" dirty="0" smtClean="0"/>
              <a:t> </a:t>
            </a:r>
            <a:r>
              <a:rPr lang="uk-UA" sz="2500" b="1" dirty="0"/>
              <a:t>Організація зрошуваної території повинна бути такою, щоб вона забезпечувала найдоцільніше і економічно найвигідніше розміщення полів сівозміни, зрошувальної, водозбірно-скидної і колекторно-дренажної мереж, лісових смуг, доріг</a:t>
            </a:r>
            <a:r>
              <a:rPr lang="uk-UA" sz="2500" b="1" dirty="0" smtClean="0"/>
              <a:t>.</a:t>
            </a:r>
            <a:endParaRPr lang="en-US" sz="2500" b="1" dirty="0" smtClean="0"/>
          </a:p>
          <a:p>
            <a:r>
              <a:rPr lang="uk-UA" sz="2500" b="1" dirty="0" smtClean="0"/>
              <a:t> </a:t>
            </a:r>
            <a:r>
              <a:rPr lang="uk-UA" sz="2500" b="1" dirty="0">
                <a:solidFill>
                  <a:srgbClr val="FF0000"/>
                </a:solidFill>
              </a:rPr>
              <a:t>Величина сівозмінних ділянок </a:t>
            </a:r>
            <a:r>
              <a:rPr lang="uk-UA" sz="2500" b="1" dirty="0"/>
              <a:t>рекомендується для </a:t>
            </a:r>
            <a:r>
              <a:rPr lang="uk-UA" sz="2500" b="1" dirty="0">
                <a:solidFill>
                  <a:srgbClr val="FF0000"/>
                </a:solidFill>
              </a:rPr>
              <a:t>зернового</a:t>
            </a:r>
            <a:r>
              <a:rPr lang="uk-UA" sz="2500" b="1" dirty="0"/>
              <a:t> напрямку 800-1000 га, </a:t>
            </a:r>
            <a:endParaRPr lang="en-US" sz="2500" b="1" dirty="0" smtClean="0"/>
          </a:p>
          <a:p>
            <a:r>
              <a:rPr lang="uk-UA" sz="2500" b="1" dirty="0" err="1" smtClean="0">
                <a:solidFill>
                  <a:srgbClr val="FF0000"/>
                </a:solidFill>
              </a:rPr>
              <a:t>зернокормового</a:t>
            </a:r>
            <a:r>
              <a:rPr lang="uk-UA" sz="2500" b="1" dirty="0" smtClean="0"/>
              <a:t> </a:t>
            </a:r>
            <a:r>
              <a:rPr lang="uk-UA" sz="2500" b="1" dirty="0"/>
              <a:t>і бавовникового - 500 - 700 га</a:t>
            </a:r>
            <a:r>
              <a:rPr lang="uk-UA" sz="2500" b="1" dirty="0" smtClean="0"/>
              <a:t>,</a:t>
            </a:r>
          </a:p>
          <a:p>
            <a:r>
              <a:rPr lang="uk-UA" sz="2500" b="1" dirty="0" smtClean="0"/>
              <a:t> </a:t>
            </a:r>
            <a:r>
              <a:rPr lang="uk-UA" sz="2500" b="1" dirty="0">
                <a:solidFill>
                  <a:srgbClr val="FF0000"/>
                </a:solidFill>
              </a:rPr>
              <a:t>овочевого</a:t>
            </a:r>
            <a:r>
              <a:rPr lang="uk-UA" sz="2500" b="1" dirty="0"/>
              <a:t> - 150-250 га</a:t>
            </a:r>
            <a:r>
              <a:rPr lang="uk-UA" sz="2500" b="1" dirty="0" smtClean="0"/>
              <a:t>,</a:t>
            </a:r>
            <a:endParaRPr lang="en-US" sz="2500" b="1" dirty="0" smtClean="0"/>
          </a:p>
          <a:p>
            <a:r>
              <a:rPr lang="uk-UA" sz="2500" b="1" dirty="0" smtClean="0"/>
              <a:t> </a:t>
            </a:r>
            <a:r>
              <a:rPr lang="uk-UA" sz="2500" b="1" dirty="0">
                <a:solidFill>
                  <a:srgbClr val="FF0000"/>
                </a:solidFill>
              </a:rPr>
              <a:t>рисового</a:t>
            </a:r>
            <a:r>
              <a:rPr lang="uk-UA" sz="2500" b="1" dirty="0"/>
              <a:t> - 400-1000 га.</a:t>
            </a:r>
            <a:endParaRPr lang="ru-RU" sz="2500" b="1" dirty="0"/>
          </a:p>
          <a:p>
            <a:pPr marL="0" indent="0">
              <a:buNone/>
            </a:pPr>
            <a:endParaRPr lang="ru-RU" b="1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8029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16632"/>
            <a:ext cx="7643192" cy="6624736"/>
          </a:xfrm>
        </p:spPr>
        <p:txBody>
          <a:bodyPr>
            <a:normAutofit fontScale="85000" lnSpcReduction="2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Проектування магістральної, міжгосподарської і внутрішньогосподарської мережі</a:t>
            </a:r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uk-UA" b="1" i="1" dirty="0">
                <a:solidFill>
                  <a:srgbClr val="FF0000"/>
                </a:solidFill>
              </a:rPr>
              <a:t> 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uk-UA" b="1" dirty="0">
                <a:solidFill>
                  <a:srgbClr val="FF0000"/>
                </a:solidFill>
              </a:rPr>
              <a:t>Магістральний канал </a:t>
            </a:r>
            <a:r>
              <a:rPr lang="uk-UA" b="1" dirty="0"/>
              <a:t>складається з головної ділянки, холостої і робочої частини</a:t>
            </a:r>
            <a:r>
              <a:rPr lang="uk-UA" b="1" dirty="0" smtClean="0"/>
              <a:t>.</a:t>
            </a:r>
            <a:endParaRPr lang="en-US" b="1" dirty="0" smtClean="0"/>
          </a:p>
          <a:p>
            <a:r>
              <a:rPr lang="uk-UA" b="1" dirty="0" smtClean="0"/>
              <a:t> </a:t>
            </a:r>
            <a:r>
              <a:rPr lang="uk-UA" b="1" dirty="0">
                <a:solidFill>
                  <a:srgbClr val="FF0000"/>
                </a:solidFill>
              </a:rPr>
              <a:t>Головна ділянка </a:t>
            </a:r>
            <a:r>
              <a:rPr lang="uk-UA" b="1" dirty="0"/>
              <a:t>- це вхідна водоприймальна ділянка, на якій вода за допомогою головної споруди забирається у канал. </a:t>
            </a:r>
            <a:r>
              <a:rPr lang="uk-UA" b="1" dirty="0">
                <a:solidFill>
                  <a:srgbClr val="FF0000"/>
                </a:solidFill>
              </a:rPr>
              <a:t>Холоста частина </a:t>
            </a:r>
            <a:r>
              <a:rPr lang="uk-UA" b="1" dirty="0"/>
              <a:t>- ділянка каналу, що підводить воду від джерела зрошення до першого розподільчого каналу. </a:t>
            </a:r>
            <a:endParaRPr lang="en-US" b="1" dirty="0" smtClean="0"/>
          </a:p>
          <a:p>
            <a:r>
              <a:rPr lang="uk-UA" b="1" dirty="0" smtClean="0">
                <a:solidFill>
                  <a:srgbClr val="FF0000"/>
                </a:solidFill>
              </a:rPr>
              <a:t>Робоча </a:t>
            </a:r>
            <a:r>
              <a:rPr lang="uk-UA" b="1" dirty="0">
                <a:solidFill>
                  <a:srgbClr val="FF0000"/>
                </a:solidFill>
              </a:rPr>
              <a:t>частина </a:t>
            </a:r>
            <a:r>
              <a:rPr lang="uk-UA" b="1" dirty="0"/>
              <a:t>каналу розподіляє воду між розподільчими каналами. Розміщення у плані магістрального каналу залежить від геоморфологічних умов місцевості, від типу </a:t>
            </a:r>
            <a:r>
              <a:rPr lang="uk-UA" b="1" dirty="0" err="1"/>
              <a:t>вододжерела</a:t>
            </a:r>
            <a:r>
              <a:rPr lang="uk-UA" b="1" dirty="0"/>
              <a:t> і  його розміщення відносно зрошуваного масиву.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275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16632"/>
            <a:ext cx="7890080" cy="6552728"/>
          </a:xfrm>
        </p:spPr>
        <p:txBody>
          <a:bodyPr>
            <a:normAutofit fontScale="92500"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Магістральний канал </a:t>
            </a:r>
            <a:r>
              <a:rPr lang="uk-UA" b="1" dirty="0"/>
              <a:t>проектується за найбільш високими відмітками місцевості, а його вітки і розподільні канали - по місцевих водорозділах для здійснення командування  над великою площею зрошення. По можливості слід проектувати канали з двохстороннім командуванням</a:t>
            </a:r>
            <a:r>
              <a:rPr lang="uk-UA" b="1" dirty="0" smtClean="0"/>
              <a:t>.</a:t>
            </a:r>
          </a:p>
          <a:p>
            <a:r>
              <a:rPr lang="uk-UA" b="1" dirty="0" smtClean="0">
                <a:solidFill>
                  <a:srgbClr val="FF0000"/>
                </a:solidFill>
              </a:rPr>
              <a:t> </a:t>
            </a:r>
            <a:r>
              <a:rPr lang="uk-UA" b="1" dirty="0">
                <a:solidFill>
                  <a:srgbClr val="FF0000"/>
                </a:solidFill>
              </a:rPr>
              <a:t>При зрошенні передгірських рівнин </a:t>
            </a:r>
            <a:r>
              <a:rPr lang="uk-UA" b="1" dirty="0"/>
              <a:t>магістральний канал і міжгосподарські розподільники розміщують вздовж похилу місцевості або під гострим кутом до його напрямку, щоб подати воду на якомога більшу площу</a:t>
            </a:r>
            <a:endParaRPr lang="en-US" b="1" dirty="0"/>
          </a:p>
          <a:p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16054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88640"/>
            <a:ext cx="7571184" cy="5937523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На </a:t>
            </a:r>
            <a:r>
              <a:rPr lang="uk-UA" b="1" dirty="0">
                <a:solidFill>
                  <a:srgbClr val="FF0000"/>
                </a:solidFill>
              </a:rPr>
              <a:t>зрошувальних системах</a:t>
            </a:r>
            <a:r>
              <a:rPr lang="uk-UA" b="1" dirty="0"/>
              <a:t>, розміщених на трасах річкових долин, холосту частину магістрального каналу проектують з мінімально допустимим похилом спочатку вздовж річки, а потім з поступовим наближенням до масиву зрошення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54738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260648"/>
            <a:ext cx="7643192" cy="6192688"/>
          </a:xfrm>
        </p:spPr>
        <p:txBody>
          <a:bodyPr>
            <a:normAutofit/>
          </a:bodyPr>
          <a:lstStyle/>
          <a:p>
            <a:r>
              <a:rPr lang="uk-UA" sz="3600" b="1" dirty="0">
                <a:solidFill>
                  <a:srgbClr val="FF0000"/>
                </a:solidFill>
              </a:rPr>
              <a:t>Напрямок траси магістрального каналу </a:t>
            </a:r>
            <a:r>
              <a:rPr lang="uk-UA" sz="3600" b="1" dirty="0"/>
              <a:t>значною мірою визначає і розміщення міжгосподарської і господарської розподільних мереж. Якщо на річних долинах магістральний канал проходить під гострим кутом до горизонталей, то розподільники старшого порядку розміщують у напрямку найбільшого похилу місцевості. </a:t>
            </a:r>
            <a:endParaRPr lang="en-US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280715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16632"/>
            <a:ext cx="7818072" cy="6131768"/>
          </a:xfrm>
        </p:spPr>
        <p:txBody>
          <a:bodyPr>
            <a:normAutofit/>
          </a:bodyPr>
          <a:lstStyle/>
          <a:p>
            <a:r>
              <a:rPr lang="uk-UA" sz="3600" b="1" dirty="0">
                <a:solidFill>
                  <a:srgbClr val="FF0000"/>
                </a:solidFill>
              </a:rPr>
              <a:t>В умовах складного рельєфу </a:t>
            </a:r>
            <a:r>
              <a:rPr lang="uk-UA" sz="3600" b="1" dirty="0"/>
              <a:t>при наявності улоговин, другорядних водорозділів магістральний канал проектують за тими ж принципами, але він втрачає свою прямолінійність</a:t>
            </a:r>
            <a:r>
              <a:rPr lang="uk-UA" sz="3600" b="1" dirty="0" smtClean="0"/>
              <a:t>.</a:t>
            </a:r>
          </a:p>
          <a:p>
            <a:r>
              <a:rPr lang="uk-UA" sz="3600" b="1" dirty="0" smtClean="0"/>
              <a:t> </a:t>
            </a:r>
            <a:r>
              <a:rPr lang="uk-UA" sz="3600" b="1" dirty="0"/>
              <a:t>Розподільні канали трасують з </a:t>
            </a:r>
            <a:r>
              <a:rPr lang="uk-UA" sz="3600" b="1" dirty="0" err="1"/>
              <a:t>допустими</a:t>
            </a:r>
            <a:r>
              <a:rPr lang="uk-UA" sz="3600" b="1" dirty="0"/>
              <a:t> похилами по гребенях місцевих водорозділів з двохстороннім командуванням</a:t>
            </a:r>
            <a:r>
              <a:rPr lang="uk-UA" sz="3600" dirty="0"/>
              <a:t>.</a:t>
            </a:r>
            <a:endParaRPr lang="ru-RU" sz="3600" dirty="0"/>
          </a:p>
          <a:p>
            <a:endParaRPr lang="ru-RU" sz="3600" dirty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3472147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404664"/>
            <a:ext cx="7643192" cy="5721499"/>
          </a:xfrm>
        </p:spPr>
        <p:txBody>
          <a:bodyPr>
            <a:normAutofit fontScale="92500"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Проектування господарської і міжгосподарської провідної зрошувальних мереж</a:t>
            </a:r>
            <a:r>
              <a:rPr lang="uk-UA" b="1" dirty="0"/>
              <a:t> каналів виконують на планах у масштабах 1:10000 або 1:5000 з перерізом горизонталей через 0,5 м</a:t>
            </a:r>
            <a:r>
              <a:rPr lang="uk-UA" b="1" dirty="0" smtClean="0"/>
              <a:t>.</a:t>
            </a:r>
            <a:endParaRPr lang="en-US" b="1" dirty="0" smtClean="0"/>
          </a:p>
          <a:p>
            <a:r>
              <a:rPr lang="uk-UA" b="1" dirty="0" smtClean="0"/>
              <a:t> </a:t>
            </a:r>
            <a:r>
              <a:rPr lang="uk-UA" b="1" dirty="0"/>
              <a:t>Мережу розпочинають проектувати з нанесення на план межі господарства і визначення валової та придатної під зрошення площі, контурів ділянок, непридатних  для зрошення за топографічними і </a:t>
            </a:r>
            <a:r>
              <a:rPr lang="uk-UA" b="1" dirty="0" err="1"/>
              <a:t>грунтовими</a:t>
            </a:r>
            <a:r>
              <a:rPr lang="uk-UA" b="1" dirty="0"/>
              <a:t> умовами. </a:t>
            </a:r>
            <a:endParaRPr lang="en-US" b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339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88640"/>
            <a:ext cx="7818072" cy="6264696"/>
          </a:xfrm>
        </p:spPr>
        <p:txBody>
          <a:bodyPr>
            <a:normAutofit/>
          </a:bodyPr>
          <a:lstStyle/>
          <a:p>
            <a:r>
              <a:rPr lang="uk-UA" sz="4000" b="1" i="1" dirty="0">
                <a:solidFill>
                  <a:srgbClr val="FF0000"/>
                </a:solidFill>
              </a:rPr>
              <a:t>Траси</a:t>
            </a:r>
            <a:r>
              <a:rPr lang="uk-UA" sz="4000" b="1" dirty="0"/>
              <a:t> господарських і внутрішньогосподарських розподільників намічають за найвищими елементами рельєфу</a:t>
            </a:r>
            <a:r>
              <a:rPr lang="uk-UA" sz="4000" b="1" dirty="0" smtClean="0"/>
              <a:t>.</a:t>
            </a:r>
          </a:p>
          <a:p>
            <a:r>
              <a:rPr lang="uk-UA" sz="4000" b="1" dirty="0" smtClean="0"/>
              <a:t> </a:t>
            </a:r>
            <a:r>
              <a:rPr lang="uk-UA" sz="4000" b="1" dirty="0"/>
              <a:t>В кінці остаточно </a:t>
            </a:r>
            <a:r>
              <a:rPr lang="uk-UA" sz="4000" b="1" dirty="0" err="1"/>
              <a:t>пов</a:t>
            </a:r>
            <a:r>
              <a:rPr lang="uk-UA" sz="4000" b="1" dirty="0"/>
              <a:t>"</a:t>
            </a:r>
            <a:r>
              <a:rPr lang="uk-UA" sz="4000" b="1" dirty="0" err="1"/>
              <a:t>язують</a:t>
            </a:r>
            <a:r>
              <a:rPr lang="uk-UA" sz="4000" b="1" dirty="0"/>
              <a:t> траси каналів з межами господарств, полів сівозміни, дорогами та іншими комунікаціями</a:t>
            </a:r>
            <a:r>
              <a:rPr lang="uk-UA" sz="4000" dirty="0"/>
              <a:t>.</a:t>
            </a:r>
            <a:endParaRPr lang="ru-RU" sz="4000" dirty="0"/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638068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260648"/>
            <a:ext cx="7992888" cy="6336704"/>
          </a:xfrm>
        </p:spPr>
        <p:txBody>
          <a:bodyPr>
            <a:noAutofit/>
          </a:bodyPr>
          <a:lstStyle/>
          <a:p>
            <a:r>
              <a:rPr lang="uk-UA" sz="2800" b="1" i="1" dirty="0">
                <a:solidFill>
                  <a:srgbClr val="FF0000"/>
                </a:solidFill>
              </a:rPr>
              <a:t>Вимоги, що ставляться до розміщення каналів. </a:t>
            </a:r>
            <a:endParaRPr lang="ru-RU" sz="2800" dirty="0">
              <a:solidFill>
                <a:srgbClr val="FF0000"/>
              </a:solidFill>
            </a:endParaRPr>
          </a:p>
          <a:p>
            <a:r>
              <a:rPr lang="uk-UA" sz="2800" b="1" dirty="0"/>
              <a:t>Для забезпечен­ня умов командування і самопливного розподілу води канали не­обхідно </a:t>
            </a:r>
            <a:r>
              <a:rPr lang="uk-UA" sz="2800" b="1" i="1" dirty="0">
                <a:solidFill>
                  <a:srgbClr val="FF0000"/>
                </a:solidFill>
              </a:rPr>
              <a:t>трасувати </a:t>
            </a:r>
            <a:r>
              <a:rPr lang="uk-UA" sz="2800" b="1" dirty="0"/>
              <a:t>за найбільш високими відмітками місцевості</a:t>
            </a:r>
            <a:r>
              <a:rPr lang="uk-UA" sz="2800" b="1" dirty="0" smtClean="0"/>
              <a:t>.</a:t>
            </a:r>
          </a:p>
          <a:p>
            <a:r>
              <a:rPr lang="uk-UA" sz="2800" b="1" dirty="0" smtClean="0"/>
              <a:t> </a:t>
            </a:r>
            <a:r>
              <a:rPr lang="uk-UA" sz="2800" b="1" dirty="0"/>
              <a:t>Ба­жано, щоб канали розміщувались по </a:t>
            </a:r>
            <a:r>
              <a:rPr lang="uk-UA" sz="2800" b="1" i="1" dirty="0">
                <a:solidFill>
                  <a:srgbClr val="FF0000"/>
                </a:solidFill>
              </a:rPr>
              <a:t>водорозділах</a:t>
            </a:r>
            <a:r>
              <a:rPr lang="uk-UA" sz="2800" b="1" dirty="0"/>
              <a:t> з двостороннім </a:t>
            </a:r>
            <a:r>
              <a:rPr lang="uk-UA" sz="2800" b="1" dirty="0" smtClean="0"/>
              <a:t>командуванням.</a:t>
            </a:r>
            <a:endParaRPr lang="en-US" sz="2800" b="1" dirty="0" smtClean="0"/>
          </a:p>
          <a:p>
            <a:r>
              <a:rPr lang="uk-UA" sz="2800" b="1" dirty="0" smtClean="0"/>
              <a:t> </a:t>
            </a:r>
            <a:r>
              <a:rPr lang="uk-UA" sz="2800" b="1" dirty="0"/>
              <a:t>При розбиванні мережі слід домагатися того, щоб загальна </a:t>
            </a:r>
            <a:r>
              <a:rPr lang="uk-UA" sz="2800" b="1" i="1" dirty="0">
                <a:solidFill>
                  <a:srgbClr val="FF0000"/>
                </a:solidFill>
              </a:rPr>
              <a:t>довжина каналів </a:t>
            </a:r>
            <a:r>
              <a:rPr lang="uk-UA" sz="2800" b="1" dirty="0"/>
              <a:t>була найменшою, оскільки у противному разі збільшується вартість будівництва і експлуатації, а до того ж зменшується коефіцієнт корисної дії зрошувальної системи</a:t>
            </a:r>
            <a:r>
              <a:rPr lang="uk-UA" sz="2400" b="1" dirty="0"/>
              <a:t>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84626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0"/>
            <a:ext cx="7890080" cy="6248400"/>
          </a:xfrm>
        </p:spPr>
        <p:txBody>
          <a:bodyPr>
            <a:noAutofit/>
          </a:bodyPr>
          <a:lstStyle/>
          <a:p>
            <a:r>
              <a:rPr lang="uk-UA" sz="3600" b="1" i="1" dirty="0">
                <a:solidFill>
                  <a:srgbClr val="FF0000"/>
                </a:solidFill>
              </a:rPr>
              <a:t>Для скорочення </a:t>
            </a:r>
            <a:r>
              <a:rPr lang="uk-UA" sz="3600" b="1" dirty="0"/>
              <a:t>найбільш протяжної мережі внутрішньогосподарських розподільників на зрошувальній системі застосовують схеми, в яких ці розподільники подають воду на кілька полів </a:t>
            </a:r>
            <a:r>
              <a:rPr lang="uk-UA" sz="3600" b="1" dirty="0" smtClean="0"/>
              <a:t>сівозміни.</a:t>
            </a:r>
          </a:p>
          <a:p>
            <a:r>
              <a:rPr lang="uk-UA" sz="3600" b="1" i="1" dirty="0">
                <a:solidFill>
                  <a:srgbClr val="FF0000"/>
                </a:solidFill>
              </a:rPr>
              <a:t>Найраціональніше трасувати </a:t>
            </a:r>
            <a:r>
              <a:rPr lang="uk-UA" sz="3600" b="1" dirty="0"/>
              <a:t>канал на місцевості з похилом, що забезпе­чує одержання в ньому швидкості,  наближеної до допусти­мої на розмив.</a:t>
            </a:r>
            <a:endParaRPr lang="en-US" sz="3600" b="1" dirty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974205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260648"/>
            <a:ext cx="7715200" cy="6597352"/>
          </a:xfrm>
        </p:spPr>
        <p:txBody>
          <a:bodyPr>
            <a:normAutofit fontScale="77500" lnSpcReduction="20000"/>
          </a:bodyPr>
          <a:lstStyle/>
          <a:p>
            <a:r>
              <a:rPr lang="uk-UA" sz="3400" b="1" dirty="0">
                <a:solidFill>
                  <a:srgbClr val="FF0000"/>
                </a:solidFill>
              </a:rPr>
              <a:t>Капітальне планування </a:t>
            </a:r>
            <a:r>
              <a:rPr lang="uk-UA" sz="3400" b="1" dirty="0"/>
              <a:t>виконується у період будівництва або реконструкції зрошувальної системи. </a:t>
            </a:r>
            <a:endParaRPr lang="uk-UA" sz="3400" b="1" dirty="0" smtClean="0"/>
          </a:p>
          <a:p>
            <a:r>
              <a:rPr lang="uk-UA" sz="3400" b="1" i="1" dirty="0" smtClean="0">
                <a:solidFill>
                  <a:srgbClr val="FF0000"/>
                </a:solidFill>
              </a:rPr>
              <a:t>Залежно </a:t>
            </a:r>
            <a:r>
              <a:rPr lang="uk-UA" sz="3400" b="1" i="1" dirty="0">
                <a:solidFill>
                  <a:srgbClr val="FF0000"/>
                </a:solidFill>
              </a:rPr>
              <a:t>від рельєфу </a:t>
            </a:r>
            <a:r>
              <a:rPr lang="uk-UA" sz="3400" b="1" dirty="0"/>
              <a:t>планування може бути суцільним або вибірковим. </a:t>
            </a:r>
            <a:endParaRPr lang="uk-UA" sz="3400" b="1" dirty="0" smtClean="0"/>
          </a:p>
          <a:p>
            <a:r>
              <a:rPr lang="uk-UA" sz="3400" b="1" dirty="0" smtClean="0"/>
              <a:t>Основою </a:t>
            </a:r>
            <a:r>
              <a:rPr lang="uk-UA" sz="3400" b="1" dirty="0"/>
              <a:t>для складання проекту планування є зйомка в масштабі 1: 2000 з перерізом горизонталей через 0,1 або 0,25 м. </a:t>
            </a:r>
            <a:endParaRPr lang="uk-UA" sz="3400" b="1" dirty="0" smtClean="0"/>
          </a:p>
          <a:p>
            <a:r>
              <a:rPr lang="uk-UA" sz="3400" b="1" dirty="0" smtClean="0"/>
              <a:t>Планування </a:t>
            </a:r>
            <a:r>
              <a:rPr lang="uk-UA" sz="3400" b="1" dirty="0"/>
              <a:t>під поливи просапних культур, культур суцільної сівби, садів і виноградників виконують під так звану похилу топографічну площину з найбільшим наближенням проектної поверхні під існуючу. </a:t>
            </a:r>
            <a:endParaRPr lang="uk-UA" sz="3400" b="1" dirty="0" smtClean="0"/>
          </a:p>
          <a:p>
            <a:r>
              <a:rPr lang="uk-UA" sz="3400" b="1" dirty="0" smtClean="0"/>
              <a:t>На </a:t>
            </a:r>
            <a:r>
              <a:rPr lang="uk-UA" sz="3400" b="1" dirty="0"/>
              <a:t>рисових зрошувальних системах поверхня чеків планується під горизонтальну площину</a:t>
            </a:r>
            <a:r>
              <a:rPr lang="uk-UA" sz="3400" b="1" dirty="0" smtClean="0"/>
              <a:t>.</a:t>
            </a:r>
            <a:endParaRPr lang="ru-RU" sz="3400" b="1" dirty="0"/>
          </a:p>
        </p:txBody>
      </p:sp>
    </p:spTree>
    <p:extLst>
      <p:ext uri="{BB962C8B-B14F-4D97-AF65-F5344CB8AC3E}">
        <p14:creationId xmlns:p14="http://schemas.microsoft.com/office/powerpoint/2010/main" val="18248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88640"/>
            <a:ext cx="7848872" cy="6552728"/>
          </a:xfrm>
        </p:spPr>
        <p:txBody>
          <a:bodyPr>
            <a:normAutofit/>
          </a:bodyPr>
          <a:lstStyle/>
          <a:p>
            <a:r>
              <a:rPr lang="uk-UA" sz="3600" b="1" dirty="0" smtClean="0"/>
              <a:t> При </a:t>
            </a:r>
            <a:r>
              <a:rPr lang="uk-UA" sz="3600" b="1" dirty="0"/>
              <a:t>малих похилах збільшується поперечний пере­різ </a:t>
            </a:r>
            <a:r>
              <a:rPr lang="uk-UA" sz="3600" b="1" i="1" dirty="0">
                <a:solidFill>
                  <a:srgbClr val="FF0000"/>
                </a:solidFill>
              </a:rPr>
              <a:t>каналів</a:t>
            </a:r>
            <a:r>
              <a:rPr lang="uk-UA" sz="3600" b="1" dirty="0"/>
              <a:t> і ускладнюється виробництво робіт, а при великих похилах доводиться влаштовувати на каналах перепади і </a:t>
            </a:r>
            <a:r>
              <a:rPr lang="uk-UA" sz="3600" b="1" dirty="0" err="1"/>
              <a:t>бистротоки</a:t>
            </a:r>
            <a:r>
              <a:rPr lang="uk-UA" sz="3600" b="1" dirty="0"/>
              <a:t>. </a:t>
            </a:r>
            <a:endParaRPr lang="uk-UA" sz="3600" b="1" dirty="0" smtClean="0"/>
          </a:p>
          <a:p>
            <a:r>
              <a:rPr lang="uk-UA" sz="3600" b="1" dirty="0" smtClean="0"/>
              <a:t>Оскільки </a:t>
            </a:r>
            <a:r>
              <a:rPr lang="uk-UA" sz="3600" b="1" i="1" dirty="0">
                <a:solidFill>
                  <a:srgbClr val="FF0000"/>
                </a:solidFill>
              </a:rPr>
              <a:t>канали</a:t>
            </a:r>
            <a:r>
              <a:rPr lang="uk-UA" sz="3600" b="1" dirty="0"/>
              <a:t> є реальними границями земельних ділянок, то їх слід розміщувати по границях господарств, сівозмінних, бри­гадних та інших ділянок.</a:t>
            </a:r>
            <a:endParaRPr lang="ru-RU" sz="36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52510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260648"/>
            <a:ext cx="7715200" cy="6480720"/>
          </a:xfrm>
        </p:spPr>
        <p:txBody>
          <a:bodyPr>
            <a:normAutofit/>
          </a:bodyPr>
          <a:lstStyle/>
          <a:p>
            <a:r>
              <a:rPr lang="uk-UA" sz="3600" b="1" i="1" dirty="0">
                <a:solidFill>
                  <a:srgbClr val="FF0000"/>
                </a:solidFill>
              </a:rPr>
              <a:t>Номенклатура зрошувальних каналів. </a:t>
            </a:r>
            <a:endParaRPr lang="uk-UA" sz="3600" b="1" i="1" dirty="0" smtClean="0">
              <a:solidFill>
                <a:srgbClr val="FF0000"/>
              </a:solidFill>
            </a:endParaRPr>
          </a:p>
          <a:p>
            <a:endParaRPr lang="en-US" sz="3600" b="1" i="1" dirty="0" smtClean="0">
              <a:solidFill>
                <a:srgbClr val="FF0000"/>
              </a:solidFill>
            </a:endParaRPr>
          </a:p>
          <a:p>
            <a:r>
              <a:rPr lang="uk-UA" b="1" dirty="0" smtClean="0"/>
              <a:t>Зрошувальні </a:t>
            </a:r>
            <a:r>
              <a:rPr lang="uk-UA" b="1" dirty="0"/>
              <a:t>канали поділяються на три групи:</a:t>
            </a:r>
            <a:endParaRPr lang="ru-RU" b="1" dirty="0"/>
          </a:p>
          <a:p>
            <a:r>
              <a:rPr lang="uk-UA" b="1" dirty="0"/>
              <a:t> - </a:t>
            </a:r>
            <a:r>
              <a:rPr lang="uk-UA" b="1" dirty="0">
                <a:solidFill>
                  <a:srgbClr val="FF0000"/>
                </a:solidFill>
              </a:rPr>
              <a:t>магістральні та їх гілки </a:t>
            </a:r>
            <a:r>
              <a:rPr lang="uk-UA" b="1" dirty="0"/>
              <a:t>- МК; 1 - МК;  2 - МК;  3 - МК і т. д.;</a:t>
            </a:r>
            <a:endParaRPr lang="ru-RU" b="1" dirty="0"/>
          </a:p>
          <a:p>
            <a:r>
              <a:rPr lang="en-US" b="1" dirty="0" smtClean="0">
                <a:solidFill>
                  <a:srgbClr val="FF0000"/>
                </a:solidFill>
              </a:rPr>
              <a:t>-</a:t>
            </a:r>
            <a:r>
              <a:rPr lang="uk-UA" b="1" dirty="0" smtClean="0">
                <a:solidFill>
                  <a:srgbClr val="FF0000"/>
                </a:solidFill>
              </a:rPr>
              <a:t>   </a:t>
            </a:r>
            <a:r>
              <a:rPr lang="uk-UA" b="1" dirty="0">
                <a:solidFill>
                  <a:srgbClr val="FF0000"/>
                </a:solidFill>
              </a:rPr>
              <a:t>розподільники різних порядків </a:t>
            </a:r>
            <a:r>
              <a:rPr lang="uk-UA" b="1" dirty="0"/>
              <a:t>- 1 - 1 К,   1 - 2 К,  1 - 1.1 К,  1 - 2.1 К,  1 - 1.1.1 К,   </a:t>
            </a:r>
            <a:endParaRPr lang="ru-RU" b="1" dirty="0"/>
          </a:p>
          <a:p>
            <a:r>
              <a:rPr lang="uk-UA" b="1" dirty="0"/>
              <a:t>   1 - 2.1.1 К і так далі;</a:t>
            </a:r>
            <a:endParaRPr lang="ru-RU" b="1" dirty="0"/>
          </a:p>
          <a:p>
            <a:r>
              <a:rPr lang="uk-UA" b="1" dirty="0">
                <a:solidFill>
                  <a:srgbClr val="FF0000"/>
                </a:solidFill>
              </a:rPr>
              <a:t> - тимчасові зрошувачі  </a:t>
            </a:r>
            <a:r>
              <a:rPr lang="uk-UA" b="1" dirty="0"/>
              <a:t>- </a:t>
            </a:r>
            <a:r>
              <a:rPr lang="uk-UA" b="1" dirty="0" err="1"/>
              <a:t>Зр</a:t>
            </a:r>
            <a:r>
              <a:rPr lang="uk-UA" b="1" dirty="0"/>
              <a:t>- 1; </a:t>
            </a:r>
            <a:r>
              <a:rPr lang="uk-UA" b="1" dirty="0" err="1"/>
              <a:t>Зр</a:t>
            </a:r>
            <a:r>
              <a:rPr lang="uk-UA" b="1" dirty="0"/>
              <a:t> - 2.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049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332656"/>
            <a:ext cx="7571184" cy="6408712"/>
          </a:xfrm>
        </p:spPr>
        <p:txBody>
          <a:bodyPr>
            <a:normAutofit fontScale="92500" lnSpcReduction="10000"/>
          </a:bodyPr>
          <a:lstStyle/>
          <a:p>
            <a:r>
              <a:rPr lang="uk-UA" sz="3500" b="1" i="1" dirty="0">
                <a:solidFill>
                  <a:srgbClr val="FF0000"/>
                </a:solidFill>
              </a:rPr>
              <a:t>Номенклатура площ. </a:t>
            </a:r>
            <a:endParaRPr lang="en-US" sz="3500" b="1" i="1" dirty="0" smtClean="0">
              <a:solidFill>
                <a:srgbClr val="FF0000"/>
              </a:solidFill>
            </a:endParaRPr>
          </a:p>
          <a:p>
            <a:r>
              <a:rPr lang="uk-UA" b="1" dirty="0" smtClean="0"/>
              <a:t> </a:t>
            </a:r>
            <a:r>
              <a:rPr lang="uk-UA" b="1" dirty="0">
                <a:solidFill>
                  <a:srgbClr val="FF0000"/>
                </a:solidFill>
              </a:rPr>
              <a:t>Площа </a:t>
            </a:r>
            <a:r>
              <a:rPr lang="uk-UA" b="1" dirty="0" err="1">
                <a:solidFill>
                  <a:srgbClr val="FF0000"/>
                </a:solidFill>
              </a:rPr>
              <a:t>нетто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/>
              <a:t>(</a:t>
            </a:r>
            <a:r>
              <a:rPr lang="uk-UA" b="1" dirty="0" err="1"/>
              <a:t>А</a:t>
            </a:r>
            <a:r>
              <a:rPr lang="uk-UA" b="1" baseline="-25000" dirty="0" err="1"/>
              <a:t>nt</a:t>
            </a:r>
            <a:r>
              <a:rPr lang="uk-UA" b="1" dirty="0"/>
              <a:t> ) - зрошувана площа, безпосередньо зайнята посівами сільськогосподарських культур;</a:t>
            </a:r>
            <a:endParaRPr lang="ru-RU" b="1" dirty="0"/>
          </a:p>
          <a:p>
            <a:r>
              <a:rPr lang="uk-UA" b="1" dirty="0">
                <a:solidFill>
                  <a:srgbClr val="FF0000"/>
                </a:solidFill>
              </a:rPr>
              <a:t>Площа брутто </a:t>
            </a:r>
            <a:r>
              <a:rPr lang="uk-UA" b="1" dirty="0"/>
              <a:t>( </a:t>
            </a:r>
            <a:r>
              <a:rPr lang="uk-UA" b="1" dirty="0" err="1"/>
              <a:t>А</a:t>
            </a:r>
            <a:r>
              <a:rPr lang="uk-UA" b="1" baseline="-25000" dirty="0" err="1"/>
              <a:t>br</a:t>
            </a:r>
            <a:r>
              <a:rPr lang="uk-UA" b="1" dirty="0"/>
              <a:t>) - площа </a:t>
            </a:r>
            <a:r>
              <a:rPr lang="uk-UA" b="1" dirty="0" err="1"/>
              <a:t>нетто</a:t>
            </a:r>
            <a:r>
              <a:rPr lang="uk-UA" b="1" dirty="0"/>
              <a:t> разом з площею відчуження під канали, споруди, дороги, лісосмуги.</a:t>
            </a:r>
            <a:endParaRPr lang="ru-RU" b="1" dirty="0"/>
          </a:p>
          <a:p>
            <a:r>
              <a:rPr lang="uk-UA" b="1" dirty="0"/>
              <a:t>Ступінь використання земельного фонду визначається </a:t>
            </a:r>
            <a:r>
              <a:rPr lang="uk-UA" b="1" dirty="0">
                <a:solidFill>
                  <a:srgbClr val="FF0000"/>
                </a:solidFill>
              </a:rPr>
              <a:t>коефіцієнтом земельного використання</a:t>
            </a:r>
            <a:endParaRPr lang="ru-RU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 smtClean="0"/>
              <a:t>           </a:t>
            </a:r>
            <a:r>
              <a:rPr lang="uk-UA" b="1" dirty="0" smtClean="0"/>
              <a:t>     </a:t>
            </a:r>
            <a:r>
              <a:rPr lang="en-US" b="1" dirty="0" smtClean="0"/>
              <a:t>       </a:t>
            </a:r>
            <a:r>
              <a:rPr lang="uk-UA" b="1" dirty="0" smtClean="0"/>
              <a:t>  </a:t>
            </a:r>
            <a:r>
              <a:rPr lang="uk-UA" b="1" dirty="0" err="1"/>
              <a:t>А</a:t>
            </a:r>
            <a:r>
              <a:rPr lang="uk-UA" b="1" baseline="-25000" dirty="0" err="1"/>
              <a:t>nt</a:t>
            </a:r>
            <a:endParaRPr lang="ru-RU" b="1" dirty="0"/>
          </a:p>
          <a:p>
            <a:pPr marL="0" indent="0">
              <a:buNone/>
            </a:pPr>
            <a:r>
              <a:rPr lang="en-US" b="1" dirty="0" smtClean="0"/>
              <a:t>             </a:t>
            </a:r>
            <a:r>
              <a:rPr lang="uk-UA" b="1" dirty="0" err="1" smtClean="0"/>
              <a:t>Kul</a:t>
            </a:r>
            <a:r>
              <a:rPr lang="uk-UA" b="1" dirty="0" smtClean="0"/>
              <a:t> </a:t>
            </a:r>
            <a:r>
              <a:rPr lang="uk-UA" b="1" dirty="0"/>
              <a:t>= ---------</a:t>
            </a:r>
            <a:endParaRPr lang="ru-RU" b="1" dirty="0"/>
          </a:p>
          <a:p>
            <a:pPr marL="0" indent="0">
              <a:buNone/>
            </a:pPr>
            <a:r>
              <a:rPr lang="en-US" b="1" dirty="0" smtClean="0"/>
              <a:t>                  </a:t>
            </a:r>
            <a:r>
              <a:rPr lang="uk-UA" b="1" dirty="0" smtClean="0"/>
              <a:t>       </a:t>
            </a:r>
            <a:r>
              <a:rPr lang="uk-UA" b="1" dirty="0" err="1"/>
              <a:t>А</a:t>
            </a:r>
            <a:r>
              <a:rPr lang="uk-UA" b="1" baseline="-25000" dirty="0" err="1"/>
              <a:t>br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463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332656"/>
            <a:ext cx="7643192" cy="6336704"/>
          </a:xfrm>
        </p:spPr>
        <p:txBody>
          <a:bodyPr>
            <a:normAutofit fontScale="77500" lnSpcReduction="20000"/>
          </a:bodyPr>
          <a:lstStyle/>
          <a:p>
            <a:r>
              <a:rPr lang="uk-UA" sz="3600" b="1" i="1" dirty="0">
                <a:solidFill>
                  <a:srgbClr val="FF0000"/>
                </a:solidFill>
              </a:rPr>
              <a:t>Розрахункові витрати каналів.</a:t>
            </a:r>
            <a:r>
              <a:rPr lang="uk-UA" sz="3600" i="1" dirty="0">
                <a:solidFill>
                  <a:srgbClr val="FF0000"/>
                </a:solidFill>
              </a:rPr>
              <a:t> </a:t>
            </a:r>
            <a:endParaRPr lang="en-US" sz="3600" i="1" dirty="0" smtClean="0">
              <a:solidFill>
                <a:srgbClr val="FF0000"/>
              </a:solidFill>
            </a:endParaRPr>
          </a:p>
          <a:p>
            <a:r>
              <a:rPr lang="uk-UA" b="1" dirty="0" smtClean="0"/>
              <a:t> </a:t>
            </a:r>
            <a:r>
              <a:rPr lang="uk-UA" b="1" dirty="0"/>
              <a:t>У проектах зрошувальних систем встановлена </a:t>
            </a:r>
            <a:r>
              <a:rPr lang="uk-UA" b="1" dirty="0" smtClean="0"/>
              <a:t>наступна </a:t>
            </a:r>
            <a:r>
              <a:rPr lang="uk-UA" b="1" dirty="0">
                <a:solidFill>
                  <a:srgbClr val="FF0000"/>
                </a:solidFill>
              </a:rPr>
              <a:t>номенклатура розрахункових витрат</a:t>
            </a:r>
            <a:r>
              <a:rPr lang="uk-UA" b="1" dirty="0"/>
              <a:t>.</a:t>
            </a:r>
            <a:endParaRPr lang="ru-RU" b="1" dirty="0"/>
          </a:p>
          <a:p>
            <a:r>
              <a:rPr lang="uk-UA" b="1" dirty="0">
                <a:solidFill>
                  <a:srgbClr val="FF0000"/>
                </a:solidFill>
              </a:rPr>
              <a:t>Нормальною (максимальною) витратою </a:t>
            </a:r>
            <a:r>
              <a:rPr lang="uk-UA" b="1" dirty="0"/>
              <a:t>називається найбільша витрата води, яку пропускає канал тривалий час згідно графіка гідромодуля.</a:t>
            </a:r>
            <a:endParaRPr lang="ru-RU" b="1" dirty="0"/>
          </a:p>
          <a:p>
            <a:r>
              <a:rPr lang="uk-UA" b="1" dirty="0">
                <a:solidFill>
                  <a:srgbClr val="FF0000"/>
                </a:solidFill>
              </a:rPr>
              <a:t>Мінімальною витратою </a:t>
            </a:r>
            <a:r>
              <a:rPr lang="uk-UA" b="1" dirty="0"/>
              <a:t>називається витрата, яку потрібно пропустити по каналу  за короткий відрізок часу згідно з розрахунковим графіком гідромодуля (або приймати 0,4 від нормальних витрат)</a:t>
            </a:r>
            <a:endParaRPr lang="ru-RU" b="1" dirty="0"/>
          </a:p>
          <a:p>
            <a:r>
              <a:rPr lang="uk-UA" b="1" dirty="0">
                <a:solidFill>
                  <a:srgbClr val="FF0000"/>
                </a:solidFill>
              </a:rPr>
              <a:t>Форсованою витратою </a:t>
            </a:r>
            <a:r>
              <a:rPr lang="uk-UA" b="1" dirty="0"/>
              <a:t>називається збільшена максимальна витрата на величину форсування </a:t>
            </a:r>
            <a:r>
              <a:rPr lang="uk-UA" b="1" dirty="0" err="1"/>
              <a:t>К</a:t>
            </a:r>
            <a:r>
              <a:rPr lang="uk-UA" b="1" baseline="-25000" dirty="0" err="1"/>
              <a:t>ф</a:t>
            </a:r>
            <a:r>
              <a:rPr lang="uk-UA" b="1" dirty="0"/>
              <a:t>, яку потрібно пропустити по каналу за короткий час в особливих умовах експлуатації. (при нормальних витратах менше 1 м</a:t>
            </a:r>
            <a:r>
              <a:rPr lang="uk-UA" b="1" baseline="30000" dirty="0"/>
              <a:t>3</a:t>
            </a:r>
            <a:r>
              <a:rPr lang="uk-UA" b="1" dirty="0"/>
              <a:t>/с  </a:t>
            </a:r>
            <a:r>
              <a:rPr lang="uk-UA" b="1" dirty="0" err="1"/>
              <a:t>К</a:t>
            </a:r>
            <a:r>
              <a:rPr lang="uk-UA" b="1" baseline="-25000" dirty="0" err="1"/>
              <a:t>ф</a:t>
            </a:r>
            <a:r>
              <a:rPr lang="uk-UA" b="1" dirty="0"/>
              <a:t> - 1,2…1,3;  при витратах більше 10 м</a:t>
            </a:r>
            <a:r>
              <a:rPr lang="uk-UA" b="1" baseline="30000" dirty="0"/>
              <a:t>3</a:t>
            </a:r>
            <a:r>
              <a:rPr lang="uk-UA" b="1" dirty="0"/>
              <a:t> /с </a:t>
            </a:r>
            <a:r>
              <a:rPr lang="uk-UA" b="1" dirty="0" err="1"/>
              <a:t>К</a:t>
            </a:r>
            <a:r>
              <a:rPr lang="uk-UA" b="1" baseline="-25000" dirty="0" err="1"/>
              <a:t>ф</a:t>
            </a:r>
            <a:r>
              <a:rPr lang="uk-UA" b="1" dirty="0"/>
              <a:t> - 1,1…1,5).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117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404664"/>
            <a:ext cx="7643192" cy="6264696"/>
          </a:xfrm>
        </p:spPr>
        <p:txBody>
          <a:bodyPr>
            <a:normAutofit fontScale="85000" lnSpcReduction="20000"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Витрати </a:t>
            </a:r>
            <a:r>
              <a:rPr lang="uk-UA" b="1" dirty="0" err="1">
                <a:solidFill>
                  <a:srgbClr val="FF0000"/>
                </a:solidFill>
              </a:rPr>
              <a:t>нетто</a:t>
            </a:r>
            <a:r>
              <a:rPr lang="uk-UA" b="1" dirty="0">
                <a:solidFill>
                  <a:srgbClr val="FF0000"/>
                </a:solidFill>
              </a:rPr>
              <a:t> каналу </a:t>
            </a:r>
            <a:r>
              <a:rPr lang="uk-UA" b="1" dirty="0"/>
              <a:t>називають витрату води в кінцевій його частині.</a:t>
            </a:r>
            <a:endParaRPr lang="ru-RU" b="1" dirty="0"/>
          </a:p>
          <a:p>
            <a:r>
              <a:rPr lang="uk-UA" b="1" dirty="0">
                <a:solidFill>
                  <a:srgbClr val="FF0000"/>
                </a:solidFill>
              </a:rPr>
              <a:t>Витратою брутто </a:t>
            </a:r>
            <a:r>
              <a:rPr lang="uk-UA" b="1" dirty="0"/>
              <a:t>називають витрату в голові каналу з врахуванням втрат води по його довжині.</a:t>
            </a:r>
            <a:endParaRPr lang="ru-RU" b="1" dirty="0"/>
          </a:p>
          <a:p>
            <a:r>
              <a:rPr lang="uk-UA" b="1" dirty="0"/>
              <a:t>Основними розрахунковими витратами каналів є </a:t>
            </a:r>
            <a:r>
              <a:rPr lang="uk-UA" b="1" dirty="0">
                <a:solidFill>
                  <a:srgbClr val="FF0000"/>
                </a:solidFill>
              </a:rPr>
              <a:t>нормальні витрати</a:t>
            </a:r>
            <a:r>
              <a:rPr lang="uk-UA" b="1" dirty="0"/>
              <a:t>. В залежності від величини нормальних витрат виконують гідравлічний розрахунок, встановлюють їх поперечні розміри, визначають швидкість води в каналі. Для встановлення найбільшої величини розрахункових витрат встановлюється розрахункова траса, яка має найбільшу довжину від головного  розподільника. Витрати всіх ланок зрошувальної мережі в межах сівозмінної ділянки повинні бути послідовно </a:t>
            </a:r>
            <a:r>
              <a:rPr lang="uk-UA" b="1" dirty="0" err="1"/>
              <a:t>пов"язані</a:t>
            </a:r>
            <a:r>
              <a:rPr lang="uk-UA" b="1" dirty="0"/>
              <a:t> від молодших ланок до старших.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809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332656"/>
            <a:ext cx="7848872" cy="626469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uk-UA" sz="5600" b="1" i="1" dirty="0">
                <a:solidFill>
                  <a:srgbClr val="FF0000"/>
                </a:solidFill>
              </a:rPr>
              <a:t>Нормальні витрати </a:t>
            </a:r>
            <a:r>
              <a:rPr lang="uk-UA" sz="5600" b="1" i="1" dirty="0" err="1">
                <a:solidFill>
                  <a:srgbClr val="FF0000"/>
                </a:solidFill>
              </a:rPr>
              <a:t>нетто</a:t>
            </a:r>
            <a:r>
              <a:rPr lang="uk-UA" sz="5600" b="1" i="1" dirty="0">
                <a:solidFill>
                  <a:srgbClr val="FF0000"/>
                </a:solidFill>
              </a:rPr>
              <a:t> </a:t>
            </a:r>
            <a:r>
              <a:rPr lang="uk-UA" sz="5600" b="1" dirty="0" err="1"/>
              <a:t>дільничого</a:t>
            </a:r>
            <a:r>
              <a:rPr lang="uk-UA" sz="5600" b="1" dirty="0"/>
              <a:t> каналу дорівнюють сумі витрат брутто одночасно діючих тимчасових зрошувачів</a:t>
            </a:r>
            <a:endParaRPr lang="ru-RU" sz="5600" b="1" dirty="0"/>
          </a:p>
          <a:p>
            <a:pPr marL="0" indent="0">
              <a:buNone/>
            </a:pPr>
            <a:r>
              <a:rPr lang="uk-UA" sz="5600" b="1" dirty="0"/>
              <a:t> </a:t>
            </a:r>
            <a:endParaRPr lang="ru-RU" sz="5600" b="1" dirty="0"/>
          </a:p>
          <a:p>
            <a:pPr marL="0" indent="0">
              <a:buNone/>
            </a:pPr>
            <a:r>
              <a:rPr lang="uk-UA" sz="5600" b="1" dirty="0" smtClean="0"/>
              <a:t>                              </a:t>
            </a:r>
            <a:r>
              <a:rPr lang="uk-UA" sz="5600" b="1" dirty="0" err="1" smtClean="0"/>
              <a:t>Q</a:t>
            </a:r>
            <a:r>
              <a:rPr lang="uk-UA" sz="5600" b="1" baseline="-25000" dirty="0" err="1" smtClean="0"/>
              <a:t>nt</a:t>
            </a:r>
            <a:r>
              <a:rPr lang="uk-UA" sz="5600" b="1" dirty="0" smtClean="0"/>
              <a:t> </a:t>
            </a:r>
            <a:r>
              <a:rPr lang="uk-UA" sz="5600" b="1" baseline="-25000" dirty="0" err="1"/>
              <a:t>д.к</a:t>
            </a:r>
            <a:r>
              <a:rPr lang="uk-UA" sz="5600" b="1" baseline="-25000" dirty="0"/>
              <a:t>.</a:t>
            </a:r>
            <a:r>
              <a:rPr lang="uk-UA" sz="5600" b="1" dirty="0"/>
              <a:t> = </a:t>
            </a:r>
            <a:r>
              <a:rPr lang="uk-UA" sz="5600" b="1" dirty="0" err="1"/>
              <a:t>∑Q</a:t>
            </a:r>
            <a:r>
              <a:rPr lang="uk-UA" sz="5600" b="1" baseline="-25000" dirty="0" err="1"/>
              <a:t>br</a:t>
            </a:r>
            <a:r>
              <a:rPr lang="uk-UA" sz="5600" b="1" baseline="-25000" dirty="0"/>
              <a:t> </a:t>
            </a:r>
            <a:r>
              <a:rPr lang="uk-UA" sz="5600" b="1" baseline="-25000" dirty="0" err="1"/>
              <a:t>т.з</a:t>
            </a:r>
            <a:r>
              <a:rPr lang="uk-UA" sz="5600" b="1" baseline="-25000" dirty="0" smtClean="0"/>
              <a:t>.</a:t>
            </a:r>
          </a:p>
          <a:p>
            <a:pPr marL="0" indent="0">
              <a:buNone/>
            </a:pPr>
            <a:endParaRPr lang="ru-RU" sz="5600" b="1" dirty="0"/>
          </a:p>
          <a:p>
            <a:pPr marL="0" indent="0">
              <a:buNone/>
            </a:pPr>
            <a:r>
              <a:rPr lang="uk-UA" sz="5600" b="1" i="1" dirty="0">
                <a:solidFill>
                  <a:srgbClr val="FF0000"/>
                </a:solidFill>
              </a:rPr>
              <a:t>Витрати брутто </a:t>
            </a:r>
            <a:r>
              <a:rPr lang="uk-UA" sz="5600" b="1" dirty="0" err="1"/>
              <a:t>дільничого</a:t>
            </a:r>
            <a:r>
              <a:rPr lang="uk-UA" sz="5600" b="1" dirty="0"/>
              <a:t> каналу встановлюються за залежністю</a:t>
            </a:r>
            <a:endParaRPr lang="ru-RU" sz="5600" b="1" dirty="0"/>
          </a:p>
          <a:p>
            <a:pPr marL="0" indent="0">
              <a:buNone/>
            </a:pPr>
            <a:r>
              <a:rPr lang="uk-UA" sz="5600" b="1" dirty="0"/>
              <a:t> </a:t>
            </a:r>
            <a:endParaRPr lang="ru-RU" sz="5600" b="1" dirty="0"/>
          </a:p>
          <a:p>
            <a:pPr marL="0" indent="0">
              <a:buNone/>
            </a:pPr>
            <a:r>
              <a:rPr lang="uk-UA" sz="5600" b="1" dirty="0" smtClean="0"/>
              <a:t>                              </a:t>
            </a:r>
            <a:r>
              <a:rPr lang="uk-UA" sz="5600" b="1" dirty="0" err="1" smtClean="0"/>
              <a:t>Q</a:t>
            </a:r>
            <a:r>
              <a:rPr lang="uk-UA" sz="5600" b="1" baseline="-25000" dirty="0" err="1" smtClean="0"/>
              <a:t>br</a:t>
            </a:r>
            <a:r>
              <a:rPr lang="uk-UA" sz="5600" b="1" baseline="-25000" dirty="0" smtClean="0"/>
              <a:t> </a:t>
            </a:r>
            <a:r>
              <a:rPr lang="uk-UA" sz="5600" b="1" baseline="-25000" dirty="0"/>
              <a:t>д .к.</a:t>
            </a:r>
            <a:r>
              <a:rPr lang="uk-UA" sz="5600" b="1" dirty="0"/>
              <a:t>  = </a:t>
            </a:r>
            <a:r>
              <a:rPr lang="uk-UA" sz="5600" b="1" dirty="0" err="1"/>
              <a:t>Q</a:t>
            </a:r>
            <a:r>
              <a:rPr lang="uk-UA" sz="5600" b="1" baseline="-25000" dirty="0" err="1"/>
              <a:t>nt</a:t>
            </a:r>
            <a:r>
              <a:rPr lang="uk-UA" sz="5600" b="1" baseline="-25000" dirty="0"/>
              <a:t> </a:t>
            </a:r>
            <a:r>
              <a:rPr lang="uk-UA" sz="5600" b="1" baseline="-25000" dirty="0" err="1"/>
              <a:t>д.к</a:t>
            </a:r>
            <a:r>
              <a:rPr lang="uk-UA" sz="5600" b="1" baseline="-25000" dirty="0"/>
              <a:t>.</a:t>
            </a:r>
            <a:r>
              <a:rPr lang="uk-UA" sz="5600" b="1" dirty="0"/>
              <a:t> +  </a:t>
            </a:r>
            <a:r>
              <a:rPr lang="uk-UA" sz="5600" b="1" dirty="0" smtClean="0"/>
              <a:t>S</a:t>
            </a:r>
          </a:p>
          <a:p>
            <a:pPr marL="0" indent="0">
              <a:buNone/>
            </a:pPr>
            <a:endParaRPr lang="ru-RU" sz="5600" b="1" dirty="0"/>
          </a:p>
          <a:p>
            <a:pPr marL="0" indent="0">
              <a:buNone/>
            </a:pPr>
            <a:r>
              <a:rPr lang="uk-UA" sz="5600" b="1" dirty="0"/>
              <a:t>S - втрати на фільтрацію по довжині </a:t>
            </a:r>
            <a:r>
              <a:rPr lang="uk-UA" sz="5600" b="1" dirty="0" err="1"/>
              <a:t>дільничого</a:t>
            </a:r>
            <a:r>
              <a:rPr lang="uk-UA" sz="5600" b="1" dirty="0"/>
              <a:t> каналу</a:t>
            </a:r>
            <a:endParaRPr lang="ru-RU" sz="5600" b="1" dirty="0"/>
          </a:p>
          <a:p>
            <a:pPr marL="0" indent="0">
              <a:buNone/>
            </a:pPr>
            <a:r>
              <a:rPr lang="uk-UA" sz="5600" b="1" dirty="0"/>
              <a:t> </a:t>
            </a:r>
            <a:endParaRPr lang="ru-RU" sz="56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069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88640"/>
            <a:ext cx="7818072" cy="64807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b="1" dirty="0"/>
              <a:t>S - </a:t>
            </a:r>
            <a:r>
              <a:rPr lang="uk-UA" b="1" i="1" dirty="0">
                <a:solidFill>
                  <a:srgbClr val="FF0000"/>
                </a:solidFill>
              </a:rPr>
              <a:t>втрати на фільтрацію </a:t>
            </a:r>
            <a:r>
              <a:rPr lang="uk-UA" b="1" dirty="0"/>
              <a:t>по довжині </a:t>
            </a:r>
            <a:r>
              <a:rPr lang="uk-UA" b="1" dirty="0" err="1"/>
              <a:t>дільничого</a:t>
            </a:r>
            <a:r>
              <a:rPr lang="uk-UA" b="1" dirty="0"/>
              <a:t> </a:t>
            </a:r>
            <a:r>
              <a:rPr lang="uk-UA" b="1" dirty="0" smtClean="0"/>
              <a:t>каналу</a:t>
            </a:r>
          </a:p>
          <a:p>
            <a:pPr marL="0" indent="0">
              <a:buNone/>
            </a:pPr>
            <a:r>
              <a:rPr lang="uk-UA" b="1" dirty="0" smtClean="0"/>
              <a:t>                                                  </a:t>
            </a:r>
            <a:r>
              <a:rPr lang="uk-UA" b="1" dirty="0" err="1"/>
              <a:t>σLQ</a:t>
            </a:r>
            <a:r>
              <a:rPr lang="uk-UA" b="1" baseline="-25000" dirty="0" err="1"/>
              <a:t>nt</a:t>
            </a:r>
            <a:endParaRPr lang="ru-RU" b="1" dirty="0"/>
          </a:p>
          <a:p>
            <a:pPr marL="0" indent="0">
              <a:buNone/>
            </a:pPr>
            <a:r>
              <a:rPr lang="uk-UA" b="1" dirty="0"/>
              <a:t>                               </a:t>
            </a:r>
            <a:r>
              <a:rPr lang="uk-UA" b="1" dirty="0" smtClean="0"/>
              <a:t>   </a:t>
            </a:r>
            <a:r>
              <a:rPr lang="uk-UA" b="1" dirty="0"/>
              <a:t>S = ------------------</a:t>
            </a:r>
            <a:endParaRPr lang="ru-RU" b="1" dirty="0"/>
          </a:p>
          <a:p>
            <a:pPr marL="0" indent="0">
              <a:buNone/>
            </a:pPr>
            <a:r>
              <a:rPr lang="uk-UA" b="1" dirty="0"/>
              <a:t>                                                   </a:t>
            </a:r>
            <a:r>
              <a:rPr lang="uk-UA" b="1" dirty="0" smtClean="0"/>
              <a:t>  </a:t>
            </a:r>
            <a:r>
              <a:rPr lang="uk-UA" b="1" dirty="0"/>
              <a:t>100</a:t>
            </a:r>
            <a:endParaRPr lang="ru-RU" b="1" dirty="0"/>
          </a:p>
          <a:p>
            <a:pPr marL="0" indent="0">
              <a:buNone/>
            </a:pPr>
            <a:r>
              <a:rPr lang="uk-UA" b="1" dirty="0"/>
              <a:t>L - довжина </a:t>
            </a:r>
            <a:r>
              <a:rPr lang="uk-UA" b="1" dirty="0" err="1"/>
              <a:t>дільничого</a:t>
            </a:r>
            <a:r>
              <a:rPr lang="uk-UA" b="1" dirty="0"/>
              <a:t> каналу, км;</a:t>
            </a:r>
            <a:endParaRPr lang="ru-RU" b="1" dirty="0"/>
          </a:p>
          <a:p>
            <a:pPr marL="0" indent="0">
              <a:buNone/>
            </a:pPr>
            <a:r>
              <a:rPr lang="uk-UA" b="1" dirty="0" err="1"/>
              <a:t>Q</a:t>
            </a:r>
            <a:r>
              <a:rPr lang="uk-UA" b="1" baseline="-25000" dirty="0" err="1"/>
              <a:t>nt</a:t>
            </a:r>
            <a:r>
              <a:rPr lang="uk-UA" b="1" dirty="0"/>
              <a:t> - витрати нетто, л/с;</a:t>
            </a:r>
            <a:endParaRPr lang="ru-RU" b="1" dirty="0"/>
          </a:p>
          <a:p>
            <a:pPr marL="0" indent="0">
              <a:buNone/>
            </a:pPr>
            <a:r>
              <a:rPr lang="uk-UA" b="1" dirty="0"/>
              <a:t>Σ - втрати води на 1 км. довжини </a:t>
            </a:r>
            <a:r>
              <a:rPr lang="uk-UA" b="1" dirty="0" smtClean="0"/>
              <a:t>каналу</a:t>
            </a:r>
            <a:endParaRPr lang="ru-RU" b="1" dirty="0" smtClean="0"/>
          </a:p>
          <a:p>
            <a:pPr marL="0" indent="0">
              <a:buNone/>
            </a:pPr>
            <a:r>
              <a:rPr lang="ru-RU" b="1" dirty="0"/>
              <a:t> </a:t>
            </a:r>
            <a:r>
              <a:rPr lang="ru-RU" b="1" dirty="0" smtClean="0"/>
              <a:t>                                                    </a:t>
            </a:r>
            <a:r>
              <a:rPr lang="uk-UA" b="1" dirty="0" smtClean="0"/>
              <a:t>А</a:t>
            </a:r>
            <a:endParaRPr lang="ru-RU" b="1" dirty="0"/>
          </a:p>
          <a:p>
            <a:pPr marL="0" indent="0">
              <a:buNone/>
            </a:pPr>
            <a:r>
              <a:rPr lang="uk-UA" b="1" dirty="0"/>
              <a:t>                               </a:t>
            </a:r>
            <a:r>
              <a:rPr lang="uk-UA" b="1" dirty="0" smtClean="0"/>
              <a:t>   </a:t>
            </a:r>
            <a:r>
              <a:rPr lang="uk-UA" b="1" dirty="0"/>
              <a:t>σ =       ------------</a:t>
            </a:r>
            <a:endParaRPr lang="ru-RU" b="1" dirty="0"/>
          </a:p>
          <a:p>
            <a:pPr marL="0" indent="0">
              <a:buNone/>
            </a:pPr>
            <a:r>
              <a:rPr lang="uk-UA" b="1" dirty="0"/>
              <a:t>                                              </a:t>
            </a:r>
            <a:r>
              <a:rPr lang="uk-UA" b="1" dirty="0" smtClean="0"/>
              <a:t>    </a:t>
            </a:r>
            <a:r>
              <a:rPr lang="uk-UA" b="1" dirty="0" err="1"/>
              <a:t>Q</a:t>
            </a:r>
            <a:r>
              <a:rPr lang="uk-UA" b="1" baseline="-25000" dirty="0" err="1"/>
              <a:t>nt</a:t>
            </a:r>
            <a:r>
              <a:rPr lang="uk-UA" b="1" dirty="0"/>
              <a:t> </a:t>
            </a:r>
            <a:r>
              <a:rPr lang="uk-UA" b="1" baseline="30000" dirty="0"/>
              <a:t>m</a:t>
            </a:r>
            <a:r>
              <a:rPr lang="uk-UA" b="1" dirty="0"/>
              <a:t> </a:t>
            </a:r>
            <a:endParaRPr lang="ru-RU" b="1" dirty="0"/>
          </a:p>
          <a:p>
            <a:pPr marL="0" indent="0">
              <a:buNone/>
            </a:pPr>
            <a:r>
              <a:rPr lang="uk-UA" b="1" dirty="0"/>
              <a:t>Коефіцієнт А і показник степені m приймають в залежності від водопроникності </a:t>
            </a:r>
            <a:r>
              <a:rPr lang="uk-UA" b="1" dirty="0" err="1"/>
              <a:t>грунту</a:t>
            </a:r>
            <a:r>
              <a:rPr lang="uk-UA" b="1" dirty="0"/>
              <a:t> ( для середніх </a:t>
            </a:r>
            <a:r>
              <a:rPr lang="uk-UA" b="1" dirty="0" err="1"/>
              <a:t>грунтів</a:t>
            </a:r>
            <a:r>
              <a:rPr lang="uk-UA" b="1" dirty="0"/>
              <a:t> А = 1,9 , m = 0,4</a:t>
            </a:r>
            <a:r>
              <a:rPr lang="uk-UA" b="1" dirty="0" smtClean="0"/>
              <a:t>)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2406496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88640"/>
            <a:ext cx="7746064" cy="64807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b="1" i="1" dirty="0">
                <a:solidFill>
                  <a:srgbClr val="FF0000"/>
                </a:solidFill>
              </a:rPr>
              <a:t>Витрати господарських каналів </a:t>
            </a:r>
            <a:r>
              <a:rPr lang="uk-UA" b="1" dirty="0"/>
              <a:t>дорівнюють сумі витрат </a:t>
            </a:r>
            <a:r>
              <a:rPr lang="uk-UA" b="1" dirty="0" err="1"/>
              <a:t>дільничих</a:t>
            </a:r>
            <a:r>
              <a:rPr lang="uk-UA" b="1" dirty="0"/>
              <a:t> каналів, що одержують з нього воду</a:t>
            </a:r>
            <a:endParaRPr lang="ru-RU" b="1" dirty="0"/>
          </a:p>
          <a:p>
            <a:pPr marL="0" indent="0">
              <a:buNone/>
            </a:pPr>
            <a:r>
              <a:rPr lang="uk-UA" b="1" dirty="0"/>
              <a:t>                              </a:t>
            </a:r>
            <a:r>
              <a:rPr lang="uk-UA" b="1" dirty="0" smtClean="0"/>
              <a:t>  </a:t>
            </a:r>
            <a:r>
              <a:rPr lang="uk-UA" b="1" dirty="0" err="1"/>
              <a:t>Q</a:t>
            </a:r>
            <a:r>
              <a:rPr lang="uk-UA" b="1" baseline="-25000" dirty="0" err="1"/>
              <a:t>nt</a:t>
            </a:r>
            <a:r>
              <a:rPr lang="uk-UA" b="1" baseline="-25000" dirty="0"/>
              <a:t> </a:t>
            </a:r>
            <a:r>
              <a:rPr lang="uk-UA" b="1" baseline="-25000" dirty="0" err="1"/>
              <a:t>г.к</a:t>
            </a:r>
            <a:r>
              <a:rPr lang="uk-UA" b="1" baseline="-25000" dirty="0"/>
              <a:t>.</a:t>
            </a:r>
            <a:r>
              <a:rPr lang="uk-UA" b="1" dirty="0"/>
              <a:t> = ∑ </a:t>
            </a:r>
            <a:r>
              <a:rPr lang="uk-UA" b="1" dirty="0" err="1"/>
              <a:t>Q</a:t>
            </a:r>
            <a:r>
              <a:rPr lang="uk-UA" b="1" baseline="-25000" dirty="0" err="1"/>
              <a:t>br</a:t>
            </a:r>
            <a:r>
              <a:rPr lang="uk-UA" b="1" baseline="-25000" dirty="0"/>
              <a:t> </a:t>
            </a:r>
            <a:r>
              <a:rPr lang="uk-UA" b="1" baseline="-25000" dirty="0" err="1"/>
              <a:t>д.к</a:t>
            </a:r>
            <a:r>
              <a:rPr lang="uk-UA" b="1" baseline="-25000" dirty="0" smtClean="0"/>
              <a:t>.</a:t>
            </a:r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uk-UA" b="1" i="1" dirty="0" smtClean="0">
                <a:solidFill>
                  <a:srgbClr val="FF0000"/>
                </a:solidFill>
              </a:rPr>
              <a:t>Витрати </a:t>
            </a:r>
            <a:r>
              <a:rPr lang="uk-UA" b="1" i="1" dirty="0">
                <a:solidFill>
                  <a:srgbClr val="FF0000"/>
                </a:solidFill>
              </a:rPr>
              <a:t>міжгосподарських каналів</a:t>
            </a:r>
            <a:endParaRPr lang="ru-RU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uk-UA" b="1" i="1" dirty="0">
                <a:solidFill>
                  <a:srgbClr val="FF0000"/>
                </a:solidFill>
              </a:rPr>
              <a:t> </a:t>
            </a:r>
            <a:endParaRPr lang="ru-RU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uk-UA" b="1" dirty="0"/>
              <a:t>                                 </a:t>
            </a:r>
            <a:r>
              <a:rPr lang="uk-UA" b="1" dirty="0" smtClean="0"/>
              <a:t>  </a:t>
            </a:r>
            <a:r>
              <a:rPr lang="uk-UA" b="1" dirty="0" err="1"/>
              <a:t>Q</a:t>
            </a:r>
            <a:r>
              <a:rPr lang="uk-UA" b="1" baseline="-25000" dirty="0" err="1"/>
              <a:t>nt</a:t>
            </a:r>
            <a:r>
              <a:rPr lang="uk-UA" b="1" baseline="-25000" dirty="0"/>
              <a:t> </a:t>
            </a:r>
            <a:r>
              <a:rPr lang="uk-UA" b="1" baseline="-25000" dirty="0" err="1"/>
              <a:t>мг.к</a:t>
            </a:r>
            <a:r>
              <a:rPr lang="uk-UA" b="1" baseline="-25000" dirty="0"/>
              <a:t>.</a:t>
            </a:r>
            <a:r>
              <a:rPr lang="uk-UA" b="1" dirty="0"/>
              <a:t>. К = </a:t>
            </a:r>
            <a:r>
              <a:rPr lang="uk-UA" b="1" dirty="0" err="1"/>
              <a:t>∑Q</a:t>
            </a:r>
            <a:r>
              <a:rPr lang="uk-UA" b="1" baseline="-25000" dirty="0" err="1"/>
              <a:t>br</a:t>
            </a:r>
            <a:r>
              <a:rPr lang="uk-UA" b="1" baseline="-25000" dirty="0"/>
              <a:t> </a:t>
            </a:r>
            <a:r>
              <a:rPr lang="uk-UA" b="1" baseline="-25000" dirty="0" err="1"/>
              <a:t>г.к</a:t>
            </a:r>
            <a:r>
              <a:rPr lang="uk-UA" b="1" baseline="-25000" dirty="0" smtClean="0"/>
              <a:t>.</a:t>
            </a:r>
            <a:endParaRPr lang="ru-RU" b="1" dirty="0" smtClean="0"/>
          </a:p>
          <a:p>
            <a:pPr marL="0" indent="0">
              <a:buNone/>
            </a:pPr>
            <a:endParaRPr lang="ru-RU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uk-UA" b="1" i="1" dirty="0" smtClean="0">
                <a:solidFill>
                  <a:srgbClr val="FF0000"/>
                </a:solidFill>
              </a:rPr>
              <a:t>Витрати </a:t>
            </a:r>
            <a:r>
              <a:rPr lang="uk-UA" b="1" i="1" dirty="0">
                <a:solidFill>
                  <a:srgbClr val="FF0000"/>
                </a:solidFill>
              </a:rPr>
              <a:t>магістрального каналу </a:t>
            </a:r>
            <a:r>
              <a:rPr lang="uk-UA" b="1" dirty="0"/>
              <a:t>дорівнюють сумі витрат міжгосподарських </a:t>
            </a:r>
            <a:r>
              <a:rPr lang="uk-UA" b="1" dirty="0" smtClean="0"/>
              <a:t>розподільників</a:t>
            </a:r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uk-UA" b="1" dirty="0"/>
              <a:t>                                 </a:t>
            </a:r>
            <a:r>
              <a:rPr lang="uk-UA" b="1" dirty="0" smtClean="0"/>
              <a:t>   </a:t>
            </a:r>
            <a:r>
              <a:rPr lang="uk-UA" b="1" dirty="0" err="1"/>
              <a:t>Q</a:t>
            </a:r>
            <a:r>
              <a:rPr lang="uk-UA" b="1" baseline="-25000" dirty="0" err="1"/>
              <a:t>nt.м.к</a:t>
            </a:r>
            <a:r>
              <a:rPr lang="uk-UA" b="1" baseline="-25000" dirty="0"/>
              <a:t>.</a:t>
            </a:r>
            <a:r>
              <a:rPr lang="uk-UA" b="1" dirty="0"/>
              <a:t> = </a:t>
            </a:r>
            <a:r>
              <a:rPr lang="uk-UA" b="1" dirty="0" err="1"/>
              <a:t>∑Q</a:t>
            </a:r>
            <a:r>
              <a:rPr lang="uk-UA" b="1" baseline="-25000" dirty="0" err="1"/>
              <a:t>br</a:t>
            </a:r>
            <a:r>
              <a:rPr lang="uk-UA" b="1" baseline="-25000" dirty="0"/>
              <a:t>. </a:t>
            </a:r>
            <a:r>
              <a:rPr lang="uk-UA" b="1" baseline="-25000" dirty="0" err="1"/>
              <a:t>мг.к</a:t>
            </a:r>
            <a:endParaRPr lang="ru-RU" b="1" dirty="0"/>
          </a:p>
          <a:p>
            <a:pPr marL="0" indent="0">
              <a:buNone/>
            </a:pPr>
            <a:r>
              <a:rPr lang="uk-UA" dirty="0"/>
              <a:t>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54440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260648"/>
            <a:ext cx="7571184" cy="6480720"/>
          </a:xfrm>
        </p:spPr>
        <p:txBody>
          <a:bodyPr>
            <a:normAutofit fontScale="77500" lnSpcReduction="20000"/>
          </a:bodyPr>
          <a:lstStyle/>
          <a:p>
            <a:r>
              <a:rPr lang="uk-UA" b="1" dirty="0"/>
              <a:t>Гідравлічний розрахунок каналів. </a:t>
            </a:r>
            <a:endParaRPr lang="uk-UA" b="1" dirty="0" smtClean="0"/>
          </a:p>
          <a:p>
            <a:r>
              <a:rPr lang="uk-UA" b="1" dirty="0" smtClean="0">
                <a:solidFill>
                  <a:srgbClr val="FF0000"/>
                </a:solidFill>
              </a:rPr>
              <a:t>Гідравлічний </a:t>
            </a:r>
            <a:r>
              <a:rPr lang="uk-UA" b="1" dirty="0">
                <a:solidFill>
                  <a:srgbClr val="FF0000"/>
                </a:solidFill>
              </a:rPr>
              <a:t>розрахунок </a:t>
            </a:r>
            <a:r>
              <a:rPr lang="uk-UA" b="1" dirty="0"/>
              <a:t>зрошувальних каналів виконується за формулами гідравліки для рівномірного руху води в відкритому руслі</a:t>
            </a:r>
            <a:endParaRPr lang="ru-RU" b="1" dirty="0"/>
          </a:p>
          <a:p>
            <a:r>
              <a:rPr lang="uk-UA" b="1" dirty="0"/>
              <a:t>Перший (основний ) варіант розрахунку виконують, коли канал проектується із середнім похилом місцевості</a:t>
            </a:r>
            <a:r>
              <a:rPr lang="uk-UA" b="1" dirty="0" smtClean="0"/>
              <a:t>.</a:t>
            </a:r>
          </a:p>
          <a:p>
            <a:r>
              <a:rPr lang="uk-UA" b="1" dirty="0" smtClean="0">
                <a:solidFill>
                  <a:srgbClr val="FF0000"/>
                </a:solidFill>
              </a:rPr>
              <a:t> </a:t>
            </a:r>
            <a:r>
              <a:rPr lang="uk-UA" b="1" dirty="0">
                <a:solidFill>
                  <a:srgbClr val="FF0000"/>
                </a:solidFill>
              </a:rPr>
              <a:t>Вихідні величини каналу:</a:t>
            </a:r>
            <a:endParaRPr lang="ru-RU" b="1" dirty="0">
              <a:solidFill>
                <a:srgbClr val="FF0000"/>
              </a:solidFill>
            </a:endParaRPr>
          </a:p>
          <a:p>
            <a:r>
              <a:rPr lang="uk-UA" b="1" dirty="0"/>
              <a:t>- нормальні витрати брутто (округлені до стандартної величини)</a:t>
            </a:r>
            <a:endParaRPr lang="ru-RU" b="1" dirty="0"/>
          </a:p>
          <a:p>
            <a:r>
              <a:rPr lang="uk-UA" b="1" dirty="0"/>
              <a:t>- коефіцієнт закладання укосів, приймається по </a:t>
            </a:r>
            <a:r>
              <a:rPr lang="uk-UA" b="1" dirty="0" err="1"/>
              <a:t>БНіП</a:t>
            </a:r>
            <a:r>
              <a:rPr lang="uk-UA" b="1" dirty="0"/>
              <a:t> в залежності від </a:t>
            </a:r>
            <a:r>
              <a:rPr lang="uk-UA" b="1" dirty="0" err="1"/>
              <a:t>характера</a:t>
            </a:r>
            <a:r>
              <a:rPr lang="uk-UA" b="1" dirty="0"/>
              <a:t> русла каналу і величини витрат; для внутрішньогосподарських каналів в земляному руслі  п = 0,0027, для облицьованих каналів п = 0,012 - 0,017, для тимчасових зрошувачів п = 0,03.</a:t>
            </a:r>
            <a:endParaRPr lang="ru-RU" b="1" dirty="0"/>
          </a:p>
          <a:p>
            <a:r>
              <a:rPr lang="uk-UA" b="1" dirty="0"/>
              <a:t>- розрахунковий похил каналу, який встановлюється по поздовжньому профілю поверхні землі.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60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332656"/>
            <a:ext cx="7643192" cy="6264696"/>
          </a:xfrm>
        </p:spPr>
        <p:txBody>
          <a:bodyPr>
            <a:normAutofit fontScale="92500"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Розрахунком встановлюють </a:t>
            </a:r>
            <a:r>
              <a:rPr lang="uk-UA" b="1" dirty="0"/>
              <a:t>глибину наповнення (</a:t>
            </a:r>
            <a:r>
              <a:rPr lang="uk-UA" b="1" dirty="0" err="1"/>
              <a:t>d</a:t>
            </a:r>
            <a:r>
              <a:rPr lang="uk-UA" b="1" baseline="-25000" dirty="0" err="1"/>
              <a:t>s</a:t>
            </a:r>
            <a:r>
              <a:rPr lang="uk-UA" b="1" dirty="0" smtClean="0"/>
              <a:t>),</a:t>
            </a:r>
          </a:p>
          <a:p>
            <a:r>
              <a:rPr lang="uk-UA" b="1" dirty="0" smtClean="0"/>
              <a:t> </a:t>
            </a:r>
            <a:r>
              <a:rPr lang="uk-UA" b="1" dirty="0"/>
              <a:t>ширину </a:t>
            </a:r>
            <a:r>
              <a:rPr lang="uk-UA" b="1" dirty="0" err="1"/>
              <a:t>канала</a:t>
            </a:r>
            <a:r>
              <a:rPr lang="uk-UA" b="1" dirty="0"/>
              <a:t> по дну (b), а </a:t>
            </a:r>
            <a:r>
              <a:rPr lang="uk-UA" b="1" dirty="0" smtClean="0"/>
              <a:t>також</a:t>
            </a:r>
          </a:p>
          <a:p>
            <a:r>
              <a:rPr lang="uk-UA" b="1" dirty="0" smtClean="0"/>
              <a:t> </a:t>
            </a:r>
            <a:r>
              <a:rPr lang="uk-UA" b="1" dirty="0"/>
              <a:t>дійсну швидкість води (</a:t>
            </a:r>
            <a:r>
              <a:rPr lang="uk-UA" b="1" dirty="0" err="1"/>
              <a:t>V</a:t>
            </a:r>
            <a:r>
              <a:rPr lang="uk-UA" b="1" baseline="-25000" dirty="0" err="1"/>
              <a:t>д</a:t>
            </a:r>
            <a:r>
              <a:rPr lang="uk-UA" b="1" dirty="0"/>
              <a:t>), яка порівнюється з допустимими. </a:t>
            </a:r>
            <a:endParaRPr lang="uk-UA" b="1" dirty="0" smtClean="0"/>
          </a:p>
          <a:p>
            <a:r>
              <a:rPr lang="uk-UA" b="1" dirty="0" smtClean="0"/>
              <a:t>Задача </a:t>
            </a:r>
            <a:r>
              <a:rPr lang="uk-UA" b="1" dirty="0"/>
              <a:t>виконується методом підбору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За стандартами приймають ширину каналу по дну (b) і задаючись рядом значень (</a:t>
            </a:r>
            <a:r>
              <a:rPr lang="uk-UA" b="1" dirty="0" err="1"/>
              <a:t>d</a:t>
            </a:r>
            <a:r>
              <a:rPr lang="uk-UA" b="1" baseline="-25000" dirty="0" err="1"/>
              <a:t>s</a:t>
            </a:r>
            <a:r>
              <a:rPr lang="uk-UA" b="1" dirty="0"/>
              <a:t>) послідовно визначають:</a:t>
            </a:r>
            <a:endParaRPr lang="ru-RU" b="1" dirty="0"/>
          </a:p>
          <a:p>
            <a:pPr lvl="0"/>
            <a:r>
              <a:rPr lang="uk-UA" b="1" i="1" dirty="0">
                <a:solidFill>
                  <a:srgbClr val="FF0000"/>
                </a:solidFill>
              </a:rPr>
              <a:t>площу живого перерізу</a:t>
            </a:r>
            <a:endParaRPr lang="ru-RU" b="1" i="1" dirty="0">
              <a:solidFill>
                <a:srgbClr val="FF0000"/>
              </a:solidFill>
            </a:endParaRPr>
          </a:p>
          <a:p>
            <a:r>
              <a:rPr lang="uk-UA" b="1" dirty="0"/>
              <a:t>S = (b + φ </a:t>
            </a:r>
            <a:r>
              <a:rPr lang="uk-UA" b="1" dirty="0" err="1"/>
              <a:t>d</a:t>
            </a:r>
            <a:r>
              <a:rPr lang="uk-UA" b="1" baseline="-25000" dirty="0" err="1"/>
              <a:t>s</a:t>
            </a:r>
            <a:r>
              <a:rPr lang="uk-UA" b="1" dirty="0"/>
              <a:t>) </a:t>
            </a:r>
            <a:r>
              <a:rPr lang="uk-UA" b="1" dirty="0" err="1"/>
              <a:t>d</a:t>
            </a:r>
            <a:r>
              <a:rPr lang="uk-UA" b="1" baseline="-25000" dirty="0" err="1"/>
              <a:t>s</a:t>
            </a:r>
            <a:endParaRPr lang="ru-RU" b="1" dirty="0"/>
          </a:p>
          <a:p>
            <a:pPr lvl="0"/>
            <a:r>
              <a:rPr lang="uk-UA" b="1" i="1" dirty="0">
                <a:solidFill>
                  <a:srgbClr val="FF0000"/>
                </a:solidFill>
              </a:rPr>
              <a:t>змочений периметр</a:t>
            </a:r>
            <a:endParaRPr lang="ru-RU" b="1" i="1" dirty="0">
              <a:solidFill>
                <a:srgbClr val="FF0000"/>
              </a:solidFill>
            </a:endParaRPr>
          </a:p>
          <a:p>
            <a:r>
              <a:rPr lang="uk-UA" b="1" dirty="0"/>
              <a:t>χ = b +2 </a:t>
            </a:r>
            <a:r>
              <a:rPr lang="uk-UA" b="1" dirty="0" err="1"/>
              <a:t>d</a:t>
            </a:r>
            <a:r>
              <a:rPr lang="uk-UA" b="1" baseline="-25000" dirty="0" err="1"/>
              <a:t>s</a:t>
            </a:r>
            <a:r>
              <a:rPr lang="uk-UA" b="1" dirty="0"/>
              <a:t> √1 + φ</a:t>
            </a:r>
            <a:r>
              <a:rPr lang="uk-UA" b="1" baseline="30000" dirty="0"/>
              <a:t>2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8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0"/>
            <a:ext cx="7746064" cy="6248400"/>
          </a:xfrm>
        </p:spPr>
        <p:txBody>
          <a:bodyPr/>
          <a:lstStyle/>
          <a:p>
            <a:r>
              <a:rPr lang="uk-UA" b="1" dirty="0"/>
              <a:t>Основний об"</a:t>
            </a:r>
            <a:r>
              <a:rPr lang="uk-UA" b="1" dirty="0" err="1"/>
              <a:t>єм</a:t>
            </a:r>
            <a:r>
              <a:rPr lang="uk-UA" b="1" dirty="0"/>
              <a:t> робіт по переміщенню земляних мас виконується скреперами і бульдозерами, а грейдерами і </a:t>
            </a:r>
            <a:r>
              <a:rPr lang="uk-UA" b="1" dirty="0" err="1"/>
              <a:t>довгобазовими</a:t>
            </a:r>
            <a:r>
              <a:rPr lang="uk-UA" b="1" dirty="0"/>
              <a:t> планувальниками здійснюється естетична обробка поверхні </a:t>
            </a:r>
            <a:r>
              <a:rPr lang="uk-UA" b="1" dirty="0" err="1"/>
              <a:t>грунту</a:t>
            </a:r>
            <a:r>
              <a:rPr lang="uk-UA" b="1" dirty="0"/>
              <a:t> з точністю до ± 5 см відносно відміток</a:t>
            </a:r>
            <a:r>
              <a:rPr lang="en-US" b="1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25601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332656"/>
            <a:ext cx="7818072" cy="6264696"/>
          </a:xfrm>
        </p:spPr>
        <p:txBody>
          <a:bodyPr>
            <a:normAutofit fontScale="92500" lnSpcReduction="2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-    гідравлічний радіус</a:t>
            </a:r>
            <a:endParaRPr lang="ru-RU" b="1" i="1" dirty="0">
              <a:solidFill>
                <a:srgbClr val="FF0000"/>
              </a:solidFill>
            </a:endParaRPr>
          </a:p>
          <a:p>
            <a:r>
              <a:rPr lang="uk-UA" b="1" dirty="0"/>
              <a:t>        </a:t>
            </a:r>
            <a:r>
              <a:rPr lang="uk-UA" b="1" dirty="0" smtClean="0"/>
              <a:t>                 </a:t>
            </a:r>
            <a:r>
              <a:rPr lang="uk-UA" b="1" dirty="0"/>
              <a:t>S</a:t>
            </a:r>
            <a:endParaRPr lang="ru-RU" b="1" dirty="0"/>
          </a:p>
          <a:p>
            <a:r>
              <a:rPr lang="uk-UA" b="1" dirty="0" smtClean="0"/>
              <a:t>             R </a:t>
            </a:r>
            <a:r>
              <a:rPr lang="uk-UA" b="1" dirty="0"/>
              <a:t>=    ----</a:t>
            </a:r>
            <a:endParaRPr lang="ru-RU" b="1" dirty="0"/>
          </a:p>
          <a:p>
            <a:r>
              <a:rPr lang="uk-UA" b="1" dirty="0"/>
              <a:t>         </a:t>
            </a:r>
            <a:r>
              <a:rPr lang="uk-UA" b="1" dirty="0" smtClean="0"/>
              <a:t>               </a:t>
            </a:r>
            <a:r>
              <a:rPr lang="uk-UA" b="1" dirty="0"/>
              <a:t>χ</a:t>
            </a:r>
            <a:endParaRPr lang="ru-RU" b="1" dirty="0"/>
          </a:p>
          <a:p>
            <a:pPr lvl="0"/>
            <a:r>
              <a:rPr lang="uk-UA" b="1" i="1" dirty="0">
                <a:solidFill>
                  <a:srgbClr val="FF0000"/>
                </a:solidFill>
              </a:rPr>
              <a:t>коефіцієнт швидкості</a:t>
            </a:r>
            <a:endParaRPr lang="ru-RU" b="1" i="1" dirty="0">
              <a:solidFill>
                <a:srgbClr val="FF0000"/>
              </a:solidFill>
            </a:endParaRPr>
          </a:p>
          <a:p>
            <a:r>
              <a:rPr lang="uk-UA" b="1" dirty="0"/>
              <a:t>         </a:t>
            </a:r>
            <a:r>
              <a:rPr lang="uk-UA" b="1" dirty="0" smtClean="0"/>
              <a:t>             </a:t>
            </a:r>
            <a:r>
              <a:rPr lang="uk-UA" b="1" dirty="0"/>
              <a:t>1</a:t>
            </a:r>
            <a:endParaRPr lang="ru-RU" b="1" dirty="0"/>
          </a:p>
          <a:p>
            <a:r>
              <a:rPr lang="uk-UA" b="1" dirty="0" smtClean="0"/>
              <a:t>             С </a:t>
            </a:r>
            <a:r>
              <a:rPr lang="uk-UA" b="1" dirty="0"/>
              <a:t>= -----  </a:t>
            </a:r>
            <a:r>
              <a:rPr lang="uk-UA" b="1" dirty="0" err="1"/>
              <a:t>R</a:t>
            </a:r>
            <a:r>
              <a:rPr lang="uk-UA" b="1" baseline="30000" dirty="0" err="1"/>
              <a:t>у</a:t>
            </a:r>
            <a:endParaRPr lang="ru-RU" b="1" dirty="0"/>
          </a:p>
          <a:p>
            <a:r>
              <a:rPr lang="uk-UA" b="1" dirty="0"/>
              <a:t>        </a:t>
            </a:r>
            <a:r>
              <a:rPr lang="uk-UA" b="1" dirty="0" smtClean="0"/>
              <a:t>              </a:t>
            </a:r>
            <a:r>
              <a:rPr lang="uk-UA" b="1" dirty="0"/>
              <a:t>п</a:t>
            </a:r>
            <a:endParaRPr lang="ru-RU" b="1" dirty="0"/>
          </a:p>
          <a:p>
            <a:r>
              <a:rPr lang="uk-UA" b="1" dirty="0"/>
              <a:t> або по значенню п і R згідно таблиці </a:t>
            </a:r>
            <a:r>
              <a:rPr lang="uk-UA" b="1" dirty="0" err="1"/>
              <a:t>Шезі</a:t>
            </a:r>
            <a:r>
              <a:rPr lang="uk-UA" b="1" dirty="0"/>
              <a:t> підбирають значення </a:t>
            </a:r>
            <a:r>
              <a:rPr lang="uk-UA" b="1" i="1" dirty="0">
                <a:solidFill>
                  <a:srgbClr val="FF0000"/>
                </a:solidFill>
              </a:rPr>
              <a:t>С√R</a:t>
            </a:r>
            <a:endParaRPr lang="ru-RU" b="1" i="1" dirty="0">
              <a:solidFill>
                <a:srgbClr val="FF0000"/>
              </a:solidFill>
            </a:endParaRPr>
          </a:p>
          <a:p>
            <a:pPr lvl="0"/>
            <a:r>
              <a:rPr lang="uk-UA" b="1" dirty="0"/>
              <a:t>розрахункову характеристику</a:t>
            </a:r>
            <a:endParaRPr lang="ru-RU" b="1" dirty="0"/>
          </a:p>
          <a:p>
            <a:r>
              <a:rPr lang="uk-UA" b="1" dirty="0"/>
              <a:t> </a:t>
            </a:r>
            <a:endParaRPr lang="ru-RU" b="1" dirty="0"/>
          </a:p>
          <a:p>
            <a:r>
              <a:rPr lang="uk-UA" b="1" dirty="0"/>
              <a:t>К = S С√R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37186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332656"/>
            <a:ext cx="7643192" cy="6336704"/>
          </a:xfrm>
        </p:spPr>
        <p:txBody>
          <a:bodyPr>
            <a:normAutofit fontScale="92500" lnSpcReduction="10000"/>
          </a:bodyPr>
          <a:lstStyle/>
          <a:p>
            <a:r>
              <a:rPr lang="uk-UA" b="1" dirty="0"/>
              <a:t>По даним таблиці будується </a:t>
            </a:r>
            <a:r>
              <a:rPr lang="uk-UA" b="1" i="1" dirty="0">
                <a:solidFill>
                  <a:srgbClr val="FF0000"/>
                </a:solidFill>
              </a:rPr>
              <a:t>графік </a:t>
            </a:r>
            <a:r>
              <a:rPr lang="uk-UA" b="1" dirty="0"/>
              <a:t>залежності К = f (</a:t>
            </a:r>
            <a:r>
              <a:rPr lang="uk-UA" b="1" dirty="0" err="1"/>
              <a:t>d</a:t>
            </a:r>
            <a:r>
              <a:rPr lang="uk-UA" b="1" baseline="-25000" dirty="0" err="1"/>
              <a:t>s</a:t>
            </a:r>
            <a:r>
              <a:rPr lang="uk-UA" b="1" dirty="0"/>
              <a:t>)</a:t>
            </a:r>
            <a:endParaRPr lang="ru-RU" b="1" dirty="0"/>
          </a:p>
          <a:p>
            <a:r>
              <a:rPr lang="uk-UA" b="1" dirty="0"/>
              <a:t> </a:t>
            </a:r>
            <a:endParaRPr lang="ru-RU" b="1" dirty="0"/>
          </a:p>
          <a:p>
            <a:r>
              <a:rPr lang="uk-UA" b="1" dirty="0"/>
              <a:t>Потім визначають дійсне значення розрахункової характеристики</a:t>
            </a:r>
            <a:endParaRPr lang="ru-RU" b="1" dirty="0"/>
          </a:p>
          <a:p>
            <a:r>
              <a:rPr lang="uk-UA" b="1" dirty="0"/>
              <a:t>   </a:t>
            </a:r>
            <a:r>
              <a:rPr lang="uk-UA" b="1" dirty="0" smtClean="0"/>
              <a:t>                                </a:t>
            </a:r>
            <a:r>
              <a:rPr lang="uk-UA" b="1" dirty="0" err="1"/>
              <a:t>Q</a:t>
            </a:r>
            <a:r>
              <a:rPr lang="uk-UA" b="1" baseline="-25000" dirty="0" err="1"/>
              <a:t>br</a:t>
            </a:r>
            <a:endParaRPr lang="ru-RU" b="1" dirty="0"/>
          </a:p>
          <a:p>
            <a:r>
              <a:rPr lang="uk-UA" b="1" dirty="0" smtClean="0"/>
              <a:t>                 </a:t>
            </a:r>
            <a:r>
              <a:rPr lang="uk-UA" b="1" dirty="0" err="1" smtClean="0"/>
              <a:t>Кд</a:t>
            </a:r>
            <a:r>
              <a:rPr lang="uk-UA" b="1" dirty="0" smtClean="0"/>
              <a:t> </a:t>
            </a:r>
            <a:r>
              <a:rPr lang="uk-UA" b="1" dirty="0"/>
              <a:t>= --------------</a:t>
            </a:r>
            <a:endParaRPr lang="ru-RU" b="1" dirty="0"/>
          </a:p>
          <a:p>
            <a:r>
              <a:rPr lang="uk-UA" b="1" dirty="0"/>
              <a:t>  </a:t>
            </a:r>
            <a:r>
              <a:rPr lang="uk-UA" b="1" dirty="0" smtClean="0"/>
              <a:t>                              </a:t>
            </a:r>
            <a:r>
              <a:rPr lang="uk-UA" b="1" dirty="0" err="1"/>
              <a:t>√L</a:t>
            </a:r>
            <a:r>
              <a:rPr lang="uk-UA" b="1" baseline="-25000" dirty="0" err="1"/>
              <a:t>not</a:t>
            </a:r>
            <a:endParaRPr lang="ru-RU" b="1" dirty="0"/>
          </a:p>
          <a:p>
            <a:r>
              <a:rPr lang="uk-UA" b="1" dirty="0" err="1"/>
              <a:t>Q</a:t>
            </a:r>
            <a:r>
              <a:rPr lang="uk-UA" b="1" baseline="-25000" dirty="0" err="1"/>
              <a:t>br</a:t>
            </a:r>
            <a:r>
              <a:rPr lang="uk-UA" b="1" dirty="0"/>
              <a:t> - витрати брутто каналу, м</a:t>
            </a:r>
            <a:r>
              <a:rPr lang="uk-UA" b="1" baseline="30000" dirty="0"/>
              <a:t>3</a:t>
            </a:r>
            <a:r>
              <a:rPr lang="uk-UA" b="1" dirty="0"/>
              <a:t> /с;</a:t>
            </a:r>
            <a:endParaRPr lang="ru-RU" b="1" dirty="0"/>
          </a:p>
          <a:p>
            <a:r>
              <a:rPr lang="uk-UA" b="1" dirty="0" err="1"/>
              <a:t>L</a:t>
            </a:r>
            <a:r>
              <a:rPr lang="uk-UA" b="1" baseline="-25000" dirty="0" err="1"/>
              <a:t>not</a:t>
            </a:r>
            <a:r>
              <a:rPr lang="uk-UA" b="1" dirty="0"/>
              <a:t> -похил каналу.</a:t>
            </a:r>
            <a:endParaRPr lang="ru-RU" b="1" dirty="0"/>
          </a:p>
          <a:p>
            <a:r>
              <a:rPr lang="uk-UA" b="1" dirty="0"/>
              <a:t>З </a:t>
            </a:r>
            <a:r>
              <a:rPr lang="uk-UA" b="1" i="1" dirty="0">
                <a:solidFill>
                  <a:srgbClr val="FF0000"/>
                </a:solidFill>
              </a:rPr>
              <a:t>графіка К = f (</a:t>
            </a:r>
            <a:r>
              <a:rPr lang="uk-UA" b="1" i="1" dirty="0" err="1">
                <a:solidFill>
                  <a:srgbClr val="FF0000"/>
                </a:solidFill>
              </a:rPr>
              <a:t>d</a:t>
            </a:r>
            <a:r>
              <a:rPr lang="uk-UA" b="1" i="1" baseline="-25000" dirty="0" err="1">
                <a:solidFill>
                  <a:srgbClr val="FF0000"/>
                </a:solidFill>
              </a:rPr>
              <a:t>s</a:t>
            </a:r>
            <a:r>
              <a:rPr lang="uk-UA" b="1" i="1" dirty="0">
                <a:solidFill>
                  <a:srgbClr val="FF0000"/>
                </a:solidFill>
              </a:rPr>
              <a:t>) знімають </a:t>
            </a:r>
            <a:r>
              <a:rPr lang="uk-UA" b="1" dirty="0"/>
              <a:t>дійсну глибину наповнення (</a:t>
            </a:r>
            <a:r>
              <a:rPr lang="uk-UA" b="1" dirty="0" err="1"/>
              <a:t>d</a:t>
            </a:r>
            <a:r>
              <a:rPr lang="uk-UA" b="1" baseline="-25000" dirty="0" err="1"/>
              <a:t>s</a:t>
            </a:r>
            <a:r>
              <a:rPr lang="uk-UA" b="1" dirty="0"/>
              <a:t>), яка відповідає розрахунковим характеристикам.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41400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260648"/>
            <a:ext cx="7818072" cy="6192688"/>
          </a:xfrm>
        </p:spPr>
        <p:txBody>
          <a:bodyPr>
            <a:normAutofit/>
          </a:bodyPr>
          <a:lstStyle/>
          <a:p>
            <a:r>
              <a:rPr lang="uk-UA" b="1" dirty="0"/>
              <a:t>Після цього визначається </a:t>
            </a:r>
            <a:r>
              <a:rPr lang="uk-UA" b="1" i="1" dirty="0">
                <a:solidFill>
                  <a:srgbClr val="FF0000"/>
                </a:solidFill>
              </a:rPr>
              <a:t>дійсна площа </a:t>
            </a:r>
            <a:r>
              <a:rPr lang="uk-UA" b="1" dirty="0"/>
              <a:t>живого перерізу</a:t>
            </a:r>
            <a:endParaRPr lang="ru-RU" b="1" dirty="0"/>
          </a:p>
          <a:p>
            <a:r>
              <a:rPr lang="uk-UA" b="1" dirty="0" smtClean="0"/>
              <a:t>              </a:t>
            </a:r>
            <a:r>
              <a:rPr lang="uk-UA" b="1" dirty="0" err="1" smtClean="0"/>
              <a:t>S</a:t>
            </a:r>
            <a:r>
              <a:rPr lang="uk-UA" b="1" baseline="-25000" dirty="0" err="1" smtClean="0"/>
              <a:t>д</a:t>
            </a:r>
            <a:r>
              <a:rPr lang="uk-UA" b="1" dirty="0" smtClean="0"/>
              <a:t> </a:t>
            </a:r>
            <a:r>
              <a:rPr lang="uk-UA" b="1" dirty="0"/>
              <a:t>= (b </a:t>
            </a:r>
            <a:r>
              <a:rPr lang="uk-UA" b="1" dirty="0" err="1"/>
              <a:t>+φd</a:t>
            </a:r>
            <a:r>
              <a:rPr lang="uk-UA" b="1" baseline="-25000" dirty="0" err="1"/>
              <a:t>s</a:t>
            </a:r>
            <a:r>
              <a:rPr lang="uk-UA" b="1" baseline="-25000" dirty="0"/>
              <a:t> д</a:t>
            </a:r>
            <a:r>
              <a:rPr lang="uk-UA" b="1" dirty="0"/>
              <a:t> ) </a:t>
            </a:r>
            <a:r>
              <a:rPr lang="uk-UA" b="1" dirty="0" err="1"/>
              <a:t>d</a:t>
            </a:r>
            <a:r>
              <a:rPr lang="uk-UA" b="1" baseline="-25000" dirty="0" err="1"/>
              <a:t>s</a:t>
            </a:r>
            <a:r>
              <a:rPr lang="uk-UA" b="1" baseline="-25000" dirty="0"/>
              <a:t> д</a:t>
            </a:r>
            <a:endParaRPr lang="ru-RU" b="1" dirty="0"/>
          </a:p>
          <a:p>
            <a:r>
              <a:rPr lang="uk-UA" b="1" dirty="0"/>
              <a:t>Встановлюється </a:t>
            </a:r>
            <a:r>
              <a:rPr lang="uk-UA" b="1" i="1" dirty="0">
                <a:solidFill>
                  <a:srgbClr val="FF0000"/>
                </a:solidFill>
              </a:rPr>
              <a:t>дійсна швидкість </a:t>
            </a:r>
            <a:r>
              <a:rPr lang="uk-UA" b="1" dirty="0"/>
              <a:t>води в каналі</a:t>
            </a:r>
            <a:endParaRPr lang="ru-RU" b="1" dirty="0"/>
          </a:p>
          <a:p>
            <a:r>
              <a:rPr lang="uk-UA" b="1" dirty="0"/>
              <a:t>       </a:t>
            </a:r>
            <a:r>
              <a:rPr lang="uk-UA" b="1" dirty="0" smtClean="0"/>
              <a:t>                     </a:t>
            </a:r>
            <a:r>
              <a:rPr lang="uk-UA" b="1" dirty="0" err="1" smtClean="0"/>
              <a:t>Q</a:t>
            </a:r>
            <a:r>
              <a:rPr lang="uk-UA" b="1" baseline="-25000" dirty="0" err="1" smtClean="0"/>
              <a:t>br</a:t>
            </a:r>
            <a:endParaRPr lang="ru-RU" b="1" dirty="0"/>
          </a:p>
          <a:p>
            <a:r>
              <a:rPr lang="uk-UA" b="1" dirty="0" smtClean="0"/>
              <a:t>                </a:t>
            </a:r>
            <a:r>
              <a:rPr lang="uk-UA" b="1" dirty="0" err="1" smtClean="0"/>
              <a:t>V</a:t>
            </a:r>
            <a:r>
              <a:rPr lang="uk-UA" b="1" baseline="-25000" dirty="0" err="1" smtClean="0"/>
              <a:t>д</a:t>
            </a:r>
            <a:r>
              <a:rPr lang="uk-UA" b="1" dirty="0" smtClean="0"/>
              <a:t> </a:t>
            </a:r>
            <a:r>
              <a:rPr lang="uk-UA" b="1" dirty="0"/>
              <a:t>= --------</a:t>
            </a:r>
            <a:endParaRPr lang="ru-RU" b="1" dirty="0"/>
          </a:p>
          <a:p>
            <a:r>
              <a:rPr lang="uk-UA" b="1" dirty="0"/>
              <a:t>        </a:t>
            </a:r>
            <a:r>
              <a:rPr lang="uk-UA" b="1" dirty="0" smtClean="0"/>
              <a:t>                     </a:t>
            </a:r>
            <a:r>
              <a:rPr lang="uk-UA" b="1" dirty="0" err="1"/>
              <a:t>S</a:t>
            </a:r>
            <a:r>
              <a:rPr lang="uk-UA" b="1" baseline="-25000" dirty="0" err="1"/>
              <a:t>д</a:t>
            </a:r>
            <a:endParaRPr lang="ru-RU" b="1" dirty="0"/>
          </a:p>
          <a:p>
            <a:r>
              <a:rPr lang="uk-UA" b="1" dirty="0"/>
              <a:t>і порівнюється з допустимими. </a:t>
            </a:r>
            <a:endParaRPr lang="uk-UA" b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92049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332656"/>
            <a:ext cx="7818072" cy="6120680"/>
          </a:xfrm>
        </p:spPr>
        <p:txBody>
          <a:bodyPr>
            <a:normAutofit/>
          </a:bodyPr>
          <a:lstStyle/>
          <a:p>
            <a:r>
              <a:rPr lang="uk-UA" sz="3600" b="1" i="1" dirty="0">
                <a:solidFill>
                  <a:srgbClr val="FF0000"/>
                </a:solidFill>
              </a:rPr>
              <a:t>Допустима швидкість на розми</a:t>
            </a:r>
            <a:r>
              <a:rPr lang="uk-UA" sz="3600" b="1" dirty="0"/>
              <a:t>в встановлюється за формулою С.А.</a:t>
            </a:r>
            <a:r>
              <a:rPr lang="uk-UA" sz="3600" b="1" dirty="0" err="1"/>
              <a:t>Гиршкана</a:t>
            </a:r>
            <a:endParaRPr lang="ru-RU" sz="3600" b="1" dirty="0"/>
          </a:p>
          <a:p>
            <a:r>
              <a:rPr lang="uk-UA" sz="3600" b="1" dirty="0" smtClean="0"/>
              <a:t>       V </a:t>
            </a:r>
            <a:r>
              <a:rPr lang="uk-UA" sz="3600" b="1" baseline="-25000" dirty="0" err="1"/>
              <a:t>кр.роз</a:t>
            </a:r>
            <a:r>
              <a:rPr lang="uk-UA" sz="3600" b="1" baseline="-25000" dirty="0"/>
              <a:t>.</a:t>
            </a:r>
            <a:r>
              <a:rPr lang="uk-UA" sz="3600" b="1" dirty="0"/>
              <a:t> = К </a:t>
            </a:r>
            <a:r>
              <a:rPr lang="uk-UA" sz="3600" b="1" dirty="0" err="1"/>
              <a:t>Q</a:t>
            </a:r>
            <a:r>
              <a:rPr lang="uk-UA" sz="3600" b="1" baseline="-25000" dirty="0" err="1"/>
              <a:t>br</a:t>
            </a:r>
            <a:r>
              <a:rPr lang="uk-UA" sz="3600" b="1" dirty="0"/>
              <a:t> </a:t>
            </a:r>
            <a:r>
              <a:rPr lang="uk-UA" sz="3600" b="1" baseline="30000" dirty="0"/>
              <a:t>0,1</a:t>
            </a:r>
            <a:r>
              <a:rPr lang="uk-UA" sz="3600" b="1" dirty="0"/>
              <a:t>, м/с</a:t>
            </a:r>
            <a:endParaRPr lang="ru-RU" sz="3600" b="1" dirty="0"/>
          </a:p>
          <a:p>
            <a:r>
              <a:rPr lang="uk-UA" sz="3600" b="1" dirty="0"/>
              <a:t>К - коефіцієнт, який залежить від характеру </a:t>
            </a:r>
            <a:r>
              <a:rPr lang="uk-UA" sz="3600" b="1" dirty="0" err="1"/>
              <a:t>грунтів</a:t>
            </a:r>
            <a:r>
              <a:rPr lang="uk-UA" sz="3600" b="1" dirty="0"/>
              <a:t> в яких прокладений канал (для середніх суглинків К - 0,62, для важких К - 0,68)</a:t>
            </a:r>
            <a:endParaRPr lang="ru-RU" sz="3600" b="1" dirty="0"/>
          </a:p>
          <a:p>
            <a:r>
              <a:rPr lang="uk-UA" sz="3600" b="1" dirty="0" err="1"/>
              <a:t>Q</a:t>
            </a:r>
            <a:r>
              <a:rPr lang="uk-UA" sz="3600" b="1" baseline="-25000" dirty="0" err="1"/>
              <a:t>br</a:t>
            </a:r>
            <a:r>
              <a:rPr lang="uk-UA" sz="3600" b="1" dirty="0"/>
              <a:t> -  витрати брутто каналу, м</a:t>
            </a:r>
            <a:r>
              <a:rPr lang="uk-UA" sz="3600" b="1" baseline="30000" dirty="0"/>
              <a:t>3</a:t>
            </a:r>
            <a:r>
              <a:rPr lang="uk-UA" sz="3600" b="1" dirty="0"/>
              <a:t> /с;</a:t>
            </a:r>
            <a:endParaRPr lang="ru-RU" sz="36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94059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0"/>
            <a:ext cx="7890080" cy="6669360"/>
          </a:xfrm>
        </p:spPr>
        <p:txBody>
          <a:bodyPr>
            <a:normAutofit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Критична швидкість на замулення</a:t>
            </a:r>
            <a:r>
              <a:rPr lang="uk-UA" b="1" dirty="0"/>
              <a:t>:</a:t>
            </a:r>
            <a:endParaRPr lang="ru-RU" b="1" dirty="0"/>
          </a:p>
          <a:p>
            <a:r>
              <a:rPr lang="uk-UA" b="1" dirty="0" err="1"/>
              <a:t>V</a:t>
            </a:r>
            <a:r>
              <a:rPr lang="uk-UA" b="1" baseline="-25000" dirty="0" err="1"/>
              <a:t>зам</a:t>
            </a:r>
            <a:r>
              <a:rPr lang="uk-UA" b="1" baseline="-25000" dirty="0"/>
              <a:t>.</a:t>
            </a:r>
            <a:r>
              <a:rPr lang="uk-UA" b="1" dirty="0"/>
              <a:t> = А </a:t>
            </a:r>
            <a:r>
              <a:rPr lang="uk-UA" b="1" dirty="0" err="1"/>
              <a:t>Q</a:t>
            </a:r>
            <a:r>
              <a:rPr lang="uk-UA" b="1" baseline="-25000" dirty="0" err="1"/>
              <a:t>br</a:t>
            </a:r>
            <a:r>
              <a:rPr lang="uk-UA" b="1" dirty="0"/>
              <a:t> </a:t>
            </a:r>
            <a:r>
              <a:rPr lang="uk-UA" b="1" baseline="30000" dirty="0"/>
              <a:t>0,2</a:t>
            </a:r>
            <a:r>
              <a:rPr lang="uk-UA" b="1" dirty="0"/>
              <a:t>, м/с</a:t>
            </a:r>
            <a:endParaRPr lang="ru-RU" b="1" dirty="0"/>
          </a:p>
          <a:p>
            <a:r>
              <a:rPr lang="uk-UA" b="1" dirty="0"/>
              <a:t>А - коефіцієнт, який залежить від середньозваженої гідравлічної крупності каналів (W), при W ≤ 1,5 мм/с  А = 0,33.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Дійсна швидкість руху води </a:t>
            </a:r>
            <a:r>
              <a:rPr lang="uk-UA" b="1" dirty="0"/>
              <a:t>по каналу повинна бути більше критичної в відношенні замулення і менше критичної на розмив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Якщо по якимось причинам канал не можливо запроектувати з похилом місцевості, застосовується другий варіант гідравлічного розрахунку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963328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260648"/>
            <a:ext cx="7643192" cy="6408712"/>
          </a:xfrm>
        </p:spPr>
        <p:txBody>
          <a:bodyPr>
            <a:normAutofit fontScale="55000" lnSpcReduction="20000"/>
          </a:bodyPr>
          <a:lstStyle/>
          <a:p>
            <a:r>
              <a:rPr lang="uk-UA" sz="4400" b="1" i="1" dirty="0">
                <a:solidFill>
                  <a:srgbClr val="FF0000"/>
                </a:solidFill>
              </a:rPr>
              <a:t>Другий варіант гідравлічного розрахунку каналів. </a:t>
            </a:r>
            <a:endParaRPr lang="uk-UA" sz="4400" b="1" i="1" dirty="0" smtClean="0">
              <a:solidFill>
                <a:srgbClr val="FF0000"/>
              </a:solidFill>
            </a:endParaRPr>
          </a:p>
          <a:p>
            <a:r>
              <a:rPr lang="uk-UA" sz="4400" b="1" dirty="0" smtClean="0"/>
              <a:t>При </a:t>
            </a:r>
            <a:r>
              <a:rPr lang="uk-UA" sz="4400" b="1" dirty="0"/>
              <a:t>другому варіанті встановлюють допустиму швидкість і визначають розрахунковий похил каналу.</a:t>
            </a:r>
            <a:endParaRPr lang="ru-RU" sz="4400" b="1" dirty="0"/>
          </a:p>
          <a:p>
            <a:r>
              <a:rPr lang="uk-UA" sz="4400" b="1" i="1" dirty="0">
                <a:solidFill>
                  <a:srgbClr val="FF0000"/>
                </a:solidFill>
              </a:rPr>
              <a:t>Визначається живий переріз каналу</a:t>
            </a:r>
            <a:r>
              <a:rPr lang="uk-UA" sz="4400" b="1" dirty="0"/>
              <a:t>:</a:t>
            </a:r>
            <a:endParaRPr lang="ru-RU" sz="4400" b="1" dirty="0"/>
          </a:p>
          <a:p>
            <a:r>
              <a:rPr lang="uk-UA" sz="4400" b="1" dirty="0"/>
              <a:t> - для параболічного русла</a:t>
            </a:r>
            <a:endParaRPr lang="ru-RU" sz="4400" b="1" dirty="0"/>
          </a:p>
          <a:p>
            <a:r>
              <a:rPr lang="uk-UA" sz="4400" b="1" dirty="0" smtClean="0"/>
              <a:t>                               </a:t>
            </a:r>
            <a:r>
              <a:rPr lang="uk-UA" sz="4400" b="1" dirty="0" err="1" smtClean="0"/>
              <a:t>Q</a:t>
            </a:r>
            <a:r>
              <a:rPr lang="uk-UA" sz="4400" b="1" baseline="-25000" dirty="0" err="1" smtClean="0"/>
              <a:t>br</a:t>
            </a:r>
            <a:endParaRPr lang="ru-RU" sz="4400" b="1" dirty="0"/>
          </a:p>
          <a:p>
            <a:r>
              <a:rPr lang="uk-UA" sz="4400" b="1" dirty="0" smtClean="0"/>
              <a:t>                   S </a:t>
            </a:r>
            <a:r>
              <a:rPr lang="uk-UA" sz="4400" b="1" dirty="0"/>
              <a:t>= ------------</a:t>
            </a:r>
            <a:endParaRPr lang="ru-RU" sz="4400" b="1" dirty="0"/>
          </a:p>
          <a:p>
            <a:r>
              <a:rPr lang="uk-UA" sz="4400" b="1" dirty="0" smtClean="0"/>
              <a:t>                               </a:t>
            </a:r>
            <a:r>
              <a:rPr lang="uk-UA" sz="4400" b="1" dirty="0" err="1" smtClean="0"/>
              <a:t>V</a:t>
            </a:r>
            <a:r>
              <a:rPr lang="uk-UA" sz="4400" b="1" baseline="-25000" dirty="0" err="1" smtClean="0"/>
              <a:t>доп</a:t>
            </a:r>
            <a:r>
              <a:rPr lang="uk-UA" sz="4400" b="1" dirty="0"/>
              <a:t>.</a:t>
            </a:r>
            <a:endParaRPr lang="ru-RU" sz="4400" b="1" dirty="0"/>
          </a:p>
          <a:p>
            <a:r>
              <a:rPr lang="uk-UA" sz="4400" b="1" dirty="0"/>
              <a:t> - для трапецієвидного русла</a:t>
            </a:r>
            <a:endParaRPr lang="ru-RU" sz="4400" b="1" dirty="0"/>
          </a:p>
          <a:p>
            <a:r>
              <a:rPr lang="uk-UA" sz="4400" b="1" dirty="0" smtClean="0"/>
              <a:t>                  S </a:t>
            </a:r>
            <a:r>
              <a:rPr lang="uk-UA" sz="4400" b="1" dirty="0"/>
              <a:t>= (b + φ </a:t>
            </a:r>
            <a:r>
              <a:rPr lang="uk-UA" sz="4400" b="1" dirty="0" err="1"/>
              <a:t>d</a:t>
            </a:r>
            <a:r>
              <a:rPr lang="uk-UA" sz="4400" b="1" baseline="-25000" dirty="0" err="1"/>
              <a:t>s</a:t>
            </a:r>
            <a:r>
              <a:rPr lang="uk-UA" sz="4400" b="1" dirty="0"/>
              <a:t>) </a:t>
            </a:r>
            <a:r>
              <a:rPr lang="uk-UA" sz="4400" b="1" dirty="0" err="1"/>
              <a:t>d</a:t>
            </a:r>
            <a:r>
              <a:rPr lang="uk-UA" sz="4400" b="1" baseline="-25000" dirty="0" err="1"/>
              <a:t>s</a:t>
            </a:r>
            <a:endParaRPr lang="ru-RU" sz="4400" b="1" dirty="0"/>
          </a:p>
          <a:p>
            <a:r>
              <a:rPr lang="uk-UA" sz="4400" b="1" dirty="0" err="1"/>
              <a:t>Відціля</a:t>
            </a:r>
            <a:r>
              <a:rPr lang="uk-UA" sz="4400" b="1" dirty="0"/>
              <a:t>, приймаючи b по стандарту, </a:t>
            </a:r>
            <a:r>
              <a:rPr lang="uk-UA" sz="4400" b="1" dirty="0" err="1" smtClean="0"/>
              <a:t>знаходится</a:t>
            </a:r>
            <a:r>
              <a:rPr lang="uk-UA" sz="4400" b="1" dirty="0" smtClean="0"/>
              <a:t>           </a:t>
            </a:r>
            <a:r>
              <a:rPr lang="uk-UA" sz="4400" b="1" dirty="0" err="1"/>
              <a:t>d</a:t>
            </a:r>
            <a:r>
              <a:rPr lang="uk-UA" sz="4400" b="1" baseline="-25000" dirty="0" err="1"/>
              <a:t>s</a:t>
            </a:r>
            <a:endParaRPr lang="ru-RU" sz="4400" b="1" dirty="0"/>
          </a:p>
          <a:p>
            <a:r>
              <a:rPr lang="uk-UA" sz="4400" b="1" dirty="0" smtClean="0"/>
              <a:t>             - </a:t>
            </a:r>
            <a:r>
              <a:rPr lang="uk-UA" sz="4400" b="1" dirty="0"/>
              <a:t>b ± √ b</a:t>
            </a:r>
            <a:r>
              <a:rPr lang="uk-UA" sz="4400" b="1" baseline="30000" dirty="0"/>
              <a:t>2</a:t>
            </a:r>
            <a:r>
              <a:rPr lang="uk-UA" sz="4400" b="1" dirty="0"/>
              <a:t> + 4 φS</a:t>
            </a:r>
            <a:endParaRPr lang="ru-RU" sz="4400" b="1" dirty="0"/>
          </a:p>
          <a:p>
            <a:r>
              <a:rPr lang="uk-UA" sz="4400" b="1" dirty="0" err="1"/>
              <a:t>ds</a:t>
            </a:r>
            <a:r>
              <a:rPr lang="uk-UA" sz="4400" b="1" dirty="0"/>
              <a:t> =  ---------------------------</a:t>
            </a:r>
            <a:endParaRPr lang="ru-RU" sz="4400" b="1" dirty="0"/>
          </a:p>
          <a:p>
            <a:r>
              <a:rPr lang="uk-UA" sz="4400" b="1" dirty="0" smtClean="0"/>
              <a:t>                           2φ</a:t>
            </a:r>
            <a:endParaRPr lang="ru-RU" sz="4400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11351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260648"/>
            <a:ext cx="7890080" cy="6480720"/>
          </a:xfrm>
        </p:spPr>
        <p:txBody>
          <a:bodyPr>
            <a:normAutofit fontScale="62500" lnSpcReduction="20000"/>
          </a:bodyPr>
          <a:lstStyle/>
          <a:p>
            <a:r>
              <a:rPr lang="uk-UA" sz="4000" b="1" dirty="0"/>
              <a:t>Знаючи b і </a:t>
            </a:r>
            <a:r>
              <a:rPr lang="uk-UA" sz="4000" b="1" dirty="0" err="1"/>
              <a:t>ds</a:t>
            </a:r>
            <a:r>
              <a:rPr lang="uk-UA" sz="4000" b="1" dirty="0"/>
              <a:t>, встановлюються всі інші гідравлічні елементи χ , R,   С     за попередніми формулами.</a:t>
            </a:r>
            <a:endParaRPr lang="ru-RU" sz="4000" b="1" dirty="0"/>
          </a:p>
          <a:p>
            <a:r>
              <a:rPr lang="uk-UA" sz="4000" b="1" dirty="0"/>
              <a:t>     </a:t>
            </a:r>
            <a:r>
              <a:rPr lang="uk-UA" sz="4000" b="1" i="1" dirty="0">
                <a:solidFill>
                  <a:srgbClr val="FF0000"/>
                </a:solidFill>
              </a:rPr>
              <a:t>- допустимий похил каналу</a:t>
            </a:r>
            <a:endParaRPr lang="ru-RU" sz="4000" b="1" i="1" dirty="0">
              <a:solidFill>
                <a:srgbClr val="FF0000"/>
              </a:solidFill>
            </a:endParaRPr>
          </a:p>
          <a:p>
            <a:r>
              <a:rPr lang="uk-UA" sz="4000" b="1" dirty="0" smtClean="0"/>
              <a:t>                                            V</a:t>
            </a:r>
            <a:r>
              <a:rPr lang="uk-UA" sz="4000" b="1" baseline="30000" dirty="0" smtClean="0"/>
              <a:t>2</a:t>
            </a:r>
            <a:r>
              <a:rPr lang="uk-UA" sz="4000" b="1" dirty="0" smtClean="0"/>
              <a:t> </a:t>
            </a:r>
            <a:r>
              <a:rPr lang="uk-UA" sz="4000" b="1" baseline="-25000" dirty="0" err="1"/>
              <a:t>доп</a:t>
            </a:r>
            <a:r>
              <a:rPr lang="uk-UA" sz="4000" b="1" baseline="-25000" dirty="0"/>
              <a:t>.</a:t>
            </a:r>
            <a:endParaRPr lang="ru-RU" sz="4000" b="1" dirty="0"/>
          </a:p>
          <a:p>
            <a:r>
              <a:rPr lang="uk-UA" sz="4000" b="1" dirty="0" smtClean="0"/>
              <a:t>                   </a:t>
            </a:r>
            <a:r>
              <a:rPr lang="uk-UA" sz="4000" b="1" dirty="0" err="1" smtClean="0"/>
              <a:t>L</a:t>
            </a:r>
            <a:r>
              <a:rPr lang="uk-UA" sz="4000" b="1" baseline="-25000" dirty="0" err="1" smtClean="0"/>
              <a:t>not</a:t>
            </a:r>
            <a:r>
              <a:rPr lang="uk-UA" sz="4000" b="1" baseline="-25000" dirty="0" smtClean="0"/>
              <a:t> </a:t>
            </a:r>
            <a:r>
              <a:rPr lang="uk-UA" sz="4000" b="1" baseline="-25000" dirty="0" err="1"/>
              <a:t>доп</a:t>
            </a:r>
            <a:r>
              <a:rPr lang="uk-UA" sz="4000" b="1" baseline="-25000" dirty="0"/>
              <a:t>.</a:t>
            </a:r>
            <a:r>
              <a:rPr lang="uk-UA" sz="4000" b="1" dirty="0"/>
              <a:t> - -----------------</a:t>
            </a:r>
            <a:endParaRPr lang="ru-RU" sz="4000" b="1" dirty="0"/>
          </a:p>
          <a:p>
            <a:r>
              <a:rPr lang="uk-UA" sz="4000" b="1" dirty="0" smtClean="0"/>
              <a:t>                                              С</a:t>
            </a:r>
            <a:r>
              <a:rPr lang="uk-UA" sz="4000" b="1" baseline="30000" dirty="0" smtClean="0"/>
              <a:t>2</a:t>
            </a:r>
            <a:r>
              <a:rPr lang="uk-UA" sz="4000" b="1" dirty="0" smtClean="0"/>
              <a:t>R</a:t>
            </a:r>
            <a:endParaRPr lang="ru-RU" sz="4000" b="1" dirty="0"/>
          </a:p>
          <a:p>
            <a:r>
              <a:rPr lang="uk-UA" sz="4000" b="1" i="1" dirty="0">
                <a:solidFill>
                  <a:srgbClr val="FF0000"/>
                </a:solidFill>
              </a:rPr>
              <a:t>Глибина наповнення </a:t>
            </a:r>
            <a:r>
              <a:rPr lang="uk-UA" sz="4000" b="1" dirty="0"/>
              <a:t>при форсованих і мінімальних витратах встановлюється за графіком К = f (</a:t>
            </a:r>
            <a:r>
              <a:rPr lang="uk-UA" sz="4000" b="1" dirty="0" err="1"/>
              <a:t>d</a:t>
            </a:r>
            <a:r>
              <a:rPr lang="uk-UA" sz="4000" b="1" baseline="-25000" dirty="0" err="1"/>
              <a:t>s</a:t>
            </a:r>
            <a:r>
              <a:rPr lang="uk-UA" sz="4000" b="1" dirty="0"/>
              <a:t>)  і відповідає розрахунковим характеристикам</a:t>
            </a:r>
            <a:endParaRPr lang="ru-RU" sz="4000" b="1" dirty="0"/>
          </a:p>
          <a:p>
            <a:r>
              <a:rPr lang="uk-UA" sz="4000" b="1" dirty="0"/>
              <a:t>                 </a:t>
            </a:r>
            <a:r>
              <a:rPr lang="uk-UA" sz="4000" b="1" dirty="0" err="1"/>
              <a:t>Q</a:t>
            </a:r>
            <a:r>
              <a:rPr lang="uk-UA" sz="4000" b="1" baseline="-25000" dirty="0" err="1"/>
              <a:t>ф</a:t>
            </a:r>
            <a:r>
              <a:rPr lang="uk-UA" sz="4000" b="1" dirty="0"/>
              <a:t>                                                               </a:t>
            </a:r>
            <a:r>
              <a:rPr lang="uk-UA" sz="4000" b="1" dirty="0" err="1"/>
              <a:t>Q</a:t>
            </a:r>
            <a:r>
              <a:rPr lang="uk-UA" sz="4000" b="1" baseline="-25000" dirty="0" err="1"/>
              <a:t>мін</a:t>
            </a:r>
            <a:endParaRPr lang="ru-RU" sz="4000" b="1" dirty="0"/>
          </a:p>
          <a:p>
            <a:r>
              <a:rPr lang="uk-UA" sz="4000" b="1" dirty="0" err="1"/>
              <a:t>К</a:t>
            </a:r>
            <a:r>
              <a:rPr lang="uk-UA" sz="4000" b="1" baseline="-25000" dirty="0" err="1"/>
              <a:t>ф</a:t>
            </a:r>
            <a:r>
              <a:rPr lang="uk-UA" sz="4000" b="1" dirty="0"/>
              <a:t> = ---------------                               </a:t>
            </a:r>
            <a:r>
              <a:rPr lang="uk-UA" sz="4000" b="1" dirty="0" err="1"/>
              <a:t>К</a:t>
            </a:r>
            <a:r>
              <a:rPr lang="uk-UA" sz="4000" b="1" baseline="-25000" dirty="0" err="1"/>
              <a:t>мін</a:t>
            </a:r>
            <a:r>
              <a:rPr lang="uk-UA" sz="4000" b="1" dirty="0"/>
              <a:t>   =   </a:t>
            </a:r>
            <a:r>
              <a:rPr lang="uk-UA" sz="4000" b="1" dirty="0" smtClean="0"/>
              <a:t>-------------------</a:t>
            </a:r>
          </a:p>
          <a:p>
            <a:r>
              <a:rPr lang="uk-UA" sz="4000" b="1" dirty="0" smtClean="0"/>
              <a:t>            </a:t>
            </a:r>
            <a:r>
              <a:rPr lang="uk-UA" sz="4000" b="1" dirty="0" err="1"/>
              <a:t>√L</a:t>
            </a:r>
            <a:r>
              <a:rPr lang="uk-UA" sz="4000" b="1" baseline="-25000" dirty="0" err="1"/>
              <a:t>not</a:t>
            </a:r>
            <a:r>
              <a:rPr lang="uk-UA" sz="4000" b="1" baseline="-25000" dirty="0"/>
              <a:t> </a:t>
            </a:r>
            <a:r>
              <a:rPr lang="uk-UA" sz="4000" b="1" baseline="-25000" dirty="0" err="1"/>
              <a:t>доп</a:t>
            </a:r>
            <a:r>
              <a:rPr lang="uk-UA" sz="4000" b="1" baseline="-25000" dirty="0"/>
              <a:t>.</a:t>
            </a:r>
            <a:r>
              <a:rPr lang="uk-UA" sz="4000" b="1" dirty="0"/>
              <a:t>  </a:t>
            </a:r>
            <a:r>
              <a:rPr lang="uk-UA" sz="4000" b="1" dirty="0" smtClean="0"/>
              <a:t>                                                    </a:t>
            </a:r>
            <a:r>
              <a:rPr lang="uk-UA" sz="4000" b="1" dirty="0" err="1" smtClean="0"/>
              <a:t>√L</a:t>
            </a:r>
            <a:r>
              <a:rPr lang="uk-UA" sz="4000" b="1" baseline="-25000" dirty="0" err="1" smtClean="0"/>
              <a:t>not</a:t>
            </a:r>
            <a:r>
              <a:rPr lang="uk-UA" sz="4000" b="1" baseline="-25000" dirty="0" smtClean="0"/>
              <a:t> </a:t>
            </a:r>
            <a:r>
              <a:rPr lang="uk-UA" sz="4000" b="1" baseline="-25000" dirty="0" err="1" smtClean="0"/>
              <a:t>доп</a:t>
            </a:r>
            <a:r>
              <a:rPr lang="uk-UA" sz="4000" b="1" baseline="-25000" dirty="0" smtClean="0"/>
              <a:t>.</a:t>
            </a:r>
            <a:endParaRPr lang="ru-RU" sz="4000" b="1" dirty="0" smtClean="0"/>
          </a:p>
          <a:p>
            <a:r>
              <a:rPr lang="uk-UA" sz="4000" b="1" dirty="0" err="1" smtClean="0"/>
              <a:t>Q</a:t>
            </a:r>
            <a:r>
              <a:rPr lang="uk-UA" sz="4000" b="1" baseline="-25000" dirty="0" err="1" smtClean="0"/>
              <a:t>ф</a:t>
            </a:r>
            <a:r>
              <a:rPr lang="uk-UA" sz="4000" b="1" dirty="0" smtClean="0"/>
              <a:t> </a:t>
            </a:r>
            <a:r>
              <a:rPr lang="uk-UA" sz="4000" b="1" dirty="0"/>
              <a:t>і </a:t>
            </a:r>
            <a:r>
              <a:rPr lang="uk-UA" sz="4000" b="1" dirty="0" err="1"/>
              <a:t>Q</a:t>
            </a:r>
            <a:r>
              <a:rPr lang="uk-UA" sz="4000" b="1" baseline="-25000" dirty="0" err="1"/>
              <a:t>мін</a:t>
            </a:r>
            <a:r>
              <a:rPr lang="uk-UA" sz="4000" b="1" dirty="0"/>
              <a:t> - форсовані і мінімальні витрати, м</a:t>
            </a:r>
            <a:r>
              <a:rPr lang="uk-UA" sz="4000" b="1" baseline="30000" dirty="0"/>
              <a:t>3</a:t>
            </a:r>
            <a:r>
              <a:rPr lang="uk-UA" sz="4000" b="1" dirty="0"/>
              <a:t> /с;</a:t>
            </a:r>
            <a:endParaRPr lang="ru-RU" sz="4000" b="1" dirty="0"/>
          </a:p>
          <a:p>
            <a:r>
              <a:rPr lang="uk-UA" sz="4000" b="1" dirty="0" err="1"/>
              <a:t>L</a:t>
            </a:r>
            <a:r>
              <a:rPr lang="uk-UA" sz="4000" b="1" baseline="-25000" dirty="0" err="1"/>
              <a:t>not</a:t>
            </a:r>
            <a:r>
              <a:rPr lang="uk-UA" sz="4000" b="1" baseline="-25000" dirty="0"/>
              <a:t> </a:t>
            </a:r>
            <a:r>
              <a:rPr lang="uk-UA" sz="4000" b="1" baseline="-25000" dirty="0" err="1"/>
              <a:t>доп</a:t>
            </a:r>
            <a:r>
              <a:rPr lang="uk-UA" sz="4000" b="1" baseline="-25000" dirty="0"/>
              <a:t>.</a:t>
            </a:r>
            <a:r>
              <a:rPr lang="uk-UA" sz="4000" b="1" dirty="0"/>
              <a:t> - допустимий похил каналу.</a:t>
            </a:r>
            <a:endParaRPr lang="ru-RU" sz="4000" b="1" dirty="0"/>
          </a:p>
          <a:p>
            <a:endParaRPr lang="ru-RU" sz="4500" dirty="0"/>
          </a:p>
        </p:txBody>
      </p:sp>
    </p:spTree>
    <p:extLst>
      <p:ext uri="{BB962C8B-B14F-4D97-AF65-F5344CB8AC3E}">
        <p14:creationId xmlns:p14="http://schemas.microsoft.com/office/powerpoint/2010/main" val="106898333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260648"/>
            <a:ext cx="7643192" cy="6336704"/>
          </a:xfrm>
        </p:spPr>
        <p:txBody>
          <a:bodyPr>
            <a:normAutofit fontScale="85000" lnSpcReduction="10000"/>
          </a:bodyPr>
          <a:lstStyle/>
          <a:p>
            <a:r>
              <a:rPr lang="uk-UA" sz="3800" b="1" i="1" dirty="0">
                <a:solidFill>
                  <a:srgbClr val="FF0000"/>
                </a:solidFill>
              </a:rPr>
              <a:t>Командування каналів у вертикальній площині і проектування поздовжніх профілів</a:t>
            </a:r>
            <a:endParaRPr lang="ru-RU" sz="3800" dirty="0">
              <a:solidFill>
                <a:srgbClr val="FF0000"/>
              </a:solidFill>
            </a:endParaRPr>
          </a:p>
          <a:p>
            <a:r>
              <a:rPr lang="uk-UA" b="1" dirty="0" smtClean="0"/>
              <a:t>У </a:t>
            </a:r>
            <a:r>
              <a:rPr lang="uk-UA" b="1" dirty="0"/>
              <a:t>зрошувальних каналах постійної і тривалої дії розрізняють </a:t>
            </a:r>
            <a:r>
              <a:rPr lang="uk-UA" b="1" dirty="0">
                <a:solidFill>
                  <a:srgbClr val="FF0000"/>
                </a:solidFill>
              </a:rPr>
              <a:t>три характерні глибини наповнення</a:t>
            </a:r>
            <a:r>
              <a:rPr lang="uk-UA" b="1" dirty="0"/>
              <a:t>: </a:t>
            </a:r>
            <a:r>
              <a:rPr lang="uk-UA" b="1" dirty="0" err="1"/>
              <a:t>d</a:t>
            </a:r>
            <a:r>
              <a:rPr lang="uk-UA" b="1" baseline="-25000" dirty="0" err="1"/>
              <a:t>s</a:t>
            </a:r>
            <a:r>
              <a:rPr lang="uk-UA" b="1" baseline="-25000" dirty="0"/>
              <a:t> мін</a:t>
            </a:r>
            <a:r>
              <a:rPr lang="uk-UA" b="1" dirty="0"/>
              <a:t>; </a:t>
            </a:r>
            <a:r>
              <a:rPr lang="uk-UA" b="1" dirty="0" err="1"/>
              <a:t>d</a:t>
            </a:r>
            <a:r>
              <a:rPr lang="uk-UA" b="1" baseline="-25000" dirty="0" err="1"/>
              <a:t>s</a:t>
            </a:r>
            <a:r>
              <a:rPr lang="uk-UA" b="1" baseline="-25000" dirty="0"/>
              <a:t> норм</a:t>
            </a:r>
            <a:r>
              <a:rPr lang="uk-UA" b="1" dirty="0"/>
              <a:t>; </a:t>
            </a:r>
            <a:r>
              <a:rPr lang="uk-UA" b="1" dirty="0" err="1"/>
              <a:t>d</a:t>
            </a:r>
            <a:r>
              <a:rPr lang="uk-UA" b="1" baseline="-25000" dirty="0" err="1"/>
              <a:t>s</a:t>
            </a:r>
            <a:r>
              <a:rPr lang="uk-UA" b="1" baseline="-25000" dirty="0"/>
              <a:t> форс.</a:t>
            </a:r>
            <a:r>
              <a:rPr lang="uk-UA" b="1" dirty="0"/>
              <a:t>; </a:t>
            </a:r>
            <a:endParaRPr lang="uk-UA" b="1" dirty="0" smtClean="0"/>
          </a:p>
          <a:p>
            <a:r>
              <a:rPr lang="uk-UA" b="1" dirty="0" smtClean="0"/>
              <a:t>Ці </a:t>
            </a:r>
            <a:r>
              <a:rPr lang="uk-UA" b="1" dirty="0"/>
              <a:t>глибини відповідають трьом розрахунковим витратам: </a:t>
            </a:r>
            <a:r>
              <a:rPr lang="uk-UA" b="1" dirty="0" err="1"/>
              <a:t>Q</a:t>
            </a:r>
            <a:r>
              <a:rPr lang="uk-UA" b="1" baseline="-25000" dirty="0" err="1"/>
              <a:t>мін</a:t>
            </a:r>
            <a:r>
              <a:rPr lang="uk-UA" b="1" baseline="-25000" dirty="0"/>
              <a:t>.</a:t>
            </a:r>
            <a:r>
              <a:rPr lang="uk-UA" b="1" dirty="0"/>
              <a:t>; </a:t>
            </a:r>
            <a:r>
              <a:rPr lang="uk-UA" b="1" dirty="0" err="1"/>
              <a:t>Q</a:t>
            </a:r>
            <a:r>
              <a:rPr lang="uk-UA" b="1" baseline="-25000" dirty="0" err="1"/>
              <a:t>норм</a:t>
            </a:r>
            <a:r>
              <a:rPr lang="uk-UA" b="1" baseline="-25000" dirty="0"/>
              <a:t>.</a:t>
            </a:r>
            <a:r>
              <a:rPr lang="uk-UA" b="1" dirty="0"/>
              <a:t>; </a:t>
            </a:r>
            <a:r>
              <a:rPr lang="uk-UA" b="1" dirty="0" err="1"/>
              <a:t>Q</a:t>
            </a:r>
            <a:r>
              <a:rPr lang="uk-UA" b="1" baseline="-25000" dirty="0" err="1"/>
              <a:t>форс</a:t>
            </a:r>
            <a:r>
              <a:rPr lang="uk-UA" b="1" baseline="-25000" dirty="0"/>
              <a:t>.</a:t>
            </a:r>
            <a:endParaRPr lang="ru-RU" b="1" dirty="0"/>
          </a:p>
          <a:p>
            <a:r>
              <a:rPr lang="uk-UA" b="1" dirty="0">
                <a:solidFill>
                  <a:srgbClr val="FF0000"/>
                </a:solidFill>
              </a:rPr>
              <a:t>Рівні води </a:t>
            </a:r>
            <a:r>
              <a:rPr lang="uk-UA" b="1" dirty="0"/>
              <a:t>у мережі каналів, починаючи з МК і закінчуючи тимчасовим зрошувачем на полі, повинні бути </a:t>
            </a:r>
            <a:r>
              <a:rPr lang="uk-UA" b="1" dirty="0" err="1"/>
              <a:t>пов"язані</a:t>
            </a:r>
            <a:r>
              <a:rPr lang="uk-UA" b="1" dirty="0"/>
              <a:t> так, щоб при різних режимах роботи забезпечувалась самопливна подача води на поля. Це можливо тільки при командуванні старших каналів над молодшими</a:t>
            </a:r>
            <a:r>
              <a:rPr lang="uk-UA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89616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404664"/>
            <a:ext cx="7818072" cy="5843736"/>
          </a:xfrm>
        </p:spPr>
        <p:txBody>
          <a:bodyPr>
            <a:normAutofit fontScale="92500" lnSpcReduction="10000"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Командування</a:t>
            </a:r>
            <a:r>
              <a:rPr lang="uk-UA" b="1" dirty="0"/>
              <a:t> - це перевищення рівня води у старшому каналі над рівнем води у молодшому. </a:t>
            </a:r>
            <a:endParaRPr lang="uk-UA" b="1" dirty="0" smtClean="0"/>
          </a:p>
          <a:p>
            <a:r>
              <a:rPr lang="uk-UA" b="1" dirty="0" smtClean="0"/>
              <a:t>Рівні </a:t>
            </a:r>
            <a:r>
              <a:rPr lang="uk-UA" b="1" dirty="0"/>
              <a:t>води у каналах </a:t>
            </a:r>
            <a:r>
              <a:rPr lang="uk-UA" b="1" dirty="0" err="1"/>
              <a:t>пов</a:t>
            </a:r>
            <a:r>
              <a:rPr lang="uk-UA" b="1" dirty="0"/>
              <a:t>"</a:t>
            </a:r>
            <a:r>
              <a:rPr lang="uk-UA" b="1" dirty="0" err="1"/>
              <a:t>язують</a:t>
            </a:r>
            <a:r>
              <a:rPr lang="uk-UA" b="1" dirty="0"/>
              <a:t> послідовно від молодших каналів до старших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При поверхневих самопливних способах поливу до подачі води у поливну мережу рівень у тимчасових зрошувачах повинен бути вище поверхні землі</a:t>
            </a:r>
            <a:r>
              <a:rPr lang="uk-UA" b="1" dirty="0" smtClean="0"/>
              <a:t>:</a:t>
            </a:r>
          </a:p>
          <a:p>
            <a:r>
              <a:rPr lang="uk-UA" b="1" dirty="0" smtClean="0"/>
              <a:t> </a:t>
            </a:r>
            <a:r>
              <a:rPr lang="uk-UA" b="1" dirty="0"/>
              <a:t>при поливах по борознах - на 0,05-0,1 м, по смугах - на 0-0,15 м,  </a:t>
            </a:r>
            <a:endParaRPr lang="uk-UA" b="1" dirty="0" smtClean="0"/>
          </a:p>
          <a:p>
            <a:r>
              <a:rPr lang="uk-UA" b="1" dirty="0" smtClean="0"/>
              <a:t>при </a:t>
            </a:r>
            <a:r>
              <a:rPr lang="uk-UA" b="1" dirty="0"/>
              <a:t>подачі води у чеки - на 0,3 м.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862013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332656"/>
            <a:ext cx="7643192" cy="6264696"/>
          </a:xfrm>
        </p:spPr>
        <p:txBody>
          <a:bodyPr>
            <a:noAutofit/>
          </a:bodyPr>
          <a:lstStyle/>
          <a:p>
            <a:r>
              <a:rPr lang="uk-UA" sz="2400" b="1" i="1" dirty="0">
                <a:solidFill>
                  <a:srgbClr val="FF0000"/>
                </a:solidFill>
              </a:rPr>
              <a:t>Будувати профіль </a:t>
            </a:r>
            <a:r>
              <a:rPr lang="uk-UA" sz="2400" b="1" dirty="0"/>
              <a:t>і </a:t>
            </a:r>
            <a:r>
              <a:rPr lang="uk-UA" sz="2400" b="1" dirty="0" err="1"/>
              <a:t>пов"язувати</a:t>
            </a:r>
            <a:r>
              <a:rPr lang="uk-UA" sz="2400" b="1" dirty="0"/>
              <a:t> рівні води рекомендується в </a:t>
            </a:r>
            <a:r>
              <a:rPr lang="uk-UA" sz="2400" b="1" dirty="0" err="1"/>
              <a:t>слідуючій</a:t>
            </a:r>
            <a:r>
              <a:rPr lang="uk-UA" sz="2400" b="1" dirty="0"/>
              <a:t> послідовності:</a:t>
            </a:r>
            <a:endParaRPr lang="ru-RU" sz="2400" b="1" dirty="0"/>
          </a:p>
          <a:p>
            <a:r>
              <a:rPr lang="uk-UA" sz="2400" b="1" dirty="0"/>
              <a:t>- будується поздовжній профіль поверхні землі по трасі </a:t>
            </a:r>
            <a:r>
              <a:rPr lang="uk-UA" sz="2400" b="1" dirty="0" err="1"/>
              <a:t>дільничого</a:t>
            </a:r>
            <a:r>
              <a:rPr lang="uk-UA" sz="2400" b="1" dirty="0"/>
              <a:t> каналу і на ньому точками відмічають рівні води у кожному тимчасовому зрошувачі, графічно визначають найвищі за умовами  тимчасові (</a:t>
            </a:r>
            <a:r>
              <a:rPr lang="uk-UA" sz="2400" b="1" dirty="0" err="1"/>
              <a:t>диктуючі</a:t>
            </a:r>
            <a:r>
              <a:rPr lang="uk-UA" sz="2400" b="1" dirty="0"/>
              <a:t>) зрошувачі.</a:t>
            </a:r>
            <a:endParaRPr lang="ru-RU" sz="2400" b="1" dirty="0"/>
          </a:p>
          <a:p>
            <a:r>
              <a:rPr lang="uk-UA" sz="2400" b="1" dirty="0"/>
              <a:t>- нормальний рівень води у ділянковому каналі у точці відводу в тимчасовий зрошувач повинен бути вище рівня води у цьому зрошувачі на величину перепаду ∆Z ( величина ∆Z на каналах з малими </a:t>
            </a:r>
            <a:r>
              <a:rPr lang="uk-UA" sz="2400" b="1" dirty="0" err="1"/>
              <a:t>похилами</a:t>
            </a:r>
            <a:r>
              <a:rPr lang="uk-UA" sz="2400" b="1" dirty="0"/>
              <a:t> 0,05-0,1 м, при великих </a:t>
            </a:r>
            <a:r>
              <a:rPr lang="uk-UA" sz="2400" b="1" dirty="0" err="1"/>
              <a:t>похилах</a:t>
            </a:r>
            <a:r>
              <a:rPr lang="uk-UA" sz="2400" b="1" dirty="0"/>
              <a:t> - 0,2-0,3 м ). До відміток горизонту </a:t>
            </a:r>
            <a:r>
              <a:rPr lang="uk-UA" sz="2400" b="1" dirty="0" err="1"/>
              <a:t>диктуючих</a:t>
            </a:r>
            <a:r>
              <a:rPr lang="uk-UA" sz="2400" b="1" dirty="0"/>
              <a:t> тимчасових зрошувачів додають значення ∆Z, відмічають відмітки нормального рівня води. 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02995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76672"/>
            <a:ext cx="8291264" cy="5649491"/>
          </a:xfrm>
        </p:spPr>
        <p:txBody>
          <a:bodyPr>
            <a:normAutofit fontScale="40000" lnSpcReduction="20000"/>
          </a:bodyPr>
          <a:lstStyle/>
          <a:p>
            <a:r>
              <a:rPr lang="uk-UA" sz="9600" b="1" dirty="0">
                <a:solidFill>
                  <a:srgbClr val="FF0000"/>
                </a:solidFill>
              </a:rPr>
              <a:t>Експлуатаційне планування </a:t>
            </a:r>
            <a:r>
              <a:rPr lang="uk-UA" sz="9600" b="1" dirty="0"/>
              <a:t>зрошуваних ділянок провадять для знищення різних </a:t>
            </a:r>
            <a:r>
              <a:rPr lang="uk-UA" sz="9600" b="1" dirty="0" err="1"/>
              <a:t>нерівностей</a:t>
            </a:r>
            <a:r>
              <a:rPr lang="uk-UA" sz="9600" b="1" dirty="0"/>
              <a:t> поля, які утворилися в результаті обробітку </a:t>
            </a:r>
            <a:r>
              <a:rPr lang="uk-UA" sz="9600" b="1" dirty="0" err="1"/>
              <a:t>грунту</a:t>
            </a:r>
            <a:r>
              <a:rPr lang="uk-UA" sz="9600" b="1" dirty="0"/>
              <a:t> машинами та дії води під час поливу на протязі вегетаційного </a:t>
            </a:r>
            <a:r>
              <a:rPr lang="uk-UA" sz="9600" b="1" dirty="0" smtClean="0"/>
              <a:t>періоду</a:t>
            </a:r>
            <a:endParaRPr lang="en-US" sz="9600" b="1" dirty="0" smtClean="0"/>
          </a:p>
          <a:p>
            <a:r>
              <a:rPr lang="uk-UA" sz="9600" b="1" dirty="0" smtClean="0"/>
              <a:t> </a:t>
            </a:r>
            <a:r>
              <a:rPr lang="uk-UA" sz="9600" b="1" dirty="0"/>
              <a:t>Експлуатаційне планування розрізняють двох видів: </a:t>
            </a:r>
            <a:r>
              <a:rPr lang="uk-UA" sz="9600" b="1" dirty="0">
                <a:solidFill>
                  <a:srgbClr val="FF0000"/>
                </a:solidFill>
              </a:rPr>
              <a:t>потокове і ремонтне</a:t>
            </a:r>
            <a:r>
              <a:rPr lang="uk-UA" sz="9600" b="1" dirty="0" smtClean="0"/>
              <a:t>.</a:t>
            </a:r>
            <a:endParaRPr lang="en-US" sz="9600" b="1" dirty="0" smtClean="0"/>
          </a:p>
          <a:p>
            <a:r>
              <a:rPr lang="uk-UA" sz="3100" dirty="0"/>
              <a:t> </a:t>
            </a:r>
            <a:endParaRPr lang="ru-RU" sz="3100" dirty="0"/>
          </a:p>
          <a:p>
            <a:r>
              <a:rPr lang="uk-UA" dirty="0"/>
              <a:t>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08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260648"/>
            <a:ext cx="7890080" cy="6336704"/>
          </a:xfrm>
        </p:spPr>
        <p:txBody>
          <a:bodyPr>
            <a:normAutofit fontScale="70000" lnSpcReduction="20000"/>
          </a:bodyPr>
          <a:lstStyle/>
          <a:p>
            <a:r>
              <a:rPr lang="uk-UA" b="1" dirty="0"/>
              <a:t>Відмітки рівня води в других перерізах визначають за залежністю</a:t>
            </a:r>
            <a:endParaRPr lang="ru-RU" b="1" dirty="0"/>
          </a:p>
          <a:p>
            <a:r>
              <a:rPr lang="uk-UA" b="1" dirty="0"/>
              <a:t>∆ </a:t>
            </a:r>
            <a:r>
              <a:rPr lang="uk-UA" b="1" baseline="-25000" dirty="0"/>
              <a:t>н. р</a:t>
            </a:r>
            <a:r>
              <a:rPr lang="uk-UA" b="1" dirty="0"/>
              <a:t> =  ∆ </a:t>
            </a:r>
            <a:r>
              <a:rPr lang="uk-UA" b="1" baseline="-25000" dirty="0" err="1"/>
              <a:t>р..р</a:t>
            </a:r>
            <a:r>
              <a:rPr lang="uk-UA" b="1" dirty="0"/>
              <a:t> ±  </a:t>
            </a:r>
            <a:r>
              <a:rPr lang="uk-UA" b="1" dirty="0" err="1"/>
              <a:t>L</a:t>
            </a:r>
            <a:r>
              <a:rPr lang="uk-UA" b="1" baseline="-25000" dirty="0" err="1"/>
              <a:t>not</a:t>
            </a:r>
            <a:r>
              <a:rPr lang="uk-UA" b="1" dirty="0"/>
              <a:t> l</a:t>
            </a:r>
            <a:endParaRPr lang="ru-RU" b="1" dirty="0"/>
          </a:p>
          <a:p>
            <a:r>
              <a:rPr lang="uk-UA" b="1" dirty="0"/>
              <a:t>∆ </a:t>
            </a:r>
            <a:r>
              <a:rPr lang="uk-UA" b="1" baseline="-25000" dirty="0" err="1"/>
              <a:t>р.р</a:t>
            </a:r>
            <a:r>
              <a:rPr lang="uk-UA" b="1" baseline="-25000" dirty="0"/>
              <a:t>.</a:t>
            </a:r>
            <a:r>
              <a:rPr lang="uk-UA" b="1" dirty="0"/>
              <a:t> - відмітка рівня води на розрахунковому перерізі;</a:t>
            </a:r>
            <a:endParaRPr lang="ru-RU" b="1" dirty="0"/>
          </a:p>
          <a:p>
            <a:r>
              <a:rPr lang="uk-UA" b="1" dirty="0" err="1"/>
              <a:t>L</a:t>
            </a:r>
            <a:r>
              <a:rPr lang="uk-UA" b="1" baseline="-25000" dirty="0" err="1"/>
              <a:t>not</a:t>
            </a:r>
            <a:r>
              <a:rPr lang="uk-UA" b="1" dirty="0"/>
              <a:t> - проектний похил каналу;</a:t>
            </a:r>
            <a:endParaRPr lang="ru-RU" b="1" dirty="0"/>
          </a:p>
          <a:p>
            <a:r>
              <a:rPr lang="uk-UA" b="1" dirty="0"/>
              <a:t>l - відстань між перерізами</a:t>
            </a:r>
            <a:endParaRPr lang="ru-RU" b="1" dirty="0"/>
          </a:p>
          <a:p>
            <a:r>
              <a:rPr lang="uk-UA" b="1" dirty="0"/>
              <a:t>Після цього креслять рівень води з похилом, що забезпечує командування над всіма зрошувачами</a:t>
            </a:r>
            <a:endParaRPr lang="ru-RU" b="1" dirty="0"/>
          </a:p>
          <a:p>
            <a:pPr lvl="0"/>
            <a:r>
              <a:rPr lang="uk-UA" b="1" dirty="0"/>
              <a:t>визначають відмітку дна каналу</a:t>
            </a:r>
            <a:endParaRPr lang="ru-RU" b="1" dirty="0"/>
          </a:p>
          <a:p>
            <a:r>
              <a:rPr lang="uk-UA" b="1" dirty="0"/>
              <a:t>∆ </a:t>
            </a:r>
            <a:r>
              <a:rPr lang="uk-UA" b="1" baseline="-25000" dirty="0"/>
              <a:t>дна</a:t>
            </a:r>
            <a:r>
              <a:rPr lang="uk-UA" b="1" dirty="0"/>
              <a:t>  =  ∆ </a:t>
            </a:r>
            <a:r>
              <a:rPr lang="uk-UA" b="1" baseline="-25000" dirty="0" err="1"/>
              <a:t>н.р</a:t>
            </a:r>
            <a:r>
              <a:rPr lang="uk-UA" b="1" baseline="-25000" dirty="0"/>
              <a:t>.</a:t>
            </a:r>
            <a:r>
              <a:rPr lang="uk-UA" b="1" dirty="0"/>
              <a:t> </a:t>
            </a:r>
            <a:r>
              <a:rPr lang="uk-UA" b="1" dirty="0" err="1"/>
              <a:t>d</a:t>
            </a:r>
            <a:r>
              <a:rPr lang="uk-UA" b="1" baseline="-25000" dirty="0" err="1"/>
              <a:t>s</a:t>
            </a:r>
            <a:r>
              <a:rPr lang="uk-UA" b="1" baseline="-25000" dirty="0"/>
              <a:t> д.</a:t>
            </a:r>
            <a:endParaRPr lang="ru-RU" b="1" dirty="0"/>
          </a:p>
          <a:p>
            <a:r>
              <a:rPr lang="uk-UA" b="1" dirty="0" err="1"/>
              <a:t>d</a:t>
            </a:r>
            <a:r>
              <a:rPr lang="uk-UA" b="1" baseline="-25000" dirty="0" err="1"/>
              <a:t>s</a:t>
            </a:r>
            <a:r>
              <a:rPr lang="uk-UA" b="1" baseline="-25000" dirty="0"/>
              <a:t> д</a:t>
            </a:r>
            <a:r>
              <a:rPr lang="uk-UA" b="1" dirty="0"/>
              <a:t>. - дійсна глибина води в каналі, встановлена гідравлічним розрахунком</a:t>
            </a:r>
            <a:endParaRPr lang="ru-RU" b="1" dirty="0"/>
          </a:p>
          <a:p>
            <a:pPr lvl="0"/>
            <a:r>
              <a:rPr lang="uk-UA" b="1" dirty="0"/>
              <a:t>встановлюють відмітку верха дамби</a:t>
            </a:r>
            <a:endParaRPr lang="ru-RU" b="1" dirty="0"/>
          </a:p>
          <a:p>
            <a:r>
              <a:rPr lang="uk-UA" b="1" dirty="0"/>
              <a:t>∆ </a:t>
            </a:r>
            <a:r>
              <a:rPr lang="uk-UA" b="1" baseline="-25000" dirty="0" err="1"/>
              <a:t>в.д</a:t>
            </a:r>
            <a:r>
              <a:rPr lang="uk-UA" b="1" baseline="-25000" dirty="0"/>
              <a:t>.</a:t>
            </a:r>
            <a:r>
              <a:rPr lang="uk-UA" b="1" dirty="0"/>
              <a:t>  =  ∆ </a:t>
            </a:r>
            <a:r>
              <a:rPr lang="uk-UA" b="1" baseline="-25000" dirty="0" err="1"/>
              <a:t>н.р</a:t>
            </a:r>
            <a:r>
              <a:rPr lang="uk-UA" b="1" dirty="0"/>
              <a:t>   +  ∆Z</a:t>
            </a:r>
            <a:endParaRPr lang="ru-RU" b="1" dirty="0"/>
          </a:p>
          <a:p>
            <a:r>
              <a:rPr lang="uk-UA" b="1" dirty="0"/>
              <a:t>перевищення гребня дамби каналу над рівнем води приймають згідно </a:t>
            </a:r>
            <a:r>
              <a:rPr lang="uk-UA" b="1" dirty="0" err="1"/>
              <a:t>БніП</a:t>
            </a:r>
            <a:r>
              <a:rPr lang="uk-UA" b="1" dirty="0"/>
              <a:t> 2,06.07-85 в залежності від витрат каналів. Допустимі перевищення гребеня дамб каналів над максимальним рівнем води при витраті до 100 м</a:t>
            </a:r>
            <a:r>
              <a:rPr lang="uk-UA" b="1" baseline="30000" dirty="0"/>
              <a:t>3</a:t>
            </a:r>
            <a:r>
              <a:rPr lang="uk-UA" b="1" dirty="0"/>
              <a:t> /с повинні відповідати даним наведеним у таблиці 40.   а при більшій витраті встановлюються розрахунком</a:t>
            </a:r>
            <a:r>
              <a:rPr lang="uk-UA" b="1" dirty="0" smtClean="0"/>
              <a:t>.</a:t>
            </a:r>
            <a:r>
              <a:rPr lang="uk-UA" b="1" dirty="0"/>
              <a:t> 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798313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400" b="1" dirty="0"/>
              <a:t>Таблиця  </a:t>
            </a:r>
            <a:r>
              <a:rPr lang="uk-UA" sz="2400" b="1" dirty="0" smtClean="0"/>
              <a:t>     </a:t>
            </a:r>
            <a:r>
              <a:rPr lang="uk-UA" sz="2400" b="1" dirty="0"/>
              <a:t>Перевищення гребня дамб каналів над максимальним рівнем води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0759537"/>
              </p:ext>
            </p:extLst>
          </p:nvPr>
        </p:nvGraphicFramePr>
        <p:xfrm>
          <a:off x="1187624" y="1268760"/>
          <a:ext cx="7615488" cy="36427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27836"/>
                <a:gridCol w="2343826"/>
                <a:gridCol w="2343826"/>
              </a:tblGrid>
              <a:tr h="545203">
                <a:tc rowSpan="2"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Витрати води у каналі, м</a:t>
                      </a:r>
                      <a:r>
                        <a:rPr lang="uk-UA" sz="2400" b="1" baseline="30000" dirty="0">
                          <a:effectLst/>
                        </a:rPr>
                        <a:t>3</a:t>
                      </a:r>
                      <a:r>
                        <a:rPr lang="uk-UA" sz="2400" b="1" dirty="0">
                          <a:effectLst/>
                        </a:rPr>
                        <a:t> /с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Перевищення, см</a:t>
                      </a:r>
                      <a:endParaRPr lang="ru-RU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31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Канали без покриття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канали з покриттям</a:t>
                      </a:r>
                      <a:endParaRPr lang="ru-RU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65977"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&lt; 1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1…10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10…30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30…50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50…100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20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30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40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50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60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10…15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20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30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35</a:t>
                      </a:r>
                      <a:endParaRPr lang="ru-RU" sz="2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40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43608" y="5733256"/>
            <a:ext cx="79208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dirty="0"/>
              <a:t>Ширину каналів по </a:t>
            </a:r>
            <a:r>
              <a:rPr lang="uk-UA" sz="2000" b="1" dirty="0" err="1"/>
              <a:t>дну</a:t>
            </a:r>
            <a:r>
              <a:rPr lang="uk-UA" sz="2000" b="1" dirty="0"/>
              <a:t> згідно стандартів приймають, м: 0,4, 0,8, 1,0, 1,5, 2,0, 2,5, 3,0, 3,5, 4,0, 4,5, 5,0, 6,0 і т. д.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9965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476672"/>
            <a:ext cx="7920880" cy="6120680"/>
          </a:xfrm>
        </p:spPr>
        <p:txBody>
          <a:bodyPr>
            <a:normAutofit fontScale="25000" lnSpcReduction="20000"/>
          </a:bodyPr>
          <a:lstStyle/>
          <a:p>
            <a:r>
              <a:rPr lang="uk-UA" sz="14400" b="1" dirty="0">
                <a:solidFill>
                  <a:srgbClr val="FF0000"/>
                </a:solidFill>
              </a:rPr>
              <a:t>Форми поперечного перерізу каналів</a:t>
            </a:r>
            <a:r>
              <a:rPr lang="uk-UA" sz="14400" b="1" dirty="0" smtClean="0">
                <a:solidFill>
                  <a:srgbClr val="FF0000"/>
                </a:solidFill>
              </a:rPr>
              <a:t>.</a:t>
            </a:r>
            <a:endParaRPr lang="ru-RU" sz="14400" dirty="0">
              <a:solidFill>
                <a:srgbClr val="FF0000"/>
              </a:solidFill>
            </a:endParaRPr>
          </a:p>
          <a:p>
            <a:r>
              <a:rPr lang="uk-UA" sz="12800" b="1" dirty="0">
                <a:solidFill>
                  <a:srgbClr val="FF0000"/>
                </a:solidFill>
              </a:rPr>
              <a:t>Поперечний переріз</a:t>
            </a:r>
            <a:r>
              <a:rPr lang="uk-UA" sz="12800" b="1" dirty="0"/>
              <a:t> і поздовжній  профіль каналу повинні забезпечувати безперебійну подачу води на поля, мінімальну фільтрацію, можливість будівництва існуючими машинами і механізмами та інше.</a:t>
            </a:r>
            <a:endParaRPr lang="ru-RU" sz="12800" b="1" dirty="0"/>
          </a:p>
          <a:p>
            <a:r>
              <a:rPr lang="uk-UA" sz="12800" b="1" dirty="0">
                <a:solidFill>
                  <a:srgbClr val="FF0000"/>
                </a:solidFill>
              </a:rPr>
              <a:t>Конструкція каналів у земляному руслі </a:t>
            </a:r>
            <a:r>
              <a:rPr lang="uk-UA" sz="12800" b="1" dirty="0"/>
              <a:t>визначається витратою каналу, необхідною величиною командування каналу, характером </a:t>
            </a:r>
            <a:r>
              <a:rPr lang="uk-UA" sz="12800" b="1" dirty="0" err="1"/>
              <a:t>грунту</a:t>
            </a:r>
            <a:r>
              <a:rPr lang="uk-UA" sz="12800" b="1" dirty="0"/>
              <a:t>, в якому він прокладається, призначенням каналів і розміщенням його на місцевості, формою поперечного перерізу</a:t>
            </a:r>
            <a:r>
              <a:rPr lang="uk-UA" sz="12800" b="1" dirty="0" smtClean="0"/>
              <a:t>.</a:t>
            </a:r>
          </a:p>
          <a:p>
            <a:endParaRPr lang="uk-UA" sz="12800" b="1" dirty="0" smtClean="0"/>
          </a:p>
          <a:p>
            <a:endParaRPr lang="uk-UA" sz="7200" b="1" dirty="0"/>
          </a:p>
          <a:p>
            <a:pPr marL="82296" indent="0">
              <a:buNone/>
            </a:pPr>
            <a:r>
              <a:rPr lang="uk-UA" sz="7200" b="1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619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332656"/>
            <a:ext cx="8100392" cy="6264696"/>
          </a:xfrm>
        </p:spPr>
        <p:txBody>
          <a:bodyPr>
            <a:noAutofit/>
          </a:bodyPr>
          <a:lstStyle/>
          <a:p>
            <a:r>
              <a:rPr lang="uk-UA" sz="2800" b="1" dirty="0">
                <a:solidFill>
                  <a:srgbClr val="FF0000"/>
                </a:solidFill>
              </a:rPr>
              <a:t>Форма поперечного перерізу  к</a:t>
            </a:r>
            <a:r>
              <a:rPr lang="uk-UA" sz="2800" b="1" dirty="0"/>
              <a:t>аналів вибирається залежно від їх розмірів, характеру </a:t>
            </a:r>
            <a:r>
              <a:rPr lang="uk-UA" sz="2800" b="1" dirty="0" err="1"/>
              <a:t>грунтів</a:t>
            </a:r>
            <a:r>
              <a:rPr lang="uk-UA" sz="2800" b="1" dirty="0"/>
              <a:t> основи і способу виробництва робіт</a:t>
            </a:r>
            <a:r>
              <a:rPr lang="uk-UA" sz="2800" b="1" dirty="0" smtClean="0"/>
              <a:t>.</a:t>
            </a:r>
          </a:p>
          <a:p>
            <a:r>
              <a:rPr lang="uk-UA" sz="2800" b="1" dirty="0" smtClean="0"/>
              <a:t> </a:t>
            </a:r>
            <a:r>
              <a:rPr lang="uk-UA" sz="2800" b="1" dirty="0"/>
              <a:t>Канали середньої і малої пропускної здатності мають </a:t>
            </a:r>
            <a:r>
              <a:rPr lang="uk-UA" sz="2800" b="1" dirty="0">
                <a:solidFill>
                  <a:srgbClr val="FF0000"/>
                </a:solidFill>
              </a:rPr>
              <a:t>трапецієвидну форму</a:t>
            </a:r>
            <a:r>
              <a:rPr lang="uk-UA" sz="2800" b="1" dirty="0"/>
              <a:t>, найпростішу з точки зору виробництва робіт і в той же час таку, що забезпечує необхідну стійкість укосів</a:t>
            </a:r>
            <a:r>
              <a:rPr lang="uk-UA" sz="2800" b="1" dirty="0" smtClean="0"/>
              <a:t>.</a:t>
            </a:r>
          </a:p>
          <a:p>
            <a:r>
              <a:rPr lang="uk-UA" sz="2800" b="1" dirty="0" smtClean="0"/>
              <a:t> </a:t>
            </a:r>
            <a:r>
              <a:rPr lang="uk-UA" sz="2800" b="1" dirty="0"/>
              <a:t>Канали прямокутного перерізу  з кріпленням дна і стінок проектують дуже </a:t>
            </a:r>
            <a:r>
              <a:rPr lang="uk-UA" sz="2800" b="1" dirty="0" smtClean="0"/>
              <a:t>рідко                                    </a:t>
            </a:r>
            <a:r>
              <a:rPr lang="uk-UA" sz="2800" b="1" dirty="0"/>
              <a:t>( наприклад, на косогорах, у сипких </a:t>
            </a:r>
            <a:r>
              <a:rPr lang="uk-UA" sz="2800" b="1" dirty="0" err="1"/>
              <a:t>грунтах</a:t>
            </a:r>
            <a:r>
              <a:rPr lang="uk-UA" sz="2800" b="1" dirty="0"/>
              <a:t> або в таких, що дуже фільтрують). </a:t>
            </a:r>
            <a:endParaRPr lang="uk-UA" sz="2800" b="1" dirty="0" smtClean="0"/>
          </a:p>
          <a:p>
            <a:r>
              <a:rPr lang="uk-UA" sz="2800" b="1" dirty="0" smtClean="0"/>
              <a:t>Канали </a:t>
            </a:r>
            <a:r>
              <a:rPr lang="uk-UA" sz="2800" b="1" dirty="0"/>
              <a:t>глибиною понад 4,5…5 м часто будують з полігональною формою перерізу. </a:t>
            </a:r>
          </a:p>
        </p:txBody>
      </p:sp>
    </p:spTree>
    <p:extLst>
      <p:ext uri="{BB962C8B-B14F-4D97-AF65-F5344CB8AC3E}">
        <p14:creationId xmlns:p14="http://schemas.microsoft.com/office/powerpoint/2010/main" val="58511795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404664"/>
            <a:ext cx="7704856" cy="6048672"/>
          </a:xfrm>
        </p:spPr>
        <p:txBody>
          <a:bodyPr>
            <a:normAutofit fontScale="92500" lnSpcReduction="10000"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Переріз параболічної форми </a:t>
            </a:r>
            <a:r>
              <a:rPr lang="uk-UA" b="1" dirty="0"/>
              <a:t>незручний для виконання, але в інших відношеннях є найкращим. </a:t>
            </a:r>
          </a:p>
          <a:p>
            <a:r>
              <a:rPr lang="uk-UA" b="1" dirty="0">
                <a:solidFill>
                  <a:srgbClr val="FF0000"/>
                </a:solidFill>
              </a:rPr>
              <a:t>Перерізи комбінованої форми </a:t>
            </a:r>
            <a:r>
              <a:rPr lang="uk-UA" b="1" dirty="0"/>
              <a:t>доцільні у тих випадках, коли каналами протягом короткого періоду часу пропускають великі витрати, а в інший - малі.</a:t>
            </a:r>
          </a:p>
          <a:p>
            <a:r>
              <a:rPr lang="uk-UA" b="1" dirty="0">
                <a:solidFill>
                  <a:srgbClr val="FF0000"/>
                </a:solidFill>
              </a:rPr>
              <a:t> Трикутна форма </a:t>
            </a:r>
            <a:r>
              <a:rPr lang="uk-UA" b="1" dirty="0"/>
              <a:t>перерізу характерна для вивідних борозен і частково тимчасових зрошувачів. Цим каналам для зручного проходження через них сільськогосподарських машин можна надавати </a:t>
            </a:r>
            <a:r>
              <a:rPr lang="uk-UA" b="1" dirty="0" err="1"/>
              <a:t>улоговиноподібного</a:t>
            </a:r>
            <a:r>
              <a:rPr lang="uk-UA" b="1" dirty="0"/>
              <a:t> профілю.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02031116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476672"/>
            <a:ext cx="7848872" cy="5976664"/>
          </a:xfrm>
        </p:spPr>
        <p:txBody>
          <a:bodyPr>
            <a:noAutofit/>
          </a:bodyPr>
          <a:lstStyle/>
          <a:p>
            <a:r>
              <a:rPr lang="uk-UA" sz="2400" b="1" dirty="0"/>
              <a:t>За умовами виробництва робіт з врахуванням рельєфу канали поділяють </a:t>
            </a:r>
            <a:r>
              <a:rPr lang="uk-UA" sz="2400" b="1" dirty="0">
                <a:solidFill>
                  <a:srgbClr val="FF0000"/>
                </a:solidFill>
              </a:rPr>
              <a:t>на 4 типи</a:t>
            </a:r>
            <a:r>
              <a:rPr lang="uk-UA" sz="2400" b="1" dirty="0"/>
              <a:t>: у виїмці, напіввиїмці-напівнасипу, в насипу, на косогорі.</a:t>
            </a:r>
            <a:endParaRPr lang="ru-RU" sz="2400" b="1" dirty="0"/>
          </a:p>
          <a:p>
            <a:r>
              <a:rPr lang="uk-UA" sz="2400" b="1" dirty="0">
                <a:solidFill>
                  <a:srgbClr val="FF0000"/>
                </a:solidFill>
              </a:rPr>
              <a:t> Канали у виїмці</a:t>
            </a:r>
            <a:r>
              <a:rPr lang="uk-UA" sz="2400" b="1" dirty="0"/>
              <a:t>. На ділянках, де непотрібно забезпечувати командування над поверхнею землі, а також, коли похил каналу приймають меншим, ніж похил місцевості на його трасі, канали бажано будувати у виїмці.</a:t>
            </a:r>
            <a:endParaRPr lang="ru-RU" sz="2400" b="1" dirty="0"/>
          </a:p>
          <a:p>
            <a:r>
              <a:rPr lang="uk-UA" sz="2400" b="1" dirty="0">
                <a:solidFill>
                  <a:srgbClr val="FF0000"/>
                </a:solidFill>
              </a:rPr>
              <a:t>Канали у напіввиїмці-напівнасипу </a:t>
            </a:r>
            <a:r>
              <a:rPr lang="uk-UA" sz="2400" b="1" dirty="0"/>
              <a:t>- найбільш поширена конструкція, яка забезпечує командування каналу над зрошуваною площею. За співвідношенням </a:t>
            </a:r>
            <a:r>
              <a:rPr lang="uk-UA" sz="2400" b="1" dirty="0" err="1"/>
              <a:t>обЇєму</a:t>
            </a:r>
            <a:r>
              <a:rPr lang="uk-UA" sz="2400" b="1" dirty="0"/>
              <a:t> виїмки і насипу канали поділяються на три підгрупи:</a:t>
            </a:r>
            <a:endParaRPr lang="ru-RU" sz="2400" b="1" dirty="0"/>
          </a:p>
          <a:p>
            <a:pPr lvl="0"/>
            <a:r>
              <a:rPr lang="uk-UA" sz="2400" b="1" dirty="0"/>
              <a:t>канали з </a:t>
            </a:r>
            <a:r>
              <a:rPr lang="uk-UA" sz="2400" b="1" dirty="0" err="1"/>
              <a:t>об"ємом</a:t>
            </a:r>
            <a:r>
              <a:rPr lang="uk-UA" sz="2400" b="1" dirty="0"/>
              <a:t>  </a:t>
            </a:r>
            <a:r>
              <a:rPr lang="uk-UA" sz="2400" b="1" dirty="0" err="1"/>
              <a:t>виїмкиVв</a:t>
            </a:r>
            <a:r>
              <a:rPr lang="uk-UA" sz="2400" b="1" dirty="0"/>
              <a:t>., що дорівнює </a:t>
            </a:r>
            <a:r>
              <a:rPr lang="uk-UA" sz="2400" b="1" dirty="0" err="1"/>
              <a:t>об"єму</a:t>
            </a:r>
            <a:r>
              <a:rPr lang="uk-UA" sz="2400" b="1" dirty="0"/>
              <a:t> насипу </a:t>
            </a:r>
            <a:r>
              <a:rPr lang="uk-UA" sz="2400" b="1" dirty="0" err="1"/>
              <a:t>Vн</a:t>
            </a:r>
            <a:r>
              <a:rPr lang="uk-UA" sz="2400" b="1" dirty="0"/>
              <a:t>.;</a:t>
            </a:r>
            <a:endParaRPr lang="ru-RU" sz="2400" b="1" dirty="0"/>
          </a:p>
          <a:p>
            <a:pPr lvl="0"/>
            <a:r>
              <a:rPr lang="uk-UA" sz="2400" b="1" dirty="0"/>
              <a:t>канали з </a:t>
            </a:r>
            <a:r>
              <a:rPr lang="uk-UA" sz="2400" b="1" dirty="0" err="1"/>
              <a:t>Vв</a:t>
            </a:r>
            <a:r>
              <a:rPr lang="uk-UA" sz="2400" b="1" dirty="0"/>
              <a:t> &gt; </a:t>
            </a:r>
            <a:r>
              <a:rPr lang="uk-UA" sz="2400" b="1" dirty="0" err="1" smtClean="0"/>
              <a:t>Vн</a:t>
            </a:r>
            <a:r>
              <a:rPr lang="uk-UA" sz="2400" b="1" dirty="0" smtClean="0"/>
              <a:t>;  канали </a:t>
            </a:r>
            <a:r>
              <a:rPr lang="uk-UA" sz="2400" b="1" dirty="0"/>
              <a:t>з V в &lt; </a:t>
            </a:r>
            <a:r>
              <a:rPr lang="uk-UA" sz="2400" b="1" dirty="0" err="1"/>
              <a:t>Vн</a:t>
            </a:r>
            <a:endParaRPr lang="ru-RU" sz="2400" b="1" dirty="0"/>
          </a:p>
          <a:p>
            <a:endParaRPr lang="ru-RU" sz="1900" b="1" dirty="0"/>
          </a:p>
        </p:txBody>
      </p:sp>
    </p:spTree>
    <p:extLst>
      <p:ext uri="{BB962C8B-B14F-4D97-AF65-F5344CB8AC3E}">
        <p14:creationId xmlns:p14="http://schemas.microsoft.com/office/powerpoint/2010/main" val="16035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404664"/>
            <a:ext cx="7704856" cy="6048672"/>
          </a:xfrm>
        </p:spPr>
        <p:txBody>
          <a:bodyPr>
            <a:normAutofit fontScale="92500" lnSpcReduction="20000"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Канали у насипу </a:t>
            </a:r>
            <a:r>
              <a:rPr lang="uk-UA" b="1" dirty="0"/>
              <a:t>застосовують, коли траса каналу проходить по понижених місцях рельєфу або по плоскому рельєфу і потрібно забезпечити командування над зрошуваною площею.</a:t>
            </a:r>
          </a:p>
          <a:p>
            <a:r>
              <a:rPr lang="uk-UA" b="1" dirty="0">
                <a:solidFill>
                  <a:srgbClr val="FF0000"/>
                </a:solidFill>
              </a:rPr>
              <a:t>Канали на косогорі</a:t>
            </a:r>
            <a:r>
              <a:rPr lang="uk-UA" b="1" dirty="0"/>
              <a:t>. При проектуванні каналів на косогорах з крутістю схилів до 20º поперечний переріз каналу, що проходить у глинистих </a:t>
            </a:r>
            <a:r>
              <a:rPr lang="uk-UA" b="1" dirty="0" err="1"/>
              <a:t>грунтах</a:t>
            </a:r>
            <a:r>
              <a:rPr lang="uk-UA" b="1" dirty="0"/>
              <a:t>, необхідно приймати таким, щоб поверхня землі проходила через точку пересічення укосу з форсованим рівнем води у каналі. Для підвищення стійкості дамби рекомендується надавати ступінчастого рисунку лінії стикання тіла дамби з основою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727691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b="1" dirty="0"/>
              <a:t>Таблиця  </a:t>
            </a:r>
            <a:r>
              <a:rPr lang="uk-UA" sz="2400" b="1" dirty="0" smtClean="0"/>
              <a:t> </a:t>
            </a:r>
            <a:r>
              <a:rPr lang="uk-UA" sz="2400" b="1" dirty="0"/>
              <a:t>Закладання укосів каналів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3382310"/>
              </p:ext>
            </p:extLst>
          </p:nvPr>
        </p:nvGraphicFramePr>
        <p:xfrm>
          <a:off x="395535" y="1196753"/>
          <a:ext cx="8424938" cy="26642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23043"/>
                <a:gridCol w="2182907"/>
                <a:gridCol w="2218988"/>
              </a:tblGrid>
              <a:tr h="703520"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 dirty="0" err="1">
                          <a:effectLst/>
                        </a:rPr>
                        <a:t>Грунти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Підводні укоси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Надводні укоси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960776">
                <a:tc>
                  <a:txBody>
                    <a:bodyPr/>
                    <a:lstStyle/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Галька, гравій з піском</a:t>
                      </a:r>
                      <a:endParaRPr lang="ru-RU" sz="1600" b="1" dirty="0">
                        <a:effectLst/>
                      </a:endParaRPr>
                    </a:p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Глина, суглинок твердий і напівтвердий</a:t>
                      </a:r>
                      <a:endParaRPr lang="ru-RU" sz="1600" b="1" dirty="0">
                        <a:effectLst/>
                      </a:endParaRPr>
                    </a:p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Суглинок </a:t>
                      </a:r>
                      <a:r>
                        <a:rPr lang="uk-UA" sz="1600" b="1" dirty="0" err="1">
                          <a:effectLst/>
                        </a:rPr>
                        <a:t>м"якопластичний</a:t>
                      </a:r>
                      <a:r>
                        <a:rPr lang="uk-UA" sz="1600" b="1" dirty="0">
                          <a:effectLst/>
                        </a:rPr>
                        <a:t>, супісок</a:t>
                      </a:r>
                      <a:endParaRPr lang="ru-RU" sz="1600" b="1" dirty="0">
                        <a:effectLst/>
                      </a:endParaRPr>
                    </a:p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Пісок дрібний</a:t>
                      </a:r>
                      <a:endParaRPr lang="ru-RU" sz="1600" b="1" dirty="0">
                        <a:effectLst/>
                      </a:endParaRPr>
                    </a:p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Пісок пилуватий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1,25…1,5</a:t>
                      </a:r>
                      <a:endParaRPr lang="ru-RU" sz="1600" b="1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1,0…1,5</a:t>
                      </a:r>
                      <a:endParaRPr lang="ru-RU" sz="1600" b="1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1,25…2,0</a:t>
                      </a:r>
                      <a:endParaRPr lang="ru-RU" sz="1600" b="1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1,5…2,5</a:t>
                      </a:r>
                      <a:endParaRPr lang="ru-RU" sz="1600" b="1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3,0…3,5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1,0</a:t>
                      </a:r>
                      <a:endParaRPr lang="ru-RU" sz="16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0,5…1,0</a:t>
                      </a:r>
                      <a:endParaRPr lang="ru-RU" sz="16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1,0…1,5</a:t>
                      </a:r>
                      <a:endParaRPr lang="ru-RU" sz="16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2,0</a:t>
                      </a:r>
                      <a:endParaRPr lang="ru-RU" sz="16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2,5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979712" y="4005064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/>
              <a:t>Таблиця  </a:t>
            </a:r>
            <a:r>
              <a:rPr lang="uk-UA" b="1" dirty="0" smtClean="0"/>
              <a:t>.   </a:t>
            </a:r>
            <a:r>
              <a:rPr lang="uk-UA" b="1" dirty="0"/>
              <a:t>Закладання зовнішніх укосів дамб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3684701"/>
              </p:ext>
            </p:extLst>
          </p:nvPr>
        </p:nvGraphicFramePr>
        <p:xfrm>
          <a:off x="395536" y="4653135"/>
          <a:ext cx="8424936" cy="19442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47282"/>
                <a:gridCol w="2088827"/>
                <a:gridCol w="2088827"/>
              </a:tblGrid>
              <a:tr h="476946">
                <a:tc rowSpan="2"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 dirty="0" err="1">
                          <a:effectLst/>
                        </a:rPr>
                        <a:t>Грунти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</a:rPr>
                        <a:t>Закладання укосів дамб каналів з витратою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33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до 0,5 м </a:t>
                      </a:r>
                      <a:r>
                        <a:rPr lang="uk-UA" sz="1400" b="1" baseline="30000">
                          <a:effectLst/>
                        </a:rPr>
                        <a:t>3</a:t>
                      </a:r>
                      <a:r>
                        <a:rPr lang="uk-UA" sz="1400" b="1">
                          <a:effectLst/>
                        </a:rPr>
                        <a:t>/с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</a:rPr>
                        <a:t>понад 10 м</a:t>
                      </a:r>
                      <a:r>
                        <a:rPr lang="uk-UA" sz="1400" b="1" baseline="30000" dirty="0">
                          <a:effectLst/>
                        </a:rPr>
                        <a:t>3</a:t>
                      </a:r>
                      <a:r>
                        <a:rPr lang="uk-UA" sz="1400" b="1" dirty="0">
                          <a:effectLst/>
                        </a:rPr>
                        <a:t> /с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953891">
                <a:tc>
                  <a:txBody>
                    <a:bodyPr/>
                    <a:lstStyle/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Глина, суглинок твердий і напівтвердий</a:t>
                      </a:r>
                      <a:endParaRPr lang="ru-RU" sz="1400" b="1">
                        <a:effectLst/>
                      </a:endParaRPr>
                    </a:p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Суглинок м"копластичний</a:t>
                      </a:r>
                      <a:endParaRPr lang="ru-RU" sz="1400" b="1">
                        <a:effectLst/>
                      </a:endParaRPr>
                    </a:p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Супісок</a:t>
                      </a:r>
                      <a:endParaRPr lang="ru-RU" sz="1400" b="1">
                        <a:effectLst/>
                      </a:endParaRPr>
                    </a:p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Пісок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0,75</a:t>
                      </a:r>
                      <a:endParaRPr lang="ru-RU" sz="1400" b="1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1,0</a:t>
                      </a:r>
                      <a:endParaRPr lang="ru-RU" sz="1400" b="1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1,0</a:t>
                      </a:r>
                      <a:endParaRPr lang="ru-RU" sz="1400" b="1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1,25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</a:rPr>
                        <a:t>1,0</a:t>
                      </a:r>
                      <a:endParaRPr lang="ru-RU" sz="1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</a:rPr>
                        <a:t>1,25</a:t>
                      </a:r>
                      <a:endParaRPr lang="ru-RU" sz="1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</a:rPr>
                        <a:t>1,5</a:t>
                      </a:r>
                      <a:endParaRPr lang="ru-RU" sz="1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</a:rPr>
                        <a:t>2,0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961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404664"/>
            <a:ext cx="7643192" cy="6048672"/>
          </a:xfrm>
        </p:spPr>
        <p:txBody>
          <a:bodyPr>
            <a:normAutofit fontScale="85000" lnSpcReduction="2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ККД каналів і системи каналів</a:t>
            </a:r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uk-UA" b="1" i="1" dirty="0">
                <a:solidFill>
                  <a:srgbClr val="FF0000"/>
                </a:solidFill>
              </a:rPr>
              <a:t> </a:t>
            </a:r>
            <a:endParaRPr lang="ru-RU" b="1" dirty="0">
              <a:solidFill>
                <a:srgbClr val="FF0000"/>
              </a:solidFill>
            </a:endParaRPr>
          </a:p>
          <a:p>
            <a:r>
              <a:rPr lang="uk-UA" b="1" dirty="0">
                <a:solidFill>
                  <a:srgbClr val="FF0000"/>
                </a:solidFill>
              </a:rPr>
              <a:t>Коефіцієнт корисної дії каналів </a:t>
            </a:r>
            <a:r>
              <a:rPr lang="uk-UA" b="1" dirty="0"/>
              <a:t>дорівнює відношенню витрати води в кінці каналу до витрати у голові каналу</a:t>
            </a:r>
            <a:endParaRPr lang="ru-RU" b="1" dirty="0"/>
          </a:p>
          <a:p>
            <a:pPr marL="0" indent="0">
              <a:buNone/>
            </a:pPr>
            <a:r>
              <a:rPr lang="uk-UA" b="1" dirty="0" smtClean="0"/>
              <a:t>                    </a:t>
            </a:r>
            <a:r>
              <a:rPr lang="uk-UA" b="1" dirty="0" err="1"/>
              <a:t>Q</a:t>
            </a:r>
            <a:r>
              <a:rPr lang="uk-UA" b="1" baseline="-25000" dirty="0" err="1"/>
              <a:t>nt</a:t>
            </a:r>
            <a:r>
              <a:rPr lang="uk-UA" b="1" dirty="0"/>
              <a:t>                    </a:t>
            </a:r>
            <a:r>
              <a:rPr lang="uk-UA" b="1" dirty="0" err="1"/>
              <a:t>Q</a:t>
            </a:r>
            <a:r>
              <a:rPr lang="uk-UA" b="1" baseline="-25000" dirty="0" err="1"/>
              <a:t>кін</a:t>
            </a:r>
            <a:endParaRPr lang="ru-RU" b="1" dirty="0"/>
          </a:p>
          <a:p>
            <a:pPr marL="0" indent="0">
              <a:buNone/>
            </a:pPr>
            <a:r>
              <a:rPr lang="uk-UA" b="1" dirty="0" smtClean="0"/>
              <a:t>           </a:t>
            </a:r>
            <a:r>
              <a:rPr lang="uk-UA" b="1" dirty="0" err="1" smtClean="0"/>
              <a:t>E</a:t>
            </a:r>
            <a:r>
              <a:rPr lang="uk-UA" b="1" baseline="-25000" dirty="0" err="1" smtClean="0"/>
              <a:t>t</a:t>
            </a:r>
            <a:r>
              <a:rPr lang="uk-UA" b="1" dirty="0" smtClean="0"/>
              <a:t> </a:t>
            </a:r>
            <a:r>
              <a:rPr lang="uk-UA" b="1" dirty="0"/>
              <a:t>= --------    =     -------------</a:t>
            </a:r>
            <a:endParaRPr lang="ru-RU" b="1" dirty="0"/>
          </a:p>
          <a:p>
            <a:pPr marL="0" indent="0">
              <a:buNone/>
            </a:pPr>
            <a:r>
              <a:rPr lang="uk-UA" b="1" dirty="0" smtClean="0"/>
              <a:t>                     </a:t>
            </a:r>
            <a:r>
              <a:rPr lang="uk-UA" b="1" dirty="0" err="1" smtClean="0"/>
              <a:t>Q</a:t>
            </a:r>
            <a:r>
              <a:rPr lang="uk-UA" b="1" baseline="-25000" dirty="0" err="1" smtClean="0"/>
              <a:t>br</a:t>
            </a:r>
            <a:r>
              <a:rPr lang="uk-UA" b="1" dirty="0" smtClean="0"/>
              <a:t>                  </a:t>
            </a:r>
            <a:r>
              <a:rPr lang="uk-UA" b="1" dirty="0" err="1"/>
              <a:t>Q</a:t>
            </a:r>
            <a:r>
              <a:rPr lang="uk-UA" b="1" baseline="-25000" dirty="0" err="1"/>
              <a:t>гол</a:t>
            </a:r>
            <a:r>
              <a:rPr lang="uk-UA" b="1" baseline="-25000" dirty="0"/>
              <a:t>.</a:t>
            </a:r>
            <a:endParaRPr lang="ru-RU" b="1" dirty="0"/>
          </a:p>
          <a:p>
            <a:r>
              <a:rPr lang="uk-UA" b="1" dirty="0"/>
              <a:t>Якщо виразити витрати води через відповідні коефіцієнти, то </a:t>
            </a:r>
            <a:r>
              <a:rPr lang="uk-UA" b="1" dirty="0">
                <a:solidFill>
                  <a:srgbClr val="FF0000"/>
                </a:solidFill>
              </a:rPr>
              <a:t>коефіцієнт корисної дії системи </a:t>
            </a:r>
            <a:r>
              <a:rPr lang="uk-UA" b="1" dirty="0"/>
              <a:t>дорівнює добутку ККД каналів, які працюють послідовно від магістрального каналу до тимчасового  зрошувача по розрахунковій трасі</a:t>
            </a:r>
            <a:endParaRPr lang="ru-RU" b="1" dirty="0"/>
          </a:p>
          <a:p>
            <a:r>
              <a:rPr lang="uk-UA" b="1" dirty="0" err="1"/>
              <a:t>Е</a:t>
            </a:r>
            <a:r>
              <a:rPr lang="uk-UA" b="1" baseline="-25000" dirty="0" err="1"/>
              <a:t>t</a:t>
            </a:r>
            <a:r>
              <a:rPr lang="uk-UA" b="1" dirty="0"/>
              <a:t> = </a:t>
            </a:r>
            <a:r>
              <a:rPr lang="uk-UA" b="1" dirty="0" err="1"/>
              <a:t>Е</a:t>
            </a:r>
            <a:r>
              <a:rPr lang="uk-UA" b="1" baseline="-25000" dirty="0" err="1"/>
              <a:t>t</a:t>
            </a:r>
            <a:r>
              <a:rPr lang="uk-UA" b="1" baseline="-25000" dirty="0"/>
              <a:t> </a:t>
            </a:r>
            <a:r>
              <a:rPr lang="uk-UA" b="1" baseline="-25000" dirty="0" err="1"/>
              <a:t>м.к</a:t>
            </a:r>
            <a:r>
              <a:rPr lang="uk-UA" b="1" baseline="-25000" dirty="0"/>
              <a:t>.</a:t>
            </a:r>
            <a:r>
              <a:rPr lang="uk-UA" b="1" dirty="0"/>
              <a:t> </a:t>
            </a:r>
            <a:r>
              <a:rPr lang="uk-UA" b="1" dirty="0" err="1"/>
              <a:t>Е</a:t>
            </a:r>
            <a:r>
              <a:rPr lang="uk-UA" b="1" baseline="-25000" dirty="0" err="1"/>
              <a:t>t</a:t>
            </a:r>
            <a:r>
              <a:rPr lang="uk-UA" b="1" baseline="-25000" dirty="0"/>
              <a:t> </a:t>
            </a:r>
            <a:r>
              <a:rPr lang="uk-UA" b="1" baseline="-25000" dirty="0" err="1"/>
              <a:t>мг..к</a:t>
            </a:r>
            <a:r>
              <a:rPr lang="uk-UA" b="1" dirty="0"/>
              <a:t> </a:t>
            </a:r>
            <a:r>
              <a:rPr lang="uk-UA" b="1" dirty="0" err="1"/>
              <a:t>Е</a:t>
            </a:r>
            <a:r>
              <a:rPr lang="uk-UA" b="1" baseline="-25000" dirty="0" err="1"/>
              <a:t>t</a:t>
            </a:r>
            <a:r>
              <a:rPr lang="uk-UA" b="1" baseline="-25000" dirty="0"/>
              <a:t> </a:t>
            </a:r>
            <a:r>
              <a:rPr lang="uk-UA" b="1" baseline="-25000" dirty="0" err="1"/>
              <a:t>г..к</a:t>
            </a:r>
            <a:r>
              <a:rPr lang="uk-UA" b="1" dirty="0"/>
              <a:t> </a:t>
            </a:r>
            <a:r>
              <a:rPr lang="uk-UA" b="1" dirty="0" err="1"/>
              <a:t>Е</a:t>
            </a:r>
            <a:r>
              <a:rPr lang="uk-UA" b="1" baseline="-25000" dirty="0" err="1"/>
              <a:t>t</a:t>
            </a:r>
            <a:r>
              <a:rPr lang="uk-UA" b="1" baseline="-25000" dirty="0"/>
              <a:t> </a:t>
            </a:r>
            <a:r>
              <a:rPr lang="uk-UA" b="1" baseline="-25000" dirty="0" err="1"/>
              <a:t>д..к</a:t>
            </a:r>
            <a:r>
              <a:rPr lang="uk-UA" b="1" dirty="0"/>
              <a:t> </a:t>
            </a:r>
            <a:r>
              <a:rPr lang="uk-UA" b="1" dirty="0" err="1"/>
              <a:t>Е</a:t>
            </a:r>
            <a:r>
              <a:rPr lang="uk-UA" b="1" baseline="-25000" dirty="0" err="1"/>
              <a:t>t</a:t>
            </a:r>
            <a:r>
              <a:rPr lang="uk-UA" b="1" baseline="-25000" dirty="0"/>
              <a:t> т..</a:t>
            </a:r>
            <a:r>
              <a:rPr lang="uk-UA" b="1" baseline="-25000" dirty="0" err="1"/>
              <a:t>зр</a:t>
            </a:r>
            <a:r>
              <a:rPr lang="uk-UA" b="1" baseline="-25000" dirty="0"/>
              <a:t>.</a:t>
            </a:r>
            <a:r>
              <a:rPr lang="uk-UA" b="1" dirty="0"/>
              <a:t> </a:t>
            </a:r>
            <a:endParaRPr lang="ru-RU" b="1" dirty="0"/>
          </a:p>
          <a:p>
            <a:r>
              <a:rPr lang="uk-UA" b="1" dirty="0"/>
              <a:t> 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530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404664"/>
            <a:ext cx="7715200" cy="6264696"/>
          </a:xfrm>
        </p:spPr>
        <p:txBody>
          <a:bodyPr>
            <a:normAutofit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Втрати води із зрошувальних каналів</a:t>
            </a:r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uk-UA" dirty="0">
                <a:solidFill>
                  <a:srgbClr val="FF0000"/>
                </a:solidFill>
              </a:rPr>
              <a:t> 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uk-UA" sz="3600" b="1" dirty="0"/>
              <a:t>Під час пропуску води по каналах частина її втрачається </a:t>
            </a:r>
            <a:r>
              <a:rPr lang="uk-UA" sz="3600" b="1" dirty="0" smtClean="0"/>
              <a:t>:</a:t>
            </a:r>
          </a:p>
          <a:p>
            <a:r>
              <a:rPr lang="uk-UA" sz="3600" b="1" dirty="0" smtClean="0">
                <a:solidFill>
                  <a:srgbClr val="FF0000"/>
                </a:solidFill>
              </a:rPr>
              <a:t>на </a:t>
            </a:r>
            <a:r>
              <a:rPr lang="uk-UA" sz="3600" b="1" dirty="0">
                <a:solidFill>
                  <a:srgbClr val="FF0000"/>
                </a:solidFill>
              </a:rPr>
              <a:t>фільтрацію </a:t>
            </a:r>
            <a:r>
              <a:rPr lang="uk-UA" sz="3600" b="1" dirty="0"/>
              <a:t>(40-60% води, що подається); </a:t>
            </a:r>
            <a:endParaRPr lang="uk-UA" sz="3600" b="1" dirty="0" smtClean="0"/>
          </a:p>
          <a:p>
            <a:r>
              <a:rPr lang="uk-UA" sz="3600" b="1" dirty="0" smtClean="0">
                <a:solidFill>
                  <a:srgbClr val="FF0000"/>
                </a:solidFill>
              </a:rPr>
              <a:t>на </a:t>
            </a:r>
            <a:r>
              <a:rPr lang="uk-UA" sz="3600" b="1" dirty="0">
                <a:solidFill>
                  <a:srgbClr val="FF0000"/>
                </a:solidFill>
              </a:rPr>
              <a:t>випаровування </a:t>
            </a:r>
            <a:r>
              <a:rPr lang="uk-UA" sz="3600" b="1" dirty="0"/>
              <a:t>(2-4%); </a:t>
            </a:r>
            <a:endParaRPr lang="uk-UA" sz="3600" b="1" dirty="0" smtClean="0"/>
          </a:p>
          <a:p>
            <a:r>
              <a:rPr lang="uk-UA" sz="3600" b="1" dirty="0" smtClean="0"/>
              <a:t>на </a:t>
            </a:r>
            <a:r>
              <a:rPr lang="uk-UA" sz="3600" b="1" dirty="0">
                <a:solidFill>
                  <a:srgbClr val="FF0000"/>
                </a:solidFill>
              </a:rPr>
              <a:t>експлуатаційні скиди </a:t>
            </a:r>
            <a:r>
              <a:rPr lang="uk-UA" sz="3600" b="1" dirty="0"/>
              <a:t>і витікання через споруди (2-5%).</a:t>
            </a:r>
            <a:endParaRPr lang="ru-RU" sz="3600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05613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332656"/>
            <a:ext cx="7818072" cy="6192688"/>
          </a:xfrm>
        </p:spPr>
        <p:txBody>
          <a:bodyPr>
            <a:normAutofit lnSpcReduction="10000"/>
          </a:bodyPr>
          <a:lstStyle/>
          <a:p>
            <a:r>
              <a:rPr lang="uk-UA" sz="3600" b="1" dirty="0">
                <a:solidFill>
                  <a:srgbClr val="FF0000"/>
                </a:solidFill>
              </a:rPr>
              <a:t>Потокове </a:t>
            </a:r>
            <a:r>
              <a:rPr lang="uk-UA" sz="3600" b="1" dirty="0"/>
              <a:t>- це передпосівне вирівнювання, яке входить до комплексу передпосівного обробітку </a:t>
            </a:r>
            <a:r>
              <a:rPr lang="uk-UA" sz="3600" b="1" dirty="0" err="1"/>
              <a:t>грунту</a:t>
            </a:r>
            <a:r>
              <a:rPr lang="uk-UA" sz="3600" b="1" dirty="0" smtClean="0"/>
              <a:t>.</a:t>
            </a:r>
          </a:p>
          <a:p>
            <a:r>
              <a:rPr lang="uk-UA" sz="3600" b="1" dirty="0" smtClean="0"/>
              <a:t> </a:t>
            </a:r>
            <a:r>
              <a:rPr lang="uk-UA" sz="3600" b="1" dirty="0"/>
              <a:t>При цьому виді планування вирівнюють дрібні нерівності висотою 10-15 см, </a:t>
            </a:r>
            <a:r>
              <a:rPr lang="uk-UA" sz="3600" b="1" dirty="0" err="1"/>
              <a:t>гребневість</a:t>
            </a:r>
            <a:r>
              <a:rPr lang="uk-UA" sz="3600" b="1" dirty="0"/>
              <a:t> оранки, згінні і розгінні борозни. </a:t>
            </a:r>
            <a:endParaRPr lang="uk-UA" sz="3600" b="1" dirty="0" smtClean="0"/>
          </a:p>
          <a:p>
            <a:r>
              <a:rPr lang="uk-UA" sz="3600" b="1" dirty="0" smtClean="0"/>
              <a:t>З </a:t>
            </a:r>
            <a:r>
              <a:rPr lang="uk-UA" sz="3600" b="1" dirty="0"/>
              <a:t>цією метою застосовуються вирівнювачі КВГ - 4, що працюють у </a:t>
            </a:r>
            <a:r>
              <a:rPr lang="uk-UA" sz="3600" b="1" dirty="0" err="1"/>
              <a:t>зчепі</a:t>
            </a:r>
            <a:r>
              <a:rPr lang="uk-UA" sz="3600" b="1" dirty="0"/>
              <a:t> з культиватором КПГ-4.</a:t>
            </a:r>
            <a:endParaRPr lang="en-US" sz="3600" b="1" dirty="0"/>
          </a:p>
          <a:p>
            <a:pPr marL="82296" indent="0">
              <a:buNone/>
            </a:pPr>
            <a:r>
              <a:rPr lang="uk-UA" b="1" dirty="0">
                <a:solidFill>
                  <a:srgbClr val="FF0000"/>
                </a:solidFill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353753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404664"/>
            <a:ext cx="7818072" cy="5976664"/>
          </a:xfrm>
        </p:spPr>
        <p:txBody>
          <a:bodyPr>
            <a:normAutofit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Фільтраційні втрати </a:t>
            </a:r>
            <a:r>
              <a:rPr lang="uk-UA" b="1" dirty="0"/>
              <a:t>у першу чергу залежать від водопроникності </a:t>
            </a:r>
            <a:r>
              <a:rPr lang="uk-UA" b="1" dirty="0" err="1"/>
              <a:t>грунтів</a:t>
            </a:r>
            <a:r>
              <a:rPr lang="uk-UA" b="1" dirty="0"/>
              <a:t>, які характеризуються коефіцієнтом фільтрації </a:t>
            </a:r>
            <a:r>
              <a:rPr lang="uk-UA" b="1" dirty="0" err="1"/>
              <a:t>К</a:t>
            </a:r>
            <a:r>
              <a:rPr lang="uk-UA" b="1" baseline="-25000" dirty="0" err="1"/>
              <a:t>ф</a:t>
            </a:r>
            <a:r>
              <a:rPr lang="uk-UA" b="1" dirty="0"/>
              <a:t>, або коефіцієнтом всмоктування </a:t>
            </a:r>
            <a:r>
              <a:rPr lang="uk-UA" b="1" dirty="0" err="1"/>
              <a:t>К</a:t>
            </a:r>
            <a:r>
              <a:rPr lang="uk-UA" b="1" baseline="-25000" dirty="0" err="1"/>
              <a:t>сер</a:t>
            </a:r>
            <a:r>
              <a:rPr lang="uk-UA" b="1" baseline="-25000" dirty="0"/>
              <a:t>.</a:t>
            </a:r>
            <a:r>
              <a:rPr lang="uk-UA" b="1" dirty="0"/>
              <a:t>. за період  роботи </a:t>
            </a:r>
            <a:r>
              <a:rPr lang="uk-UA" b="1" dirty="0" smtClean="0"/>
              <a:t>каналу. </a:t>
            </a:r>
          </a:p>
          <a:p>
            <a:r>
              <a:rPr lang="uk-UA" b="1" dirty="0" smtClean="0"/>
              <a:t>На </a:t>
            </a:r>
            <a:r>
              <a:rPr lang="uk-UA" b="1" dirty="0"/>
              <a:t>першій стадії проектування відносні і абсолютні втрати визначаються за формулами А.Н.</a:t>
            </a:r>
            <a:r>
              <a:rPr lang="uk-UA" b="1" dirty="0" err="1"/>
              <a:t>Костякова</a:t>
            </a:r>
            <a:r>
              <a:rPr lang="uk-UA" b="1" dirty="0"/>
              <a:t>. </a:t>
            </a:r>
            <a:endParaRPr lang="uk-UA" b="1" dirty="0" smtClean="0"/>
          </a:p>
          <a:p>
            <a:r>
              <a:rPr lang="uk-UA" b="1" dirty="0" smtClean="0"/>
              <a:t> </a:t>
            </a:r>
            <a:r>
              <a:rPr lang="uk-UA" b="1" dirty="0"/>
              <a:t>Фільтрація з каналів поділяється на вільну і </a:t>
            </a:r>
            <a:r>
              <a:rPr lang="uk-UA" b="1" dirty="0" smtClean="0"/>
              <a:t>підперту.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85731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476672"/>
            <a:ext cx="7643192" cy="5649491"/>
          </a:xfrm>
        </p:spPr>
        <p:txBody>
          <a:bodyPr>
            <a:normAutofit lnSpcReduction="10000"/>
          </a:bodyPr>
          <a:lstStyle/>
          <a:p>
            <a:r>
              <a:rPr lang="uk-UA" b="1" dirty="0"/>
              <a:t>У міру збільшення строку служби каналів </a:t>
            </a:r>
            <a:r>
              <a:rPr lang="uk-UA" b="1" dirty="0">
                <a:solidFill>
                  <a:srgbClr val="FF0000"/>
                </a:solidFill>
              </a:rPr>
              <a:t>фільтрація</a:t>
            </a:r>
            <a:r>
              <a:rPr lang="uk-UA" b="1" dirty="0"/>
              <a:t> з них зменшується внаслідок природної </a:t>
            </a:r>
            <a:r>
              <a:rPr lang="uk-UA" b="1" dirty="0" err="1"/>
              <a:t>кольматації</a:t>
            </a:r>
            <a:r>
              <a:rPr lang="uk-UA" b="1" dirty="0"/>
              <a:t> ложа каналу та зменшення її водопроникності</a:t>
            </a:r>
            <a:r>
              <a:rPr lang="uk-UA" b="1" dirty="0" smtClean="0"/>
              <a:t>.</a:t>
            </a:r>
          </a:p>
          <a:p>
            <a:r>
              <a:rPr lang="uk-UA" b="1" dirty="0" smtClean="0">
                <a:solidFill>
                  <a:srgbClr val="FF0000"/>
                </a:solidFill>
              </a:rPr>
              <a:t> </a:t>
            </a:r>
            <a:r>
              <a:rPr lang="uk-UA" b="1" dirty="0">
                <a:solidFill>
                  <a:srgbClr val="FF0000"/>
                </a:solidFill>
              </a:rPr>
              <a:t>У каналах періодичної дії </a:t>
            </a:r>
            <a:r>
              <a:rPr lang="uk-UA" b="1" dirty="0"/>
              <a:t>водопроникність </a:t>
            </a:r>
            <a:r>
              <a:rPr lang="uk-UA" b="1" dirty="0" err="1"/>
              <a:t>грунтів</a:t>
            </a:r>
            <a:r>
              <a:rPr lang="uk-UA" b="1" dirty="0"/>
              <a:t> збільшується в результаті утворення густої мережі </a:t>
            </a:r>
            <a:r>
              <a:rPr lang="uk-UA" b="1" dirty="0" err="1"/>
              <a:t>тріщин</a:t>
            </a:r>
            <a:r>
              <a:rPr lang="uk-UA" b="1" dirty="0"/>
              <a:t> у </a:t>
            </a:r>
            <a:r>
              <a:rPr lang="uk-UA" b="1" dirty="0" err="1"/>
              <a:t>міжполивний</a:t>
            </a:r>
            <a:r>
              <a:rPr lang="uk-UA" b="1" dirty="0"/>
              <a:t> період. Величина відносних втрат води у каналів </a:t>
            </a:r>
            <a:r>
              <a:rPr lang="uk-UA" b="1" dirty="0" err="1"/>
              <a:t>зворотньо</a:t>
            </a:r>
            <a:r>
              <a:rPr lang="uk-UA" b="1" dirty="0"/>
              <a:t> пропорційна витраті у каналі</a:t>
            </a:r>
            <a:r>
              <a:rPr lang="uk-UA" b="1" dirty="0" smtClean="0"/>
              <a:t>.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8357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476672"/>
            <a:ext cx="7890080" cy="5976664"/>
          </a:xfrm>
        </p:spPr>
        <p:txBody>
          <a:bodyPr>
            <a:normAutofit/>
          </a:bodyPr>
          <a:lstStyle/>
          <a:p>
            <a:r>
              <a:rPr lang="uk-UA" b="1" dirty="0"/>
              <a:t> </a:t>
            </a:r>
            <a:r>
              <a:rPr lang="uk-UA" b="1" dirty="0">
                <a:solidFill>
                  <a:srgbClr val="FF0000"/>
                </a:solidFill>
              </a:rPr>
              <a:t>Втрати на фільтрацію </a:t>
            </a:r>
            <a:r>
              <a:rPr lang="uk-UA" b="1" dirty="0"/>
              <a:t>збільшуються при збільшенні глибини наповнення (</a:t>
            </a:r>
            <a:r>
              <a:rPr lang="uk-UA" b="1" dirty="0" err="1"/>
              <a:t>d</a:t>
            </a:r>
            <a:r>
              <a:rPr lang="uk-UA" b="1" baseline="-25000" dirty="0" err="1"/>
              <a:t>s</a:t>
            </a:r>
            <a:r>
              <a:rPr lang="uk-UA" b="1" dirty="0"/>
              <a:t>) та периметра каналу (при вільній фільтрації градієнт напору Z&gt;1)  і зменшуються з підвищенням рівня </a:t>
            </a:r>
            <a:r>
              <a:rPr lang="uk-UA" b="1" dirty="0" err="1"/>
              <a:t>грунтових</a:t>
            </a:r>
            <a:r>
              <a:rPr lang="uk-UA" b="1" dirty="0"/>
              <a:t> вод, оскільки фільтрація буде підпертою, градієнт напору буде Z&lt;1.</a:t>
            </a:r>
          </a:p>
          <a:p>
            <a:r>
              <a:rPr lang="uk-UA" b="1" dirty="0"/>
              <a:t> </a:t>
            </a:r>
            <a:r>
              <a:rPr lang="uk-UA" b="1" dirty="0">
                <a:solidFill>
                  <a:srgbClr val="FF0000"/>
                </a:solidFill>
              </a:rPr>
              <a:t>Абсолютні втрати </a:t>
            </a:r>
            <a:r>
              <a:rPr lang="uk-UA" b="1" dirty="0"/>
              <a:t>води на фільтрацію прямо пропорційні довжині каналу. Тому при проектуванні слід домагатися мінімальної протяжності каналів.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757096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404664"/>
            <a:ext cx="7643192" cy="5976664"/>
          </a:xfrm>
        </p:spPr>
        <p:txBody>
          <a:bodyPr/>
          <a:lstStyle/>
          <a:p>
            <a:r>
              <a:rPr lang="uk-UA" b="1" dirty="0">
                <a:solidFill>
                  <a:srgbClr val="FF0000"/>
                </a:solidFill>
              </a:rPr>
              <a:t>Втрати води на скид </a:t>
            </a:r>
            <a:r>
              <a:rPr lang="uk-UA" b="1" dirty="0"/>
              <a:t>та витікання через нещільні затвори гідротехнічних споруд залежать від умов експлуатації системи та конструкції затворів. Великі витікання характерні для щитових і </a:t>
            </a:r>
            <a:r>
              <a:rPr lang="uk-UA" b="1" dirty="0" err="1"/>
              <a:t>шандорних</a:t>
            </a:r>
            <a:r>
              <a:rPr lang="uk-UA" b="1" dirty="0"/>
              <a:t> затворів (10-15%). Нові конструкції затворів ( дискові, </a:t>
            </a:r>
            <a:r>
              <a:rPr lang="uk-UA" b="1" dirty="0" err="1"/>
              <a:t>тарільчаті</a:t>
            </a:r>
            <a:r>
              <a:rPr lang="uk-UA" b="1" dirty="0"/>
              <a:t>, циліндричні) дають змогу повністю усунути такий вид витрат.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006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476672"/>
            <a:ext cx="7643192" cy="6048672"/>
          </a:xfrm>
        </p:spPr>
        <p:txBody>
          <a:bodyPr>
            <a:normAutofit fontScale="925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Заходи по боротьбі з витратами води</a:t>
            </a:r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uk-UA" dirty="0">
                <a:solidFill>
                  <a:srgbClr val="FF0000"/>
                </a:solidFill>
              </a:rPr>
              <a:t> 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uk-UA" b="1" dirty="0"/>
              <a:t>Зменшити витрати води на фільтрацію можливо за допомогою </a:t>
            </a:r>
            <a:r>
              <a:rPr lang="uk-UA" b="1" dirty="0">
                <a:solidFill>
                  <a:srgbClr val="FF0000"/>
                </a:solidFill>
              </a:rPr>
              <a:t>експлуатаційних та конструктивних заходів</a:t>
            </a:r>
            <a:r>
              <a:rPr lang="uk-UA" b="1" dirty="0" smtClean="0">
                <a:solidFill>
                  <a:srgbClr val="FF0000"/>
                </a:solidFill>
              </a:rPr>
              <a:t>.</a:t>
            </a:r>
          </a:p>
          <a:p>
            <a:endParaRPr lang="uk-UA" b="1" dirty="0" smtClean="0">
              <a:solidFill>
                <a:srgbClr val="FF0000"/>
              </a:solidFill>
            </a:endParaRPr>
          </a:p>
          <a:p>
            <a:r>
              <a:rPr lang="uk-UA" b="1" dirty="0" smtClean="0"/>
              <a:t> </a:t>
            </a:r>
            <a:r>
              <a:rPr lang="uk-UA" b="1" dirty="0"/>
              <a:t>До </a:t>
            </a:r>
            <a:r>
              <a:rPr lang="uk-UA" b="1" dirty="0">
                <a:solidFill>
                  <a:srgbClr val="FF0000"/>
                </a:solidFill>
              </a:rPr>
              <a:t>експлуатаційних</a:t>
            </a:r>
            <a:r>
              <a:rPr lang="uk-UA" b="1" dirty="0"/>
              <a:t> заходів належать:</a:t>
            </a:r>
            <a:endParaRPr lang="ru-RU" b="1" dirty="0"/>
          </a:p>
          <a:p>
            <a:pPr lvl="0"/>
            <a:r>
              <a:rPr lang="uk-UA" b="1" dirty="0"/>
              <a:t>своєчасний ремонт і очистка каналів;</a:t>
            </a:r>
            <a:endParaRPr lang="ru-RU" b="1" dirty="0"/>
          </a:p>
          <a:p>
            <a:pPr lvl="0"/>
            <a:r>
              <a:rPr lang="uk-UA" b="1" dirty="0"/>
              <a:t>робота каналів без зайвого форсування витрат;</a:t>
            </a:r>
            <a:endParaRPr lang="ru-RU" b="1" dirty="0"/>
          </a:p>
          <a:p>
            <a:pPr lvl="0"/>
            <a:r>
              <a:rPr lang="uk-UA" b="1" dirty="0"/>
              <a:t>робота без великих підпорів</a:t>
            </a:r>
            <a:r>
              <a:rPr lang="uk-UA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58169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548680"/>
            <a:ext cx="7890080" cy="5904656"/>
          </a:xfrm>
        </p:spPr>
        <p:txBody>
          <a:bodyPr>
            <a:normAutofit/>
          </a:bodyPr>
          <a:lstStyle/>
          <a:p>
            <a:r>
              <a:rPr lang="uk-UA" sz="4000" b="1" dirty="0"/>
              <a:t> Найбільш поширені </a:t>
            </a:r>
            <a:r>
              <a:rPr lang="uk-UA" sz="4000" b="1" dirty="0">
                <a:solidFill>
                  <a:srgbClr val="FF0000"/>
                </a:solidFill>
              </a:rPr>
              <a:t>конструктивні заходи</a:t>
            </a:r>
            <a:r>
              <a:rPr lang="uk-UA" sz="4000" b="1" dirty="0"/>
              <a:t>:</a:t>
            </a:r>
            <a:endParaRPr lang="ru-RU" sz="4000" b="1" dirty="0"/>
          </a:p>
          <a:p>
            <a:pPr lvl="0"/>
            <a:r>
              <a:rPr lang="uk-UA" sz="4000" b="1" dirty="0"/>
              <a:t>ущільнення і </a:t>
            </a:r>
            <a:r>
              <a:rPr lang="uk-UA" sz="4000" b="1" dirty="0" err="1"/>
              <a:t>кольматація</a:t>
            </a:r>
            <a:r>
              <a:rPr lang="uk-UA" sz="4000" b="1" dirty="0"/>
              <a:t> </a:t>
            </a:r>
            <a:r>
              <a:rPr lang="uk-UA" sz="4000" b="1" dirty="0" err="1"/>
              <a:t>грунтів</a:t>
            </a:r>
            <a:r>
              <a:rPr lang="uk-UA" sz="4000" b="1" dirty="0"/>
              <a:t>;</a:t>
            </a:r>
            <a:endParaRPr lang="ru-RU" sz="4000" b="1" dirty="0"/>
          </a:p>
          <a:p>
            <a:pPr lvl="0"/>
            <a:r>
              <a:rPr lang="uk-UA" sz="4000" b="1" dirty="0"/>
              <a:t>бетонні, залізобетонні та асфальтобетонні облицювання;</a:t>
            </a:r>
            <a:endParaRPr lang="ru-RU" sz="4000" b="1" dirty="0"/>
          </a:p>
          <a:p>
            <a:pPr lvl="0"/>
            <a:r>
              <a:rPr lang="uk-UA" sz="4000" b="1" dirty="0" err="1"/>
              <a:t>бетоноплівкові</a:t>
            </a:r>
            <a:r>
              <a:rPr lang="uk-UA" sz="4000" b="1" dirty="0"/>
              <a:t> і </a:t>
            </a:r>
            <a:r>
              <a:rPr lang="uk-UA" sz="4000" b="1" dirty="0" err="1"/>
              <a:t>грунтоплівкові</a:t>
            </a:r>
            <a:r>
              <a:rPr lang="uk-UA" sz="4000" b="1" dirty="0"/>
              <a:t> покриття.</a:t>
            </a:r>
            <a:endParaRPr lang="ru-RU" sz="4000" b="1" dirty="0"/>
          </a:p>
          <a:p>
            <a:endParaRPr lang="ru-RU" sz="4000" dirty="0"/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68489463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404664"/>
            <a:ext cx="7643192" cy="6048672"/>
          </a:xfrm>
        </p:spPr>
        <p:txBody>
          <a:bodyPr>
            <a:normAutofit fontScale="92500" lnSpcReduction="20000"/>
          </a:bodyPr>
          <a:lstStyle/>
          <a:p>
            <a:r>
              <a:rPr lang="uk-UA" sz="3800" b="1" i="1" dirty="0">
                <a:solidFill>
                  <a:srgbClr val="FF0000"/>
                </a:solidFill>
              </a:rPr>
              <a:t>Ущільнення </a:t>
            </a:r>
            <a:r>
              <a:rPr lang="uk-UA" sz="3800" b="1" i="1" dirty="0" err="1">
                <a:solidFill>
                  <a:srgbClr val="FF0000"/>
                </a:solidFill>
              </a:rPr>
              <a:t>грунтів</a:t>
            </a:r>
            <a:r>
              <a:rPr lang="uk-UA" sz="3800" b="1" i="1" dirty="0">
                <a:solidFill>
                  <a:srgbClr val="FF0000"/>
                </a:solidFill>
              </a:rPr>
              <a:t>.</a:t>
            </a:r>
            <a:r>
              <a:rPr lang="uk-UA" sz="3800" i="1" dirty="0">
                <a:solidFill>
                  <a:srgbClr val="FF0000"/>
                </a:solidFill>
              </a:rPr>
              <a:t> </a:t>
            </a:r>
            <a:endParaRPr lang="uk-UA" sz="3800" i="1" dirty="0" smtClean="0">
              <a:solidFill>
                <a:srgbClr val="FF0000"/>
              </a:solidFill>
            </a:endParaRPr>
          </a:p>
          <a:p>
            <a:r>
              <a:rPr lang="uk-UA" sz="3400" b="1" dirty="0" smtClean="0"/>
              <a:t>У </a:t>
            </a:r>
            <a:r>
              <a:rPr lang="uk-UA" sz="3400" b="1" dirty="0"/>
              <a:t>результаті штучного ущільнення зменшується активна шпаруватість </a:t>
            </a:r>
            <a:r>
              <a:rPr lang="uk-UA" sz="3400" b="1" dirty="0" err="1"/>
              <a:t>грунту</a:t>
            </a:r>
            <a:r>
              <a:rPr lang="uk-UA" sz="3400" b="1" dirty="0"/>
              <a:t> і водопроникність його падає у кілька разів. </a:t>
            </a:r>
            <a:r>
              <a:rPr lang="uk-UA" sz="3400" b="1" dirty="0" err="1"/>
              <a:t>Грунт</a:t>
            </a:r>
            <a:r>
              <a:rPr lang="uk-UA" sz="3400" b="1" dirty="0"/>
              <a:t> стає міцнішим і стійкішим до розмивання</a:t>
            </a:r>
            <a:r>
              <a:rPr lang="uk-UA" sz="3400" b="1" dirty="0" smtClean="0"/>
              <a:t>.</a:t>
            </a:r>
          </a:p>
          <a:p>
            <a:r>
              <a:rPr lang="uk-UA" sz="3400" b="1" dirty="0" smtClean="0"/>
              <a:t> </a:t>
            </a:r>
            <a:r>
              <a:rPr lang="uk-UA" sz="3400" b="1" dirty="0">
                <a:solidFill>
                  <a:srgbClr val="FF0000"/>
                </a:solidFill>
              </a:rPr>
              <a:t>Штучне ущільнення </a:t>
            </a:r>
            <a:r>
              <a:rPr lang="uk-UA" sz="3400" b="1" dirty="0" err="1"/>
              <a:t>грунту</a:t>
            </a:r>
            <a:r>
              <a:rPr lang="uk-UA" sz="3400" b="1" dirty="0"/>
              <a:t> залежить від принципу дії машини, що застосовується і поділяється на </a:t>
            </a:r>
            <a:r>
              <a:rPr lang="uk-UA" sz="3400" b="1" dirty="0" smtClean="0"/>
              <a:t>наступні </a:t>
            </a:r>
            <a:r>
              <a:rPr lang="uk-UA" sz="3400" b="1" dirty="0">
                <a:solidFill>
                  <a:srgbClr val="FF0000"/>
                </a:solidFill>
              </a:rPr>
              <a:t>види</a:t>
            </a:r>
            <a:r>
              <a:rPr lang="uk-UA" sz="3400" b="1" dirty="0"/>
              <a:t>: ущільнення котками, </a:t>
            </a:r>
            <a:r>
              <a:rPr lang="uk-UA" sz="3400" b="1" dirty="0" err="1"/>
              <a:t>трамбовками</a:t>
            </a:r>
            <a:r>
              <a:rPr lang="uk-UA" sz="3400" b="1" dirty="0"/>
              <a:t>, вібраторами. </a:t>
            </a:r>
            <a:r>
              <a:rPr lang="uk-UA" sz="3400" b="1" dirty="0">
                <a:solidFill>
                  <a:srgbClr val="FF0000"/>
                </a:solidFill>
              </a:rPr>
              <a:t>В умовах природного залягання </a:t>
            </a:r>
            <a:r>
              <a:rPr lang="uk-UA" sz="3400" b="1" dirty="0" err="1">
                <a:solidFill>
                  <a:srgbClr val="FF0000"/>
                </a:solidFill>
              </a:rPr>
              <a:t>грунтів</a:t>
            </a:r>
            <a:r>
              <a:rPr lang="uk-UA" sz="3400" b="1" dirty="0">
                <a:solidFill>
                  <a:srgbClr val="FF0000"/>
                </a:solidFill>
              </a:rPr>
              <a:t> </a:t>
            </a:r>
            <a:r>
              <a:rPr lang="uk-UA" sz="3400" b="1" dirty="0"/>
              <a:t>- вибухами</a:t>
            </a:r>
            <a:r>
              <a:rPr lang="uk-UA" sz="3400" b="1" dirty="0" smtClean="0"/>
              <a:t>;</a:t>
            </a:r>
          </a:p>
          <a:p>
            <a:r>
              <a:rPr lang="uk-UA" sz="3400" b="1" dirty="0" smtClean="0"/>
              <a:t> </a:t>
            </a:r>
            <a:r>
              <a:rPr lang="uk-UA" sz="3400" b="1" dirty="0">
                <a:solidFill>
                  <a:srgbClr val="FF0000"/>
                </a:solidFill>
              </a:rPr>
              <a:t>в умовах </a:t>
            </a:r>
            <a:r>
              <a:rPr lang="uk-UA" sz="3400" b="1" dirty="0" err="1">
                <a:solidFill>
                  <a:srgbClr val="FF0000"/>
                </a:solidFill>
              </a:rPr>
              <a:t>осідальних</a:t>
            </a:r>
            <a:r>
              <a:rPr lang="uk-UA" sz="3400" b="1" dirty="0">
                <a:solidFill>
                  <a:srgbClr val="FF0000"/>
                </a:solidFill>
              </a:rPr>
              <a:t> </a:t>
            </a:r>
            <a:r>
              <a:rPr lang="uk-UA" sz="3400" b="1" dirty="0" err="1">
                <a:solidFill>
                  <a:srgbClr val="FF0000"/>
                </a:solidFill>
              </a:rPr>
              <a:t>грунтів</a:t>
            </a:r>
            <a:r>
              <a:rPr lang="uk-UA" sz="3400" b="1" dirty="0">
                <a:solidFill>
                  <a:srgbClr val="FF0000"/>
                </a:solidFill>
              </a:rPr>
              <a:t> </a:t>
            </a:r>
            <a:r>
              <a:rPr lang="uk-UA" sz="3400" b="1" dirty="0"/>
              <a:t>- попереднім замочуванням. </a:t>
            </a:r>
            <a:endParaRPr lang="uk-UA" sz="3400" b="1" dirty="0" smtClean="0"/>
          </a:p>
          <a:p>
            <a:endParaRPr lang="ru-RU" sz="3400" b="1" dirty="0"/>
          </a:p>
        </p:txBody>
      </p:sp>
    </p:spTree>
    <p:extLst>
      <p:ext uri="{BB962C8B-B14F-4D97-AF65-F5344CB8AC3E}">
        <p14:creationId xmlns:p14="http://schemas.microsoft.com/office/powerpoint/2010/main" val="122537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620688"/>
            <a:ext cx="7890080" cy="5976664"/>
          </a:xfrm>
        </p:spPr>
        <p:txBody>
          <a:bodyPr>
            <a:normAutofit/>
          </a:bodyPr>
          <a:lstStyle/>
          <a:p>
            <a:r>
              <a:rPr lang="uk-UA" b="1" dirty="0"/>
              <a:t>При ущільненні </a:t>
            </a:r>
            <a:r>
              <a:rPr lang="uk-UA" b="1" dirty="0" err="1"/>
              <a:t>грунтів</a:t>
            </a:r>
            <a:r>
              <a:rPr lang="uk-UA" b="1" dirty="0"/>
              <a:t> необхідно забезпечити його </a:t>
            </a:r>
            <a:r>
              <a:rPr lang="uk-UA" b="1" i="1" dirty="0">
                <a:solidFill>
                  <a:srgbClr val="FF0000"/>
                </a:solidFill>
              </a:rPr>
              <a:t>оптимальну вологість, </a:t>
            </a:r>
            <a:r>
              <a:rPr lang="uk-UA" b="1" dirty="0"/>
              <a:t>яка становить: </a:t>
            </a:r>
            <a:endParaRPr lang="uk-UA" b="1" dirty="0" smtClean="0"/>
          </a:p>
          <a:p>
            <a:r>
              <a:rPr lang="uk-UA" b="1" dirty="0" smtClean="0"/>
              <a:t>для </a:t>
            </a:r>
            <a:r>
              <a:rPr lang="uk-UA" b="1" dirty="0"/>
              <a:t>піску - 8…13%, супіску - 9…13%, </a:t>
            </a:r>
            <a:endParaRPr lang="uk-UA" b="1" dirty="0" smtClean="0"/>
          </a:p>
          <a:p>
            <a:r>
              <a:rPr lang="uk-UA" b="1" dirty="0" smtClean="0"/>
              <a:t>суглинку </a:t>
            </a:r>
            <a:r>
              <a:rPr lang="uk-UA" b="1" dirty="0"/>
              <a:t>легкого - 12…18</a:t>
            </a:r>
            <a:r>
              <a:rPr lang="uk-UA" b="1" dirty="0" smtClean="0"/>
              <a:t>%,</a:t>
            </a:r>
          </a:p>
          <a:p>
            <a:r>
              <a:rPr lang="uk-UA" b="1" dirty="0" smtClean="0"/>
              <a:t> </a:t>
            </a:r>
            <a:r>
              <a:rPr lang="uk-UA" b="1" dirty="0"/>
              <a:t>суглинку важкого - 14…20</a:t>
            </a:r>
            <a:r>
              <a:rPr lang="uk-UA" b="1" dirty="0" smtClean="0"/>
              <a:t>%</a:t>
            </a:r>
          </a:p>
          <a:p>
            <a:r>
              <a:rPr lang="uk-UA" b="1" dirty="0" smtClean="0"/>
              <a:t>суглинку </a:t>
            </a:r>
            <a:r>
              <a:rPr lang="uk-UA" b="1" dirty="0"/>
              <a:t>пилуватого - 15…20%, </a:t>
            </a:r>
            <a:endParaRPr lang="uk-UA" b="1" dirty="0" smtClean="0"/>
          </a:p>
          <a:p>
            <a:r>
              <a:rPr lang="uk-UA" b="1" dirty="0" smtClean="0"/>
              <a:t>глини </a:t>
            </a:r>
            <a:r>
              <a:rPr lang="uk-UA" b="1" dirty="0"/>
              <a:t>- 16..26</a:t>
            </a:r>
            <a:r>
              <a:rPr lang="uk-UA" b="1" dirty="0" smtClean="0"/>
              <a:t>%.</a:t>
            </a:r>
          </a:p>
          <a:p>
            <a:r>
              <a:rPr lang="uk-UA" b="1" dirty="0" smtClean="0"/>
              <a:t> </a:t>
            </a:r>
            <a:r>
              <a:rPr lang="uk-UA" b="1" dirty="0" err="1"/>
              <a:t>Грунт</a:t>
            </a:r>
            <a:r>
              <a:rPr lang="uk-UA" b="1" dirty="0"/>
              <a:t> у дні та укосах каналів можна ущільнювати за допомогою спрямованих вибухів.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264334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476672"/>
            <a:ext cx="7643192" cy="6048672"/>
          </a:xfrm>
        </p:spPr>
        <p:txBody>
          <a:bodyPr>
            <a:normAutofit/>
          </a:bodyPr>
          <a:lstStyle/>
          <a:p>
            <a:r>
              <a:rPr lang="uk-UA" b="1" i="1" dirty="0" err="1">
                <a:solidFill>
                  <a:srgbClr val="FF0000"/>
                </a:solidFill>
              </a:rPr>
              <a:t>Кольматація</a:t>
            </a:r>
            <a:r>
              <a:rPr lang="uk-UA" b="1" i="1" dirty="0">
                <a:solidFill>
                  <a:srgbClr val="FF0000"/>
                </a:solidFill>
              </a:rPr>
              <a:t> </a:t>
            </a:r>
            <a:r>
              <a:rPr lang="uk-UA" b="1" i="1" dirty="0" err="1">
                <a:solidFill>
                  <a:srgbClr val="FF0000"/>
                </a:solidFill>
              </a:rPr>
              <a:t>грунтів</a:t>
            </a:r>
            <a:r>
              <a:rPr lang="uk-UA" b="1" i="1" dirty="0">
                <a:solidFill>
                  <a:srgbClr val="FF0000"/>
                </a:solidFill>
              </a:rPr>
              <a:t> </a:t>
            </a:r>
            <a:r>
              <a:rPr lang="uk-UA" b="1" dirty="0"/>
              <a:t>- процес заповнення парового простору </a:t>
            </a:r>
            <a:r>
              <a:rPr lang="uk-UA" b="1" dirty="0" err="1"/>
              <a:t>грунту</a:t>
            </a:r>
            <a:r>
              <a:rPr lang="uk-UA" b="1" dirty="0"/>
              <a:t> найдрібнішими колоїдними, пилуватими і глинистими часточками, які перебувають у завислому стані в воді, що фільтрується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i="1" dirty="0" err="1">
                <a:solidFill>
                  <a:srgbClr val="FF0000"/>
                </a:solidFill>
              </a:rPr>
              <a:t>Кольматуватись</a:t>
            </a:r>
            <a:r>
              <a:rPr lang="uk-UA" b="1" i="1" dirty="0">
                <a:solidFill>
                  <a:srgbClr val="FF0000"/>
                </a:solidFill>
              </a:rPr>
              <a:t>  </a:t>
            </a:r>
            <a:r>
              <a:rPr lang="uk-UA" b="1" dirty="0"/>
              <a:t>  можуть піски різної крупності, а також </a:t>
            </a:r>
            <a:r>
              <a:rPr lang="uk-UA" b="1" dirty="0" err="1"/>
              <a:t>зв</a:t>
            </a:r>
            <a:r>
              <a:rPr lang="uk-UA" b="1" dirty="0"/>
              <a:t>"</a:t>
            </a:r>
            <a:r>
              <a:rPr lang="uk-UA" b="1" dirty="0" err="1"/>
              <a:t>язані</a:t>
            </a:r>
            <a:r>
              <a:rPr lang="uk-UA" b="1" dirty="0"/>
              <a:t> і структурні </a:t>
            </a:r>
            <a:r>
              <a:rPr lang="uk-UA" b="1" dirty="0" err="1"/>
              <a:t>грунти</a:t>
            </a:r>
            <a:r>
              <a:rPr lang="uk-UA" b="1" dirty="0"/>
              <a:t>, що мають багато тріщин і ходів </a:t>
            </a:r>
            <a:r>
              <a:rPr lang="uk-UA" b="1" dirty="0" err="1"/>
              <a:t>землероїв</a:t>
            </a:r>
            <a:r>
              <a:rPr lang="uk-UA" b="1" dirty="0" smtClean="0"/>
              <a:t>.</a:t>
            </a:r>
            <a:endParaRPr lang="uk-UA" b="1" dirty="0" smtClean="0"/>
          </a:p>
        </p:txBody>
      </p:sp>
    </p:spTree>
    <p:extLst>
      <p:ext uri="{BB962C8B-B14F-4D97-AF65-F5344CB8AC3E}">
        <p14:creationId xmlns:p14="http://schemas.microsoft.com/office/powerpoint/2010/main" val="341053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476672"/>
            <a:ext cx="7890080" cy="5976664"/>
          </a:xfrm>
        </p:spPr>
        <p:txBody>
          <a:bodyPr>
            <a:normAutofit lnSpcReduction="10000"/>
          </a:bodyPr>
          <a:lstStyle/>
          <a:p>
            <a:r>
              <a:rPr lang="uk-UA" b="1" dirty="0"/>
              <a:t> Існує два способи </a:t>
            </a:r>
            <a:r>
              <a:rPr lang="uk-UA" b="1" dirty="0" err="1"/>
              <a:t>кольматації</a:t>
            </a:r>
            <a:r>
              <a:rPr lang="uk-UA" b="1" dirty="0"/>
              <a:t>: </a:t>
            </a:r>
            <a:r>
              <a:rPr lang="uk-UA" b="1" dirty="0">
                <a:solidFill>
                  <a:srgbClr val="FF0000"/>
                </a:solidFill>
              </a:rPr>
              <a:t>у воді, що рухається і спокійній воді. </a:t>
            </a:r>
            <a:r>
              <a:rPr lang="uk-UA" b="1" dirty="0"/>
              <a:t>Необхідну кількість глини для </a:t>
            </a:r>
            <a:r>
              <a:rPr lang="uk-UA" b="1" dirty="0" err="1"/>
              <a:t>кольматації</a:t>
            </a:r>
            <a:r>
              <a:rPr lang="uk-UA" b="1" dirty="0"/>
              <a:t>  пісків встановлюють  за залежністю </a:t>
            </a:r>
            <a:endParaRPr lang="uk-UA" b="1" dirty="0" smtClean="0"/>
          </a:p>
          <a:p>
            <a:r>
              <a:rPr lang="uk-UA" b="1" dirty="0" smtClean="0"/>
              <a:t>Р </a:t>
            </a:r>
            <a:r>
              <a:rPr lang="uk-UA" b="1" dirty="0"/>
              <a:t>= 18DS, де Р - кількість </a:t>
            </a:r>
            <a:r>
              <a:rPr lang="uk-UA" b="1" dirty="0" smtClean="0"/>
              <a:t>глини</a:t>
            </a:r>
          </a:p>
          <a:p>
            <a:r>
              <a:rPr lang="uk-UA" b="1" dirty="0" smtClean="0"/>
              <a:t> </a:t>
            </a:r>
            <a:r>
              <a:rPr lang="uk-UA" b="1" dirty="0"/>
              <a:t>D - середній діаметр часточок, мм</a:t>
            </a:r>
            <a:r>
              <a:rPr lang="uk-UA" b="1" dirty="0" smtClean="0"/>
              <a:t>;</a:t>
            </a:r>
          </a:p>
          <a:p>
            <a:r>
              <a:rPr lang="uk-UA" b="1" dirty="0" smtClean="0"/>
              <a:t> </a:t>
            </a:r>
            <a:r>
              <a:rPr lang="uk-UA" b="1" dirty="0"/>
              <a:t>S-площа </a:t>
            </a:r>
            <a:r>
              <a:rPr lang="uk-UA" b="1" dirty="0" err="1"/>
              <a:t>кольматації</a:t>
            </a:r>
            <a:r>
              <a:rPr lang="uk-UA" b="1" dirty="0"/>
              <a:t>, м</a:t>
            </a:r>
            <a:r>
              <a:rPr lang="uk-UA" b="1" baseline="30000" dirty="0"/>
              <a:t>2.</a:t>
            </a:r>
          </a:p>
          <a:p>
            <a:r>
              <a:rPr lang="uk-UA" b="1" dirty="0"/>
              <a:t>  У тих випадках, коли на каналах пропускається вода, яка має глинисті або мулові наноси, процес </a:t>
            </a:r>
            <a:r>
              <a:rPr lang="uk-UA" b="1" dirty="0" err="1"/>
              <a:t>кольматації</a:t>
            </a:r>
            <a:r>
              <a:rPr lang="uk-UA" b="1" dirty="0"/>
              <a:t> відбувається природним </a:t>
            </a:r>
            <a:r>
              <a:rPr lang="uk-UA" b="1" dirty="0" smtClean="0"/>
              <a:t>шляхом.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5221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0"/>
            <a:ext cx="7818072" cy="6597352"/>
          </a:xfrm>
        </p:spPr>
        <p:txBody>
          <a:bodyPr>
            <a:noAutofit/>
          </a:bodyPr>
          <a:lstStyle/>
          <a:p>
            <a:r>
              <a:rPr lang="uk-UA" sz="4000" b="1" dirty="0">
                <a:solidFill>
                  <a:srgbClr val="FF0000"/>
                </a:solidFill>
              </a:rPr>
              <a:t>Ремонтне </a:t>
            </a:r>
            <a:r>
              <a:rPr lang="uk-UA" sz="4000" b="1" dirty="0"/>
              <a:t>планування провадять один раз протягом ротації сівозміни, коли на поверхні поля утворюються нерівності висотою 25 - 30 см і протяжністю 35 - 40 м. </a:t>
            </a:r>
            <a:endParaRPr lang="uk-UA" sz="4000" b="1" dirty="0" smtClean="0"/>
          </a:p>
          <a:p>
            <a:r>
              <a:rPr lang="uk-UA" sz="4000" b="1" dirty="0" smtClean="0"/>
              <a:t>Застосовуються </a:t>
            </a:r>
            <a:r>
              <a:rPr lang="uk-UA" sz="4000" b="1" dirty="0"/>
              <a:t>грейдери або </a:t>
            </a:r>
            <a:r>
              <a:rPr lang="uk-UA" sz="4000" b="1" dirty="0" err="1"/>
              <a:t>довгобазові</a:t>
            </a:r>
            <a:r>
              <a:rPr lang="uk-UA" sz="4000" b="1" dirty="0"/>
              <a:t> планувальники</a:t>
            </a:r>
            <a:r>
              <a:rPr lang="uk-UA" sz="4000" b="1" dirty="0" smtClean="0"/>
              <a:t>.</a:t>
            </a:r>
          </a:p>
          <a:p>
            <a:r>
              <a:rPr lang="uk-UA" sz="4000" b="1" dirty="0" smtClean="0"/>
              <a:t> </a:t>
            </a:r>
            <a:r>
              <a:rPr lang="uk-UA" sz="4000" b="1" dirty="0"/>
              <a:t>На рисових зрошувальних системах ремонтне планування виконується щорічно.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214593384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332656"/>
            <a:ext cx="7643192" cy="6192688"/>
          </a:xfrm>
        </p:spPr>
        <p:txBody>
          <a:bodyPr>
            <a:normAutofit fontScale="92500" lnSpcReduction="10000"/>
          </a:bodyPr>
          <a:lstStyle/>
          <a:p>
            <a:r>
              <a:rPr lang="uk-UA" b="1" dirty="0" err="1">
                <a:solidFill>
                  <a:srgbClr val="FF0000"/>
                </a:solidFill>
              </a:rPr>
              <a:t>Кольматація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 err="1">
                <a:solidFill>
                  <a:srgbClr val="FF0000"/>
                </a:solidFill>
              </a:rPr>
              <a:t>грунту</a:t>
            </a:r>
            <a:r>
              <a:rPr lang="uk-UA" b="1" dirty="0">
                <a:solidFill>
                  <a:srgbClr val="FF0000"/>
                </a:solidFill>
              </a:rPr>
              <a:t> вибухом</a:t>
            </a:r>
            <a:r>
              <a:rPr lang="uk-UA" b="1" i="1" dirty="0"/>
              <a:t>.</a:t>
            </a:r>
            <a:r>
              <a:rPr lang="uk-UA" b="1" dirty="0"/>
              <a:t>  </a:t>
            </a:r>
            <a:endParaRPr lang="uk-UA" b="1" dirty="0" smtClean="0"/>
          </a:p>
          <a:p>
            <a:r>
              <a:rPr lang="uk-UA" b="1" dirty="0" smtClean="0"/>
              <a:t>Суть </a:t>
            </a:r>
            <a:r>
              <a:rPr lang="uk-UA" b="1" dirty="0"/>
              <a:t>методу полягає в тому, що динамічна ударна хвиля вибуху в непружному водному середовищі передає миттєвий тиск на укоси і дно виїмки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Водопроникність зменшується в результаті зміни </a:t>
            </a:r>
            <a:r>
              <a:rPr lang="uk-UA" b="1" dirty="0" err="1"/>
              <a:t>мікроагрегатного</a:t>
            </a:r>
            <a:r>
              <a:rPr lang="uk-UA" b="1" dirty="0"/>
              <a:t> стану </a:t>
            </a:r>
            <a:r>
              <a:rPr lang="uk-UA" b="1" dirty="0" err="1"/>
              <a:t>грунту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Вміст мулових частинок у суглинкових </a:t>
            </a:r>
            <a:r>
              <a:rPr lang="uk-UA" b="1" dirty="0" err="1"/>
              <a:t>грунтах</a:t>
            </a:r>
            <a:r>
              <a:rPr lang="uk-UA" b="1" dirty="0"/>
              <a:t> каналу після вибуху збільшується майже у 1,5 </a:t>
            </a:r>
            <a:r>
              <a:rPr lang="uk-UA" b="1" dirty="0" err="1"/>
              <a:t>раза</a:t>
            </a:r>
            <a:r>
              <a:rPr lang="uk-UA" b="1" dirty="0"/>
              <a:t>, а коефіцієнт фільтрації зменшується у 10 </a:t>
            </a:r>
            <a:r>
              <a:rPr lang="uk-UA" b="1" dirty="0" smtClean="0"/>
              <a:t>разів.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85228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332656"/>
            <a:ext cx="7848872" cy="6264696"/>
          </a:xfrm>
        </p:spPr>
        <p:txBody>
          <a:bodyPr>
            <a:noAutofit/>
          </a:bodyPr>
          <a:lstStyle/>
          <a:p>
            <a:r>
              <a:rPr lang="uk-UA" sz="2800" b="1" dirty="0">
                <a:solidFill>
                  <a:srgbClr val="FF0000"/>
                </a:solidFill>
              </a:rPr>
              <a:t>Монолітні бетонні покриття</a:t>
            </a:r>
            <a:r>
              <a:rPr lang="uk-UA" sz="2800" b="1" i="1" dirty="0">
                <a:solidFill>
                  <a:srgbClr val="FF0000"/>
                </a:solidFill>
              </a:rPr>
              <a:t>  </a:t>
            </a:r>
            <a:r>
              <a:rPr lang="uk-UA" sz="2800" b="1" dirty="0"/>
              <a:t>застосовують для каналів усіх розмірів при умові механізованого виконання робіт. </a:t>
            </a:r>
            <a:endParaRPr lang="uk-UA" sz="2800" b="1" dirty="0" smtClean="0"/>
          </a:p>
          <a:p>
            <a:r>
              <a:rPr lang="uk-UA" sz="2800" b="1" dirty="0" smtClean="0"/>
              <a:t>В </a:t>
            </a:r>
            <a:r>
              <a:rPr lang="uk-UA" sz="2800" b="1" dirty="0"/>
              <a:t>середньому товщина бетонних монолітних покрить становить 8-15 см при глибині води в каналі від 1 до 4 м. </a:t>
            </a:r>
            <a:endParaRPr lang="uk-UA" sz="2800" b="1" dirty="0" smtClean="0"/>
          </a:p>
          <a:p>
            <a:r>
              <a:rPr lang="uk-UA" sz="2800" b="1" dirty="0" smtClean="0"/>
              <a:t>Закладання </a:t>
            </a:r>
            <a:r>
              <a:rPr lang="uk-UA" sz="2800" b="1" dirty="0"/>
              <a:t>укосів у каналах з монолітними бетонними покриттями повинно становити 1:1,5</a:t>
            </a:r>
            <a:r>
              <a:rPr lang="uk-UA" sz="2800" b="1" dirty="0" smtClean="0"/>
              <a:t>.</a:t>
            </a:r>
          </a:p>
          <a:p>
            <a:r>
              <a:rPr lang="uk-UA" sz="2800" b="1" dirty="0" smtClean="0"/>
              <a:t> </a:t>
            </a:r>
            <a:r>
              <a:rPr lang="uk-UA" sz="2800" b="1" dirty="0"/>
              <a:t>Для боротьби із здиманням </a:t>
            </a:r>
            <a:r>
              <a:rPr lang="uk-UA" sz="2800" b="1" dirty="0" err="1"/>
              <a:t>зв</a:t>
            </a:r>
            <a:r>
              <a:rPr lang="uk-UA" sz="2800" b="1" dirty="0"/>
              <a:t>"</a:t>
            </a:r>
            <a:r>
              <a:rPr lang="uk-UA" sz="2800" b="1" dirty="0" err="1"/>
              <a:t>язних</a:t>
            </a:r>
            <a:r>
              <a:rPr lang="uk-UA" sz="2800" b="1" dirty="0"/>
              <a:t> </a:t>
            </a:r>
            <a:r>
              <a:rPr lang="uk-UA" sz="2800" b="1" dirty="0" err="1"/>
              <a:t>грунтів</a:t>
            </a:r>
            <a:r>
              <a:rPr lang="uk-UA" sz="2800" b="1" dirty="0"/>
              <a:t>, яке виникає при їх замерзанні, покриття укладають на піщано-гравійну підготовку товщиною 10…15 см</a:t>
            </a:r>
            <a:r>
              <a:rPr lang="uk-UA" sz="2400" b="1" dirty="0"/>
              <a:t>. 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56266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332656"/>
            <a:ext cx="7962088" cy="6120680"/>
          </a:xfrm>
        </p:spPr>
        <p:txBody>
          <a:bodyPr>
            <a:normAutofit fontScale="92500" lnSpcReduction="2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Покриття розбивають шв</a:t>
            </a:r>
            <a:r>
              <a:rPr lang="uk-UA" b="1" dirty="0"/>
              <a:t>ами на окремі секції або панелі.</a:t>
            </a:r>
          </a:p>
          <a:p>
            <a:r>
              <a:rPr lang="uk-UA" b="1" dirty="0"/>
              <a:t> За своїм призначенням  шви поділяються на </a:t>
            </a:r>
            <a:r>
              <a:rPr lang="uk-UA" b="1" i="1" dirty="0">
                <a:solidFill>
                  <a:srgbClr val="FF0000"/>
                </a:solidFill>
              </a:rPr>
              <a:t>усадочні, температурні, і будівельні. </a:t>
            </a:r>
            <a:r>
              <a:rPr lang="uk-UA" b="1" i="1" dirty="0"/>
              <a:t>Будівельні шв</a:t>
            </a:r>
            <a:r>
              <a:rPr lang="uk-UA" b="1" dirty="0"/>
              <a:t>и </a:t>
            </a:r>
            <a:r>
              <a:rPr lang="uk-UA" b="1" dirty="0" err="1"/>
              <a:t>суміщують</a:t>
            </a:r>
            <a:r>
              <a:rPr lang="uk-UA" b="1" dirty="0"/>
              <a:t> з температурно-усадочними або </a:t>
            </a:r>
            <a:r>
              <a:rPr lang="uk-UA" b="1" dirty="0" err="1"/>
              <a:t>омонолічують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Поздовжні і поперечні температурно-усадочні шви у монолітних бетонних покриттях слід передбачати через 3…4 м. </a:t>
            </a:r>
            <a:endParaRPr lang="uk-UA" b="1" dirty="0" smtClean="0"/>
          </a:p>
          <a:p>
            <a:r>
              <a:rPr lang="uk-UA" b="1" dirty="0" smtClean="0"/>
              <a:t>В </a:t>
            </a:r>
            <a:r>
              <a:rPr lang="uk-UA" b="1" dirty="0" err="1"/>
              <a:t>осідальних</a:t>
            </a:r>
            <a:r>
              <a:rPr lang="uk-UA" b="1" dirty="0"/>
              <a:t> і </a:t>
            </a:r>
            <a:r>
              <a:rPr lang="uk-UA" b="1" dirty="0" err="1"/>
              <a:t>сифузійно-нестійких</a:t>
            </a:r>
            <a:r>
              <a:rPr lang="uk-UA" b="1" dirty="0"/>
              <a:t> </a:t>
            </a:r>
            <a:r>
              <a:rPr lang="uk-UA" b="1" dirty="0" err="1"/>
              <a:t>грунтах</a:t>
            </a:r>
            <a:r>
              <a:rPr lang="uk-UA" b="1" dirty="0"/>
              <a:t> у монолітні бетонні покриття рекомендується закладання  зварних сіток діаметром 7…8 мм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Товщина бетонного покриття повинна бути не менше 10 мм.</a:t>
            </a:r>
            <a:endParaRPr lang="ru-RU" b="1" dirty="0"/>
          </a:p>
          <a:p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02768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332656"/>
            <a:ext cx="7643192" cy="6048672"/>
          </a:xfrm>
        </p:spPr>
        <p:txBody>
          <a:bodyPr>
            <a:normAutofit/>
          </a:bodyPr>
          <a:lstStyle/>
          <a:p>
            <a:r>
              <a:rPr lang="uk-UA" sz="3600" b="1" dirty="0">
                <a:solidFill>
                  <a:srgbClr val="FF0000"/>
                </a:solidFill>
              </a:rPr>
              <a:t>Збірні залізобетонні покриття </a:t>
            </a:r>
            <a:r>
              <a:rPr lang="uk-UA" sz="3600" b="1" dirty="0"/>
              <a:t>застосовують з метою підвищен­ня довговічності каналів та індустріалізації будівництва. Особли­во ефективне застосування таких покрить в умовах сухого жаркого клімату, де догляд за монолітним бетоном пов'язаний з великими затратами.</a:t>
            </a:r>
            <a:endParaRPr lang="ru-RU" sz="36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373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548680"/>
            <a:ext cx="7890080" cy="5699720"/>
          </a:xfrm>
        </p:spPr>
        <p:txBody>
          <a:bodyPr>
            <a:normAutofit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Для облицювання каналів </a:t>
            </a:r>
            <a:r>
              <a:rPr lang="uk-UA" b="1" dirty="0"/>
              <a:t>застосовуються плити НПК, ПК і ПКУ довжиною 4…6 м, шириною 1,5...3 м і товщиною 6 см.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Плити</a:t>
            </a:r>
            <a:r>
              <a:rPr lang="uk-UA" b="1" dirty="0"/>
              <a:t> НПК і ПК застосовують для будівництва каналів з гли­биною потоку води до 3 м, максимальною висотою хвилі 0,5 м і тов­щиною льоду до 0,5 м. </a:t>
            </a:r>
            <a:r>
              <a:rPr lang="uk-UA" b="1" i="1" dirty="0">
                <a:solidFill>
                  <a:srgbClr val="FF0000"/>
                </a:solidFill>
              </a:rPr>
              <a:t>Плити</a:t>
            </a:r>
            <a:r>
              <a:rPr lang="uk-UA" b="1" dirty="0"/>
              <a:t> ПКУ допускається застосовувати у каналах з глибиною води 3...5 м, висотою хвилі не більше </a:t>
            </a:r>
            <a:r>
              <a:rPr lang="uk-UA" b="1" dirty="0" smtClean="0"/>
              <a:t>        1 </a:t>
            </a:r>
            <a:r>
              <a:rPr lang="uk-UA" b="1" dirty="0"/>
              <a:t>м і товщиною льоду - до 0,8 м.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67789244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332656"/>
            <a:ext cx="7643192" cy="6120680"/>
          </a:xfrm>
        </p:spPr>
        <p:txBody>
          <a:bodyPr>
            <a:normAutofit fontScale="40000" lnSpcReduction="20000"/>
          </a:bodyPr>
          <a:lstStyle/>
          <a:p>
            <a:r>
              <a:rPr lang="uk-UA" sz="8000" b="1" dirty="0">
                <a:solidFill>
                  <a:srgbClr val="FF0000"/>
                </a:solidFill>
              </a:rPr>
              <a:t>Комбіновані покриття з поліетиленовими екранами</a:t>
            </a:r>
            <a:r>
              <a:rPr lang="uk-UA" sz="8000" b="1" dirty="0" smtClean="0">
                <a:solidFill>
                  <a:srgbClr val="FF0000"/>
                </a:solidFill>
              </a:rPr>
              <a:t>.</a:t>
            </a:r>
          </a:p>
          <a:p>
            <a:endParaRPr lang="uk-UA" sz="8000" b="1" dirty="0" smtClean="0">
              <a:solidFill>
                <a:srgbClr val="FF0000"/>
              </a:solidFill>
            </a:endParaRPr>
          </a:p>
          <a:p>
            <a:r>
              <a:rPr lang="uk-UA" sz="8000" b="1" dirty="0" smtClean="0">
                <a:solidFill>
                  <a:srgbClr val="FF0000"/>
                </a:solidFill>
              </a:rPr>
              <a:t> </a:t>
            </a:r>
            <a:r>
              <a:rPr lang="uk-UA" sz="8000" b="1" dirty="0"/>
              <a:t>В останні роки широке виробництво полімерних плівок дозволило створити комбіновані покриття: </a:t>
            </a:r>
            <a:r>
              <a:rPr lang="uk-UA" sz="8000" b="1" dirty="0" err="1">
                <a:solidFill>
                  <a:srgbClr val="FF0000"/>
                </a:solidFill>
              </a:rPr>
              <a:t>грунтоплівкові</a:t>
            </a:r>
            <a:r>
              <a:rPr lang="uk-UA" sz="8000" b="1" dirty="0">
                <a:solidFill>
                  <a:srgbClr val="FF0000"/>
                </a:solidFill>
              </a:rPr>
              <a:t>,</a:t>
            </a:r>
            <a:r>
              <a:rPr lang="uk-UA" sz="8000" b="1" dirty="0"/>
              <a:t> а також </a:t>
            </a:r>
            <a:endParaRPr lang="uk-UA" sz="8000" b="1" dirty="0" smtClean="0"/>
          </a:p>
          <a:p>
            <a:r>
              <a:rPr lang="uk-UA" sz="8000" b="1" dirty="0" smtClean="0">
                <a:solidFill>
                  <a:srgbClr val="FF0000"/>
                </a:solidFill>
              </a:rPr>
              <a:t>монолітні </a:t>
            </a:r>
            <a:r>
              <a:rPr lang="uk-UA" sz="8000" b="1" dirty="0">
                <a:solidFill>
                  <a:srgbClr val="FF0000"/>
                </a:solidFill>
              </a:rPr>
              <a:t>і </a:t>
            </a:r>
            <a:endParaRPr lang="uk-UA" sz="8000" b="1" dirty="0" smtClean="0">
              <a:solidFill>
                <a:srgbClr val="FF0000"/>
              </a:solidFill>
            </a:endParaRPr>
          </a:p>
          <a:p>
            <a:r>
              <a:rPr lang="uk-UA" sz="8000" b="1" dirty="0" smtClean="0">
                <a:solidFill>
                  <a:srgbClr val="FF0000"/>
                </a:solidFill>
              </a:rPr>
              <a:t>збірні </a:t>
            </a:r>
            <a:r>
              <a:rPr lang="uk-UA" sz="8000" b="1" dirty="0" err="1">
                <a:solidFill>
                  <a:srgbClr val="FF0000"/>
                </a:solidFill>
              </a:rPr>
              <a:t>бетоноплівкові</a:t>
            </a:r>
            <a:r>
              <a:rPr lang="uk-UA" sz="8000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uk-UA" sz="8000" b="1" dirty="0" smtClean="0"/>
              <a:t> </a:t>
            </a:r>
            <a:r>
              <a:rPr lang="uk-UA" sz="8000" b="1" dirty="0"/>
              <a:t>Для виготовлення </a:t>
            </a:r>
            <a:r>
              <a:rPr lang="uk-UA" sz="8000" b="1" i="1" dirty="0">
                <a:solidFill>
                  <a:srgbClr val="FF0000"/>
                </a:solidFill>
              </a:rPr>
              <a:t>плівкових екранів</a:t>
            </a:r>
            <a:r>
              <a:rPr lang="uk-UA" sz="8000" b="1" dirty="0">
                <a:solidFill>
                  <a:srgbClr val="FF0000"/>
                </a:solidFill>
              </a:rPr>
              <a:t> </a:t>
            </a:r>
            <a:r>
              <a:rPr lang="uk-UA" sz="8000" b="1" dirty="0"/>
              <a:t>застосовують поліетилено­ву плівку марки С товщиною 0,2 мм,  шириною смуги 2500 мм, чор­ного кольору. </a:t>
            </a:r>
            <a:endParaRPr lang="uk-UA" sz="8000" b="1" dirty="0" smtClean="0"/>
          </a:p>
        </p:txBody>
      </p:sp>
    </p:spTree>
    <p:extLst>
      <p:ext uri="{BB962C8B-B14F-4D97-AF65-F5344CB8AC3E}">
        <p14:creationId xmlns:p14="http://schemas.microsoft.com/office/powerpoint/2010/main" val="135712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476672"/>
            <a:ext cx="7890080" cy="5771728"/>
          </a:xfrm>
        </p:spPr>
        <p:txBody>
          <a:bodyPr>
            <a:normAutofit fontScale="92500" lnSpcReduction="10000"/>
          </a:bodyPr>
          <a:lstStyle/>
          <a:p>
            <a:r>
              <a:rPr lang="uk-UA" b="1" dirty="0"/>
              <a:t>При влаштуванні </a:t>
            </a:r>
            <a:r>
              <a:rPr lang="uk-UA" b="1" dirty="0" err="1">
                <a:solidFill>
                  <a:srgbClr val="FF0000"/>
                </a:solidFill>
              </a:rPr>
              <a:t>грунтоплівкового</a:t>
            </a:r>
            <a:r>
              <a:rPr lang="uk-UA" b="1" dirty="0">
                <a:solidFill>
                  <a:srgbClr val="FF0000"/>
                </a:solidFill>
              </a:rPr>
              <a:t> екрана </a:t>
            </a:r>
            <a:r>
              <a:rPr lang="uk-UA" b="1" dirty="0"/>
              <a:t>у русло каналу укла­дають плівку і засипають її захисним шаром </a:t>
            </a:r>
            <a:r>
              <a:rPr lang="uk-UA" b="1" dirty="0" err="1"/>
              <a:t>грунту</a:t>
            </a:r>
            <a:r>
              <a:rPr lang="uk-UA" b="1" dirty="0"/>
              <a:t> товщиною до 1 м. </a:t>
            </a:r>
            <a:endParaRPr lang="uk-UA" b="1" dirty="0" smtClean="0"/>
          </a:p>
          <a:p>
            <a:r>
              <a:rPr lang="uk-UA" b="1" dirty="0" smtClean="0"/>
              <a:t>Так </a:t>
            </a:r>
            <a:r>
              <a:rPr lang="uk-UA" b="1" dirty="0"/>
              <a:t>побудований  Каховський магістральний канал з витратою 530 м</a:t>
            </a:r>
            <a:r>
              <a:rPr lang="uk-UA" b="1" baseline="30000" dirty="0"/>
              <a:t>3</a:t>
            </a:r>
            <a:r>
              <a:rPr lang="uk-UA" b="1" dirty="0"/>
              <a:t> /с. </a:t>
            </a:r>
            <a:endParaRPr lang="uk-UA" b="1" dirty="0" smtClean="0"/>
          </a:p>
          <a:p>
            <a:r>
              <a:rPr lang="uk-UA" b="1" dirty="0" smtClean="0"/>
              <a:t>Для </a:t>
            </a:r>
            <a:r>
              <a:rPr lang="uk-UA" b="1" dirty="0"/>
              <a:t>підсилення протифільтраційного ефекту при бетонуванні каналів під бетонне покриття укладають плівку. </a:t>
            </a:r>
            <a:endParaRPr lang="uk-UA" b="1" dirty="0" smtClean="0"/>
          </a:p>
          <a:p>
            <a:r>
              <a:rPr lang="uk-UA" b="1" dirty="0" smtClean="0"/>
              <a:t>Широко </a:t>
            </a:r>
            <a:r>
              <a:rPr lang="uk-UA" b="1" dirty="0"/>
              <a:t>застосовуються покриття з плівкових екранів, укладе­них на ґрунтову основу і захищених на укосах збірними залізо­бетонними плитами. </a:t>
            </a:r>
          </a:p>
        </p:txBody>
      </p:sp>
    </p:spTree>
    <p:extLst>
      <p:ext uri="{BB962C8B-B14F-4D97-AF65-F5344CB8AC3E}">
        <p14:creationId xmlns:p14="http://schemas.microsoft.com/office/powerpoint/2010/main" val="120813307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404664"/>
            <a:ext cx="7890080" cy="6120680"/>
          </a:xfrm>
        </p:spPr>
        <p:txBody>
          <a:bodyPr>
            <a:normAutofit/>
          </a:bodyPr>
          <a:lstStyle/>
          <a:p>
            <a:r>
              <a:rPr lang="uk-UA" b="1" dirty="0"/>
              <a:t>Закладання укосів у каналах з </a:t>
            </a:r>
            <a:r>
              <a:rPr lang="uk-UA" b="1" dirty="0">
                <a:solidFill>
                  <a:srgbClr val="FF0000"/>
                </a:solidFill>
              </a:rPr>
              <a:t>монолітними </a:t>
            </a:r>
            <a:r>
              <a:rPr lang="uk-UA" b="1" dirty="0" err="1">
                <a:solidFill>
                  <a:srgbClr val="FF0000"/>
                </a:solidFill>
              </a:rPr>
              <a:t>бетоноплівковими</a:t>
            </a:r>
            <a:r>
              <a:rPr lang="uk-UA" b="1" dirty="0">
                <a:solidFill>
                  <a:srgbClr val="FF0000"/>
                </a:solidFill>
              </a:rPr>
              <a:t> покриттями</a:t>
            </a:r>
            <a:r>
              <a:rPr lang="uk-UA" b="1" dirty="0"/>
              <a:t> повинно бути не менше 1 : 2,5, а в каналах із збірними залізобетонними покриттями по плівковому екрану — 1 : 2. У місцях майбутніх стиків між збірними залізобетонними плитами необхідно передбачати укладання на плівку смуг з пергаменту або толю шириною не менше 20 см для захисту плівкового екрана від пошкоджень. 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098554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404664"/>
            <a:ext cx="7890080" cy="6120680"/>
          </a:xfrm>
        </p:spPr>
        <p:txBody>
          <a:bodyPr>
            <a:normAutofit fontScale="25000" lnSpcReduction="20000"/>
          </a:bodyPr>
          <a:lstStyle/>
          <a:p>
            <a:r>
              <a:rPr lang="uk-UA" sz="12800" b="1" dirty="0"/>
              <a:t>Втрати води у каналах </a:t>
            </a:r>
            <a:r>
              <a:rPr lang="uk-UA" sz="12800" b="1" dirty="0">
                <a:solidFill>
                  <a:srgbClr val="FF0000"/>
                </a:solidFill>
              </a:rPr>
              <a:t>з </a:t>
            </a:r>
            <a:r>
              <a:rPr lang="uk-UA" sz="12800" b="1" dirty="0" err="1">
                <a:solidFill>
                  <a:srgbClr val="FF0000"/>
                </a:solidFill>
              </a:rPr>
              <a:t>бетоноплівковим</a:t>
            </a:r>
            <a:r>
              <a:rPr lang="uk-UA" sz="12800" b="1" dirty="0">
                <a:solidFill>
                  <a:srgbClr val="FF0000"/>
                </a:solidFill>
              </a:rPr>
              <a:t> монолітним покрит­тям </a:t>
            </a:r>
            <a:r>
              <a:rPr lang="uk-UA" sz="12800" b="1" dirty="0"/>
              <a:t>у 9...10 разів менші,  ніж у каналах з </a:t>
            </a:r>
            <a:r>
              <a:rPr lang="uk-UA" sz="12800" b="1" dirty="0">
                <a:solidFill>
                  <a:srgbClr val="FF0000"/>
                </a:solidFill>
              </a:rPr>
              <a:t>монолітним бетонним </a:t>
            </a:r>
            <a:r>
              <a:rPr lang="uk-UA" sz="12800" b="1" dirty="0"/>
              <a:t>по­криттям. </a:t>
            </a:r>
            <a:endParaRPr lang="uk-UA" sz="12800" b="1" dirty="0" smtClean="0"/>
          </a:p>
          <a:p>
            <a:r>
              <a:rPr lang="uk-UA" sz="12800" b="1" dirty="0" smtClean="0"/>
              <a:t>У </a:t>
            </a:r>
            <a:r>
              <a:rPr lang="uk-UA" sz="12800" b="1" dirty="0"/>
              <a:t>каналах із </a:t>
            </a:r>
            <a:r>
              <a:rPr lang="uk-UA" sz="12800" b="1" dirty="0">
                <a:solidFill>
                  <a:srgbClr val="FF0000"/>
                </a:solidFill>
              </a:rPr>
              <a:t>збірними залізобетонними плитами </a:t>
            </a:r>
            <a:r>
              <a:rPr lang="uk-UA" sz="12800" b="1" dirty="0"/>
              <a:t>по плів­ці вони у 24...25 разів менше порівняно з таким же покриттям </a:t>
            </a:r>
            <a:r>
              <a:rPr lang="uk-UA" sz="12800" b="1" dirty="0" err="1">
                <a:solidFill>
                  <a:srgbClr val="FF0000"/>
                </a:solidFill>
              </a:rPr>
              <a:t>безплівкового</a:t>
            </a:r>
            <a:r>
              <a:rPr lang="uk-UA" sz="12800" b="1" dirty="0">
                <a:solidFill>
                  <a:srgbClr val="FF0000"/>
                </a:solidFill>
              </a:rPr>
              <a:t> екрана. </a:t>
            </a:r>
            <a:endParaRPr lang="uk-UA" sz="12800" b="1" dirty="0" smtClean="0">
              <a:solidFill>
                <a:srgbClr val="FF0000"/>
              </a:solidFill>
            </a:endParaRPr>
          </a:p>
          <a:p>
            <a:r>
              <a:rPr lang="uk-UA" sz="12800" b="1" dirty="0" smtClean="0"/>
              <a:t>При </a:t>
            </a:r>
            <a:r>
              <a:rPr lang="uk-UA" sz="12800" b="1" dirty="0"/>
              <a:t>використанні </a:t>
            </a:r>
            <a:r>
              <a:rPr lang="uk-UA" sz="12800" b="1" dirty="0">
                <a:solidFill>
                  <a:srgbClr val="FF0000"/>
                </a:solidFill>
              </a:rPr>
              <a:t>комбінованого облицювання </a:t>
            </a:r>
            <a:r>
              <a:rPr lang="uk-UA" sz="12800" b="1" dirty="0"/>
              <a:t>із збірних залізобетонних плит НПК з поліетиленовим екраном в умовах Каховської зрошувальної системи затрати праці зменши­лись на 33...36 %, а тривалість будівництва споруд скоротилась на 21…34%. </a:t>
            </a:r>
            <a:endParaRPr lang="uk-UA" sz="12800" b="1" dirty="0" smtClean="0"/>
          </a:p>
          <a:p>
            <a:endParaRPr lang="ru-RU" sz="12800" dirty="0"/>
          </a:p>
          <a:p>
            <a:pPr marL="82296" indent="0">
              <a:buNone/>
            </a:pPr>
            <a:r>
              <a:rPr lang="uk-UA" dirty="0"/>
              <a:t>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956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476672"/>
            <a:ext cx="7890080" cy="5976664"/>
          </a:xfrm>
        </p:spPr>
        <p:txBody>
          <a:bodyPr>
            <a:normAutofit fontScale="92500" lnSpcReduction="20000"/>
          </a:bodyPr>
          <a:lstStyle/>
          <a:p>
            <a:r>
              <a:rPr lang="uk-UA" b="1" dirty="0"/>
              <a:t>Одним з перспективних шляхів застосування полімерних плівко­вих матеріалів є застосування </a:t>
            </a:r>
            <a:r>
              <a:rPr lang="uk-UA" b="1" i="1" dirty="0">
                <a:solidFill>
                  <a:srgbClr val="FF0000"/>
                </a:solidFill>
              </a:rPr>
              <a:t>бутилкаучуку</a:t>
            </a:r>
            <a:r>
              <a:rPr lang="uk-UA" b="1" i="1" dirty="0"/>
              <a:t> </a:t>
            </a:r>
            <a:r>
              <a:rPr lang="uk-UA" b="1" dirty="0"/>
              <a:t>для влаштування від­критих поверхневих екранів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i="1" dirty="0">
                <a:solidFill>
                  <a:srgbClr val="FF0000"/>
                </a:solidFill>
              </a:rPr>
              <a:t>Бутилкаучук </a:t>
            </a:r>
            <a:r>
              <a:rPr lang="uk-UA" b="1" dirty="0"/>
              <a:t>характеризується більшою, ніж поліетилен, опір­ністю зрізу і проколюванню, добре склеюється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Влаштування </a:t>
            </a:r>
            <a:r>
              <a:rPr lang="uk-UA" b="1" dirty="0"/>
              <a:t>екранів із </a:t>
            </a:r>
            <a:r>
              <a:rPr lang="uk-UA" b="1" i="1" dirty="0">
                <a:solidFill>
                  <a:srgbClr val="FF0000"/>
                </a:solidFill>
              </a:rPr>
              <a:t>бутилкаучуку</a:t>
            </a:r>
            <a:r>
              <a:rPr lang="uk-UA" b="1" dirty="0"/>
              <a:t> може бути ефективним у районах з складними </a:t>
            </a:r>
            <a:r>
              <a:rPr lang="uk-UA" b="1" dirty="0" err="1"/>
              <a:t>грунтово-геологічними</a:t>
            </a:r>
            <a:r>
              <a:rPr lang="uk-UA" b="1" dirty="0"/>
              <a:t> умовами при будів­ництві зрошувальних систем на </a:t>
            </a:r>
            <a:r>
              <a:rPr lang="uk-UA" b="1" dirty="0" err="1"/>
              <a:t>осідальних</a:t>
            </a:r>
            <a:r>
              <a:rPr lang="uk-UA" b="1" dirty="0"/>
              <a:t>, суфозійних і </a:t>
            </a:r>
            <a:r>
              <a:rPr lang="uk-UA" b="1" dirty="0" err="1"/>
              <a:t>грунтах</a:t>
            </a:r>
            <a:r>
              <a:rPr lang="uk-UA" b="1" dirty="0"/>
              <a:t>, що набухають.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3230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88640"/>
            <a:ext cx="7643192" cy="6552728"/>
          </a:xfrm>
        </p:spPr>
        <p:txBody>
          <a:bodyPr>
            <a:normAutofit fontScale="85000" lnSpcReduction="20000"/>
          </a:bodyPr>
          <a:lstStyle/>
          <a:p>
            <a:r>
              <a:rPr lang="uk-UA" sz="3800" b="1" i="1" dirty="0">
                <a:solidFill>
                  <a:srgbClr val="FF0000"/>
                </a:solidFill>
              </a:rPr>
              <a:t>Відновлення родючості </a:t>
            </a:r>
            <a:r>
              <a:rPr lang="uk-UA" sz="3800" b="1" i="1" dirty="0" err="1">
                <a:solidFill>
                  <a:srgbClr val="FF0000"/>
                </a:solidFill>
              </a:rPr>
              <a:t>грунту</a:t>
            </a:r>
            <a:r>
              <a:rPr lang="uk-UA" sz="3800" b="1" i="1" dirty="0">
                <a:solidFill>
                  <a:srgbClr val="FF0000"/>
                </a:solidFill>
              </a:rPr>
              <a:t> після капітального планування.</a:t>
            </a:r>
            <a:endParaRPr lang="ru-RU" sz="3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uk-UA" sz="3800" dirty="0">
                <a:solidFill>
                  <a:srgbClr val="FF0000"/>
                </a:solidFill>
              </a:rPr>
              <a:t>           </a:t>
            </a:r>
            <a:endParaRPr lang="ru-RU" sz="3800" dirty="0">
              <a:solidFill>
                <a:srgbClr val="FF0000"/>
              </a:solidFill>
            </a:endParaRPr>
          </a:p>
          <a:p>
            <a:r>
              <a:rPr lang="uk-UA" b="1" dirty="0"/>
              <a:t>При </a:t>
            </a:r>
            <a:r>
              <a:rPr lang="uk-UA" b="1" dirty="0">
                <a:solidFill>
                  <a:srgbClr val="FF0000"/>
                </a:solidFill>
              </a:rPr>
              <a:t>капітальному</a:t>
            </a:r>
            <a:r>
              <a:rPr lang="uk-UA" b="1" dirty="0"/>
              <a:t> (будівельному) плануванні знімають верхній гумусний шар </a:t>
            </a:r>
            <a:r>
              <a:rPr lang="uk-UA" b="1" dirty="0" err="1"/>
              <a:t>грунту</a:t>
            </a:r>
            <a:r>
              <a:rPr lang="uk-UA" b="1" dirty="0"/>
              <a:t> (5-35см) із значної площі, зменшуючи її родючість</a:t>
            </a:r>
            <a:r>
              <a:rPr lang="uk-UA" b="1" dirty="0" smtClean="0"/>
              <a:t>.</a:t>
            </a:r>
            <a:endParaRPr lang="en-US" b="1" dirty="0" smtClean="0"/>
          </a:p>
          <a:p>
            <a:r>
              <a:rPr lang="uk-UA" b="1" dirty="0" smtClean="0"/>
              <a:t> </a:t>
            </a:r>
            <a:r>
              <a:rPr lang="uk-UA" b="1" dirty="0"/>
              <a:t>У </a:t>
            </a:r>
            <a:r>
              <a:rPr lang="uk-UA" b="1" dirty="0" err="1"/>
              <a:t>зв"язку</a:t>
            </a:r>
            <a:r>
              <a:rPr lang="uk-UA" b="1" dirty="0"/>
              <a:t> з цим сьогодні широко застосовують </a:t>
            </a:r>
            <a:r>
              <a:rPr lang="uk-UA" b="1" dirty="0">
                <a:solidFill>
                  <a:srgbClr val="FF0000"/>
                </a:solidFill>
              </a:rPr>
              <a:t>кулісне</a:t>
            </a:r>
            <a:r>
              <a:rPr lang="uk-UA" b="1" dirty="0"/>
              <a:t> </a:t>
            </a:r>
            <a:r>
              <a:rPr lang="uk-UA" b="1" dirty="0">
                <a:solidFill>
                  <a:srgbClr val="FF0000"/>
                </a:solidFill>
              </a:rPr>
              <a:t>планування</a:t>
            </a:r>
            <a:r>
              <a:rPr lang="uk-UA" b="1" dirty="0"/>
              <a:t>, що сприяє відновленню родючості орного шару. Для цього  верхній шар </a:t>
            </a:r>
            <a:r>
              <a:rPr lang="uk-UA" b="1" dirty="0" err="1"/>
              <a:t>грунту</a:t>
            </a:r>
            <a:r>
              <a:rPr lang="uk-UA" b="1" dirty="0"/>
              <a:t> зрізають, складають у бурти-куліси, а після планування розрівнюють його в місцях зрізу. Рекомендується на місцях зрізаного родючого шару </a:t>
            </a:r>
            <a:r>
              <a:rPr lang="uk-UA" b="1" dirty="0" err="1"/>
              <a:t>грунту</a:t>
            </a:r>
            <a:r>
              <a:rPr lang="uk-UA" b="1" dirty="0"/>
              <a:t> вносити в збільшеній кількості органічні або органо-мінеральні добрива.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58895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332656"/>
            <a:ext cx="7643192" cy="6336704"/>
          </a:xfrm>
        </p:spPr>
        <p:txBody>
          <a:bodyPr>
            <a:normAutofit fontScale="85000" lnSpcReduction="20000"/>
          </a:bodyPr>
          <a:lstStyle/>
          <a:p>
            <a:r>
              <a:rPr lang="uk-UA" sz="3900" b="1" i="1" dirty="0">
                <a:solidFill>
                  <a:srgbClr val="FF0000"/>
                </a:solidFill>
              </a:rPr>
              <a:t>Провідна зрошувальна мережа</a:t>
            </a:r>
            <a:endParaRPr lang="ru-RU" sz="39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uk-UA" sz="4600" b="1" i="1" dirty="0">
                <a:solidFill>
                  <a:srgbClr val="FF0000"/>
                </a:solidFill>
              </a:rPr>
              <a:t> </a:t>
            </a:r>
            <a:r>
              <a:rPr lang="uk-UA" sz="3900" b="1" dirty="0" smtClean="0">
                <a:solidFill>
                  <a:srgbClr val="FF0000"/>
                </a:solidFill>
              </a:rPr>
              <a:t>Зрошувальна </a:t>
            </a:r>
            <a:r>
              <a:rPr lang="uk-UA" sz="3900" b="1" dirty="0">
                <a:solidFill>
                  <a:srgbClr val="FF0000"/>
                </a:solidFill>
              </a:rPr>
              <a:t>провідна мережа </a:t>
            </a:r>
            <a:r>
              <a:rPr lang="uk-UA" sz="3900" b="1" dirty="0"/>
              <a:t>- система зрошувальних каналів, трубопроводів, які транспортують поливну воду із джерела зрошення до зрошуваного масиву, розподіляючи її між окремими господарствами. </a:t>
            </a:r>
            <a:endParaRPr lang="uk-UA" sz="3900" b="1" dirty="0" smtClean="0"/>
          </a:p>
          <a:p>
            <a:pPr marL="0" indent="0">
              <a:buNone/>
            </a:pPr>
            <a:r>
              <a:rPr lang="uk-UA" sz="3900" b="1" dirty="0" smtClean="0"/>
              <a:t>Провідна </a:t>
            </a:r>
            <a:r>
              <a:rPr lang="uk-UA" sz="3900" b="1" dirty="0"/>
              <a:t>мережа складається з магістрального каналу, або трубопроводу, їхніх гілок, закритих або відкритих міжгосподарських, внутрішньогосподарських і ділянкових розподільників різних порядків</a:t>
            </a:r>
            <a:r>
              <a:rPr lang="uk-UA" sz="3900" b="1" dirty="0" smtClean="0"/>
              <a:t>.</a:t>
            </a:r>
            <a:endParaRPr lang="en-US" sz="3900" b="1" dirty="0" smtClean="0"/>
          </a:p>
          <a:p>
            <a:pPr marL="82296" indent="0">
              <a:buNone/>
            </a:pPr>
            <a:r>
              <a:rPr lang="uk-UA" b="1" dirty="0" smtClean="0"/>
              <a:t>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06439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16632"/>
            <a:ext cx="7818072" cy="6131768"/>
          </a:xfrm>
        </p:spPr>
        <p:txBody>
          <a:bodyPr>
            <a:normAutofit lnSpcReduction="10000"/>
          </a:bodyPr>
          <a:lstStyle/>
          <a:p>
            <a:r>
              <a:rPr lang="uk-UA" b="1" dirty="0"/>
              <a:t>Зрошувальна мережа </a:t>
            </a:r>
            <a:r>
              <a:rPr lang="uk-UA" b="1" dirty="0">
                <a:solidFill>
                  <a:srgbClr val="FF0000"/>
                </a:solidFill>
              </a:rPr>
              <a:t>проектується чотирьох типів</a:t>
            </a:r>
            <a:r>
              <a:rPr lang="uk-UA" b="1" dirty="0"/>
              <a:t>:</a:t>
            </a:r>
            <a:endParaRPr lang="ru-RU" b="1" dirty="0"/>
          </a:p>
          <a:p>
            <a:pPr lvl="0"/>
            <a:r>
              <a:rPr lang="uk-UA" b="1" dirty="0" err="1">
                <a:solidFill>
                  <a:srgbClr val="FF0000"/>
                </a:solidFill>
              </a:rPr>
              <a:t>лотокова</a:t>
            </a:r>
            <a:r>
              <a:rPr lang="uk-UA" b="1" dirty="0"/>
              <a:t> - в лотоках різного перерізу, при похилах 0,002- 0,0005;</a:t>
            </a:r>
            <a:endParaRPr lang="ru-RU" b="1" dirty="0"/>
          </a:p>
          <a:p>
            <a:pPr lvl="0"/>
            <a:r>
              <a:rPr lang="uk-UA" b="1" dirty="0">
                <a:solidFill>
                  <a:srgbClr val="FF0000"/>
                </a:solidFill>
              </a:rPr>
              <a:t>трубчаста (закрита</a:t>
            </a:r>
            <a:r>
              <a:rPr lang="uk-UA" b="1" dirty="0"/>
              <a:t>), при похилах ділянок понад 0,003, а також на ділянках із складним рельєфом;</a:t>
            </a:r>
            <a:endParaRPr lang="ru-RU" b="1" dirty="0"/>
          </a:p>
          <a:p>
            <a:pPr lvl="0"/>
            <a:r>
              <a:rPr lang="uk-UA" b="1" dirty="0">
                <a:solidFill>
                  <a:srgbClr val="FF0000"/>
                </a:solidFill>
              </a:rPr>
              <a:t>відкрита -</a:t>
            </a:r>
            <a:r>
              <a:rPr lang="uk-UA" b="1" dirty="0"/>
              <a:t> в земляному руслі з покриттям або без нього, при похилах менше 0,005;</a:t>
            </a:r>
            <a:endParaRPr lang="ru-RU" b="1" dirty="0"/>
          </a:p>
          <a:p>
            <a:pPr lvl="0"/>
            <a:r>
              <a:rPr lang="uk-UA" b="1" dirty="0">
                <a:solidFill>
                  <a:srgbClr val="FF0000"/>
                </a:solidFill>
              </a:rPr>
              <a:t>комбінована -</a:t>
            </a:r>
            <a:r>
              <a:rPr lang="uk-UA" b="1" dirty="0"/>
              <a:t> з каналів, лотоків, трубопроводів, при похилах від 0,002- до 0,003.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69967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452</TotalTime>
  <Words>3979</Words>
  <Application>Microsoft Office PowerPoint</Application>
  <PresentationFormat>Экран (4:3)</PresentationFormat>
  <Paragraphs>388</Paragraphs>
  <Slides>69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69</vt:i4>
      </vt:variant>
    </vt:vector>
  </HeadingPairs>
  <TitlesOfParts>
    <vt:vector size="70" baseType="lpstr">
      <vt:lpstr>Солнцестояние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Таблиця       Перевищення гребня дамб каналів над максимальним рівнем води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Таблиця   Закладання укосів каналів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User</cp:lastModifiedBy>
  <cp:revision>47</cp:revision>
  <dcterms:created xsi:type="dcterms:W3CDTF">2017-01-10T14:36:26Z</dcterms:created>
  <dcterms:modified xsi:type="dcterms:W3CDTF">2017-02-13T04:22:20Z</dcterms:modified>
</cp:coreProperties>
</file>