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92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4478-7EFF-4C5F-9030-1935DBFA33E1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11C7B-3E4F-450A-BDD7-CF8A44C43B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91" y="188640"/>
            <a:ext cx="8784976" cy="6192688"/>
          </a:xfrm>
        </p:spPr>
        <p:txBody>
          <a:bodyPr>
            <a:normAutofit fontScale="70000" lnSpcReduction="2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Дороги </a:t>
            </a:r>
            <a:r>
              <a:rPr lang="uk-UA" b="1" i="1" dirty="0">
                <a:solidFill>
                  <a:srgbClr val="FF0000"/>
                </a:solidFill>
              </a:rPr>
              <a:t>і лісосмуги на зрошувальній </a:t>
            </a:r>
            <a:r>
              <a:rPr lang="uk-UA" b="1" i="1" dirty="0" smtClean="0">
                <a:solidFill>
                  <a:srgbClr val="FF0000"/>
                </a:solidFill>
              </a:rPr>
              <a:t>території</a:t>
            </a:r>
            <a:r>
              <a:rPr lang="uk-UA" b="1" i="1" dirty="0">
                <a:solidFill>
                  <a:schemeClr val="tx1"/>
                </a:solidFill>
              </a:rPr>
              <a:t> </a:t>
            </a:r>
            <a:endParaRPr lang="ru-RU" b="1" i="1" dirty="0">
              <a:solidFill>
                <a:schemeClr val="tx1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Автомобільні дороги </a:t>
            </a:r>
            <a:r>
              <a:rPr lang="uk-UA" b="1" dirty="0">
                <a:solidFill>
                  <a:schemeClr val="tx1"/>
                </a:solidFill>
              </a:rPr>
              <a:t>на зрошуваних землях поділяються </a:t>
            </a:r>
            <a:r>
              <a:rPr lang="uk-UA" b="1" dirty="0" smtClean="0">
                <a:solidFill>
                  <a:schemeClr val="tx1"/>
                </a:solidFill>
              </a:rPr>
              <a:t>на: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міжгосподарські</a:t>
            </a:r>
            <a:r>
              <a:rPr lang="uk-UA" b="1" dirty="0" smtClean="0">
                <a:solidFill>
                  <a:schemeClr val="tx1"/>
                </a:solidFill>
              </a:rPr>
              <a:t>,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внутрішньогосподарські, </a:t>
            </a:r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 польові,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 експлуатаційні</a:t>
            </a:r>
            <a:r>
              <a:rPr lang="uk-UA" b="1" i="1" dirty="0">
                <a:solidFill>
                  <a:schemeClr val="tx1"/>
                </a:solidFill>
              </a:rPr>
              <a:t>.</a:t>
            </a:r>
            <a:endParaRPr lang="ru-RU" b="1" i="1" dirty="0">
              <a:solidFill>
                <a:schemeClr val="tx1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Міжгосподарські дороги </a:t>
            </a:r>
            <a:r>
              <a:rPr lang="uk-UA" b="1" dirty="0">
                <a:solidFill>
                  <a:schemeClr val="tx1"/>
                </a:solidFill>
              </a:rPr>
              <a:t>призначені для зв'язку господарств між собою і райцентром, залізницею, пристанями, аеродромами та ін.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Внутрішньогосподарські дороги </a:t>
            </a:r>
            <a:r>
              <a:rPr lang="uk-UA" b="1" dirty="0">
                <a:solidFill>
                  <a:schemeClr val="tx1"/>
                </a:solidFill>
              </a:rPr>
              <a:t>з'єднують господарства з фермами, бригадами, станами, або пов'язують названі об'єкти між собою.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Польові дороги </a:t>
            </a:r>
            <a:r>
              <a:rPr lang="uk-UA" b="1" dirty="0">
                <a:solidFill>
                  <a:schemeClr val="tx1"/>
                </a:solidFill>
              </a:rPr>
              <a:t>забезпечують під'їзд до кожного поля сівозміни і до найближчих міжгосподарських доріг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Експлуатаційні дороги </a:t>
            </a:r>
            <a:r>
              <a:rPr lang="uk-UA" b="1" dirty="0">
                <a:solidFill>
                  <a:schemeClr val="tx1"/>
                </a:solidFill>
              </a:rPr>
              <a:t>призначені для обслуговування, утримання і ремонту каналів та споруд на меліоративній мережі.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endParaRPr lang="ru-RU" b="1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20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Дороги проектують </a:t>
            </a:r>
            <a:r>
              <a:rPr lang="uk-UA" b="1" dirty="0"/>
              <a:t>вздовж постійних каналів, розподільних та польових трубопроводів, а також вздовж поливних ділянок по верхній або нижній їх стороні. </a:t>
            </a:r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/>
              <a:t>першому випадку дорога розміщується у верхній частині поля без кювета з низової сторони. </a:t>
            </a:r>
            <a:endParaRPr lang="uk-UA" b="1" dirty="0" smtClean="0"/>
          </a:p>
          <a:p>
            <a:r>
              <a:rPr lang="uk-UA" b="1" dirty="0" smtClean="0"/>
              <a:t>Водовипуски </a:t>
            </a:r>
            <a:r>
              <a:rPr lang="uk-UA" b="1" dirty="0"/>
              <a:t>у тимчасові зрошувачі проектують з переїздами. Для під'їзду на кожну поливну ділянку, а також до доріг вздовж тимчасових зрошувачів (при поливі дощувальними машинами типу ДДН і ДДА) проектують переїзди через водоскидний канал.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86616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Ширину земляного полотна </a:t>
            </a:r>
            <a:r>
              <a:rPr lang="uk-UA" b="1" dirty="0"/>
              <a:t>господарських доріг приймають 6,5 м, польових та експлуатаційних -  5,0 м; кювети – трапецієвидного та трикутного перерізу. </a:t>
            </a:r>
            <a:r>
              <a:rPr lang="uk-UA" b="1" dirty="0">
                <a:solidFill>
                  <a:srgbClr val="FF0000"/>
                </a:solidFill>
              </a:rPr>
              <a:t>Глибина кюветів </a:t>
            </a:r>
            <a:r>
              <a:rPr lang="uk-UA" b="1" dirty="0"/>
              <a:t>на супіщаних </a:t>
            </a:r>
            <a:r>
              <a:rPr lang="uk-UA" b="1" dirty="0" err="1"/>
              <a:t>грунтах</a:t>
            </a:r>
            <a:r>
              <a:rPr lang="uk-UA" b="1" dirty="0"/>
              <a:t> – 0,3…0,4 м, на глинистих та пилуватих –0,5…0,6 м.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місцях пересічення доріг з розподільними та магістральними каналами будують </a:t>
            </a:r>
            <a:r>
              <a:rPr lang="uk-UA" b="1" dirty="0">
                <a:solidFill>
                  <a:srgbClr val="FF0000"/>
                </a:solidFill>
              </a:rPr>
              <a:t>мости або трубчасті переїзди</a:t>
            </a:r>
            <a:r>
              <a:rPr lang="uk-UA" b="1" dirty="0"/>
              <a:t> з шириною проїзної частини 5 м.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8087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Лісосмуги</a:t>
            </a:r>
            <a:r>
              <a:rPr lang="uk-UA" b="1" dirty="0"/>
              <a:t> проектують </a:t>
            </a:r>
            <a:r>
              <a:rPr lang="uk-UA" b="1" dirty="0" smtClean="0"/>
              <a:t>для: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зменшення швидкості вітру, </a:t>
            </a:r>
            <a:endParaRPr lang="uk-UA" b="1" dirty="0" smtClean="0"/>
          </a:p>
          <a:p>
            <a:r>
              <a:rPr lang="uk-UA" b="1" dirty="0" smtClean="0"/>
              <a:t>випаровування </a:t>
            </a:r>
            <a:r>
              <a:rPr lang="uk-UA" b="1" dirty="0"/>
              <a:t>з поверхні поля води, </a:t>
            </a:r>
            <a:endParaRPr lang="uk-UA" b="1" dirty="0" smtClean="0"/>
          </a:p>
          <a:p>
            <a:r>
              <a:rPr lang="uk-UA" b="1" dirty="0" smtClean="0"/>
              <a:t>послаблення дії суховіїв ,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зниження ступеня заростання каналів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Їх </a:t>
            </a:r>
            <a:r>
              <a:rPr lang="uk-UA" b="1" dirty="0">
                <a:solidFill>
                  <a:srgbClr val="FF0000"/>
                </a:solidFill>
              </a:rPr>
              <a:t>висаджують</a:t>
            </a:r>
            <a:r>
              <a:rPr lang="uk-UA" b="1" dirty="0"/>
              <a:t> з високорослих порід дерев з високим підліском продувної конструкції. </a:t>
            </a:r>
            <a:r>
              <a:rPr lang="uk-UA" b="1" dirty="0">
                <a:solidFill>
                  <a:srgbClr val="FF0000"/>
                </a:solidFill>
              </a:rPr>
              <a:t>Розміщують</a:t>
            </a:r>
            <a:r>
              <a:rPr lang="uk-UA" b="1" dirty="0"/>
              <a:t> вздовж постійних  зрошувальних водозбірно-скидних та дренажних каналів, постійних доріг, по межах водоймищ, полів сівозміни.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50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Відстань між основними лісосмуг</a:t>
            </a:r>
            <a:r>
              <a:rPr lang="uk-UA" b="1" dirty="0"/>
              <a:t>ами приймають з врахуванням дальності дії смуг, яка дорівнює 20…30 - кратній висоті дерев, і вимог механізації поливу та обробки </a:t>
            </a:r>
            <a:r>
              <a:rPr lang="uk-UA" b="1" dirty="0" err="1"/>
              <a:t>грунту</a:t>
            </a:r>
            <a:r>
              <a:rPr lang="uk-UA" b="1" dirty="0"/>
              <a:t>. Як правило, ця відстань становить 500…900 м.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При роботі дощувальних маши</a:t>
            </a:r>
            <a:r>
              <a:rPr lang="uk-UA" b="1" dirty="0"/>
              <a:t>н “Фрегат” і “</a:t>
            </a:r>
            <a:r>
              <a:rPr lang="uk-UA" b="1" dirty="0" err="1"/>
              <a:t>Днепр</a:t>
            </a:r>
            <a:r>
              <a:rPr lang="uk-UA" b="1" dirty="0"/>
              <a:t>” на кількох позиціях (або полях) у лісосмугах передбачаються проїзди для транспортування машин з однієї позиції на іншу. Проїзди повинні мати ширину 7,5 м </a:t>
            </a:r>
            <a:r>
              <a:rPr lang="uk-UA" b="1" dirty="0" err="1"/>
              <a:t>дл</a:t>
            </a:r>
            <a:r>
              <a:rPr lang="uk-UA" b="1" dirty="0"/>
              <a:t> “Фрегата” і 30 м – для “</a:t>
            </a:r>
            <a:r>
              <a:rPr lang="uk-UA" b="1" dirty="0" err="1"/>
              <a:t>Днепра</a:t>
            </a:r>
            <a:r>
              <a:rPr lang="uk-UA" b="1" dirty="0"/>
              <a:t>”.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2855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Лісові смуги вздовж каналів </a:t>
            </a:r>
            <a:r>
              <a:rPr lang="uk-UA" b="1" dirty="0"/>
              <a:t>складаються з двох, рідше чотирьох рядів дерев</a:t>
            </a:r>
            <a:r>
              <a:rPr lang="uk-UA" b="1" dirty="0" smtClean="0"/>
              <a:t>.</a:t>
            </a:r>
          </a:p>
          <a:p>
            <a:r>
              <a:rPr lang="uk-UA" b="1" smtClean="0"/>
              <a:t> </a:t>
            </a:r>
            <a:r>
              <a:rPr lang="uk-UA" b="1" dirty="0"/>
              <a:t>Вздовж водосховищ, по межах степових зрошуваних ділянок висаджують 7…10 рядів </a:t>
            </a:r>
            <a:r>
              <a:rPr lang="uk-UA" b="1"/>
              <a:t>дерев</a:t>
            </a:r>
            <a:r>
              <a:rPr lang="uk-UA" b="1" smtClean="0"/>
              <a:t>.</a:t>
            </a:r>
          </a:p>
          <a:p>
            <a:r>
              <a:rPr lang="uk-UA" b="1" smtClean="0"/>
              <a:t> </a:t>
            </a:r>
            <a:r>
              <a:rPr lang="uk-UA" b="1" dirty="0"/>
              <a:t>Відстань між рослинами в ряду 0,7…1 м, а між рядами – 2,5…3 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824539"/>
      </p:ext>
    </p:extLst>
  </p:cSld>
  <p:clrMapOvr>
    <a:masterClrMapping/>
  </p:clrMapOvr>
</p:sld>
</file>

<file path=ppt/theme/theme1.xml><?xml version="1.0" encoding="utf-8"?>
<a:theme xmlns:a="http://schemas.openxmlformats.org/drawingml/2006/main" name="01-4">
  <a:themeElements>
    <a:clrScheme name="Другая 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6AA6A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01-4</Template>
  <TotalTime>22</TotalTime>
  <Words>328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01-4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2017-01-21T12:14:05Z</dcterms:created>
  <dcterms:modified xsi:type="dcterms:W3CDTF">2017-03-20T18:11:12Z</dcterms:modified>
</cp:coreProperties>
</file>