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9"/>
  </p:notesMasterIdLst>
  <p:sldIdLst>
    <p:sldId id="256" r:id="rId2"/>
    <p:sldId id="292" r:id="rId3"/>
    <p:sldId id="257" r:id="rId4"/>
    <p:sldId id="258" r:id="rId5"/>
    <p:sldId id="259" r:id="rId6"/>
    <p:sldId id="260" r:id="rId7"/>
    <p:sldId id="293" r:id="rId8"/>
    <p:sldId id="261" r:id="rId9"/>
    <p:sldId id="262" r:id="rId10"/>
    <p:sldId id="263" r:id="rId11"/>
    <p:sldId id="294" r:id="rId12"/>
    <p:sldId id="264" r:id="rId13"/>
    <p:sldId id="265" r:id="rId14"/>
    <p:sldId id="266" r:id="rId15"/>
    <p:sldId id="295" r:id="rId16"/>
    <p:sldId id="271" r:id="rId17"/>
    <p:sldId id="296" r:id="rId18"/>
    <p:sldId id="267" r:id="rId19"/>
    <p:sldId id="297" r:id="rId20"/>
    <p:sldId id="268" r:id="rId21"/>
    <p:sldId id="269" r:id="rId22"/>
    <p:sldId id="298" r:id="rId23"/>
    <p:sldId id="270" r:id="rId24"/>
    <p:sldId id="272" r:id="rId25"/>
    <p:sldId id="273" r:id="rId26"/>
    <p:sldId id="299" r:id="rId27"/>
    <p:sldId id="274" r:id="rId28"/>
    <p:sldId id="275" r:id="rId29"/>
    <p:sldId id="300" r:id="rId30"/>
    <p:sldId id="276" r:id="rId31"/>
    <p:sldId id="278" r:id="rId32"/>
    <p:sldId id="301" r:id="rId33"/>
    <p:sldId id="280" r:id="rId34"/>
    <p:sldId id="277" r:id="rId35"/>
    <p:sldId id="281" r:id="rId36"/>
    <p:sldId id="302" r:id="rId37"/>
    <p:sldId id="279" r:id="rId38"/>
    <p:sldId id="282" r:id="rId39"/>
    <p:sldId id="303" r:id="rId40"/>
    <p:sldId id="283" r:id="rId41"/>
    <p:sldId id="284" r:id="rId42"/>
    <p:sldId id="304" r:id="rId43"/>
    <p:sldId id="305" r:id="rId44"/>
    <p:sldId id="285" r:id="rId45"/>
    <p:sldId id="286" r:id="rId46"/>
    <p:sldId id="306" r:id="rId47"/>
    <p:sldId id="307" r:id="rId48"/>
    <p:sldId id="287" r:id="rId49"/>
    <p:sldId id="308" r:id="rId50"/>
    <p:sldId id="289" r:id="rId51"/>
    <p:sldId id="310" r:id="rId52"/>
    <p:sldId id="309" r:id="rId53"/>
    <p:sldId id="311" r:id="rId54"/>
    <p:sldId id="312" r:id="rId55"/>
    <p:sldId id="290" r:id="rId56"/>
    <p:sldId id="313" r:id="rId57"/>
    <p:sldId id="314" r:id="rId5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5E89F-C5CF-42EC-B3D7-B17331F9EE9E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46FC9-E681-47B7-90D9-1F3D5ADAC3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371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46FC9-E681-47B7-90D9-1F3D5ADAC3B0}" type="slidenum">
              <a:rPr lang="ru-RU" smtClean="0"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786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833F0-AD1C-44FC-A21F-96C154653044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C0B1030-9B3C-4B69-8BD3-FEBE19149B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833F0-AD1C-44FC-A21F-96C154653044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1030-9B3C-4B69-8BD3-FEBE19149B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833F0-AD1C-44FC-A21F-96C154653044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1030-9B3C-4B69-8BD3-FEBE19149B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833F0-AD1C-44FC-A21F-96C154653044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C0B1030-9B3C-4B69-8BD3-FEBE19149B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833F0-AD1C-44FC-A21F-96C154653044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1030-9B3C-4B69-8BD3-FEBE19149BB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833F0-AD1C-44FC-A21F-96C154653044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1030-9B3C-4B69-8BD3-FEBE19149B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833F0-AD1C-44FC-A21F-96C154653044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C0B1030-9B3C-4B69-8BD3-FEBE19149BB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833F0-AD1C-44FC-A21F-96C154653044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1030-9B3C-4B69-8BD3-FEBE19149B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833F0-AD1C-44FC-A21F-96C154653044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1030-9B3C-4B69-8BD3-FEBE19149B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833F0-AD1C-44FC-A21F-96C154653044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1030-9B3C-4B69-8BD3-FEBE19149B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833F0-AD1C-44FC-A21F-96C154653044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1030-9B3C-4B69-8BD3-FEBE19149BB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1C833F0-AD1C-44FC-A21F-96C154653044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C0B1030-9B3C-4B69-8BD3-FEBE19149BB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640960" cy="6048672"/>
          </a:xfrm>
        </p:spPr>
        <p:txBody>
          <a:bodyPr>
            <a:normAutofit/>
          </a:bodyPr>
          <a:lstStyle/>
          <a:p>
            <a:pPr algn="l"/>
            <a:r>
              <a:rPr lang="uk-UA" sz="3600" b="1" i="1" dirty="0" smtClean="0">
                <a:solidFill>
                  <a:srgbClr val="FF0000"/>
                </a:solidFill>
              </a:rPr>
              <a:t>Полив </a:t>
            </a:r>
            <a:r>
              <a:rPr lang="uk-UA" sz="3600" b="1" i="1" dirty="0">
                <a:solidFill>
                  <a:srgbClr val="FF0000"/>
                </a:solidFill>
              </a:rPr>
              <a:t>дощуванням,  умови застосування,  переваги і </a:t>
            </a:r>
            <a:r>
              <a:rPr lang="uk-UA" sz="3600" b="1" i="1" dirty="0" smtClean="0">
                <a:solidFill>
                  <a:srgbClr val="FF0000"/>
                </a:solidFill>
              </a:rPr>
              <a:t>недоліки</a:t>
            </a:r>
            <a:endParaRPr lang="uk-UA" sz="3600" b="1" i="1" dirty="0">
              <a:solidFill>
                <a:srgbClr val="FF0000"/>
              </a:solidFill>
            </a:endParaRPr>
          </a:p>
          <a:p>
            <a:pPr algn="l"/>
            <a:r>
              <a:rPr lang="uk-UA" sz="3200" b="1" dirty="0" smtClean="0">
                <a:solidFill>
                  <a:srgbClr val="FF0000"/>
                </a:solidFill>
              </a:rPr>
              <a:t>Дощування </a:t>
            </a:r>
            <a:r>
              <a:rPr lang="uk-UA" sz="3200" b="1" dirty="0" smtClean="0"/>
              <a:t> </a:t>
            </a:r>
            <a:r>
              <a:rPr lang="uk-UA" sz="3200" b="1" dirty="0"/>
              <a:t>- є найбільш раціональним, перспективним і механізованим способом поливу, який піддається повній автоматизації.</a:t>
            </a:r>
            <a:endParaRPr lang="ru-RU" sz="3200" b="1" dirty="0"/>
          </a:p>
          <a:p>
            <a:pPr algn="l"/>
            <a:r>
              <a:rPr lang="uk-UA" sz="3200" b="1" dirty="0"/>
              <a:t>Перші досліди по застосуванню поливу дощуванням були пос­тавлені </a:t>
            </a:r>
            <a:r>
              <a:rPr lang="uk-UA" sz="3200" b="1" i="1" dirty="0"/>
              <a:t>у</a:t>
            </a:r>
            <a:r>
              <a:rPr lang="uk-UA" sz="3200" b="1" dirty="0"/>
              <a:t> нашій країні в 1875 р. </a:t>
            </a:r>
            <a:r>
              <a:rPr lang="uk-UA" sz="3200" b="1" smtClean="0"/>
              <a:t>інженером  </a:t>
            </a:r>
            <a:r>
              <a:rPr lang="uk-UA" sz="3200" b="1" dirty="0"/>
              <a:t>Г. І. </a:t>
            </a:r>
            <a:r>
              <a:rPr lang="uk-UA" sz="3200" b="1" dirty="0" err="1"/>
              <a:t>Аристовим</a:t>
            </a:r>
            <a:r>
              <a:rPr lang="uk-UA" sz="3200" b="1" dirty="0"/>
              <a:t>. </a:t>
            </a:r>
            <a:endParaRPr lang="ru-RU" sz="3200" b="1" dirty="0"/>
          </a:p>
          <a:p>
            <a:pPr algn="l"/>
            <a:r>
              <a:rPr lang="uk-UA" sz="3200" b="1" dirty="0"/>
              <a:t>На </a:t>
            </a:r>
            <a:r>
              <a:rPr lang="uk-UA" sz="3200" b="1" dirty="0" smtClean="0"/>
              <a:t>території України дощуванням </a:t>
            </a:r>
            <a:r>
              <a:rPr lang="uk-UA" sz="3200" b="1" dirty="0"/>
              <a:t>поливають до </a:t>
            </a:r>
            <a:r>
              <a:rPr lang="uk-UA" sz="3200" b="1" dirty="0" smtClean="0"/>
              <a:t>92 % зрошуваних  земель.</a:t>
            </a:r>
          </a:p>
          <a:p>
            <a:pPr algn="l"/>
            <a:r>
              <a:rPr lang="uk-UA" sz="3200" b="1" dirty="0" smtClean="0"/>
              <a:t>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40839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352928" cy="6192688"/>
          </a:xfrm>
        </p:spPr>
        <p:txBody>
          <a:bodyPr>
            <a:noAutofit/>
          </a:bodyPr>
          <a:lstStyle/>
          <a:p>
            <a:r>
              <a:rPr lang="uk-UA" sz="3600" b="1" dirty="0" err="1">
                <a:solidFill>
                  <a:srgbClr val="FF0000"/>
                </a:solidFill>
              </a:rPr>
              <a:t>Середньоструминні</a:t>
            </a:r>
            <a:r>
              <a:rPr lang="uk-UA" sz="3600" b="1" dirty="0"/>
              <a:t> дощувальні насадки за типом приводу обер­тання ствола апарата поділяються на </a:t>
            </a:r>
            <a:r>
              <a:rPr lang="uk-UA" sz="3600" b="1" dirty="0" err="1">
                <a:solidFill>
                  <a:srgbClr val="FF0000"/>
                </a:solidFill>
              </a:rPr>
              <a:t>коромислові</a:t>
            </a:r>
            <a:r>
              <a:rPr lang="uk-UA" sz="3600" b="1" dirty="0">
                <a:solidFill>
                  <a:srgbClr val="FF0000"/>
                </a:solidFill>
              </a:rPr>
              <a:t> </a:t>
            </a:r>
            <a:r>
              <a:rPr lang="uk-UA" sz="3600" b="1" dirty="0"/>
              <a:t>і з </a:t>
            </a:r>
            <a:r>
              <a:rPr lang="uk-UA" sz="3600" b="1" dirty="0">
                <a:solidFill>
                  <a:srgbClr val="FF0000"/>
                </a:solidFill>
              </a:rPr>
              <a:t>активною гідравлічною турбінкою</a:t>
            </a:r>
            <a:r>
              <a:rPr lang="uk-UA" sz="3600" b="1" dirty="0"/>
              <a:t>. </a:t>
            </a:r>
            <a:endParaRPr lang="uk-UA" sz="3600" b="1" dirty="0" smtClean="0"/>
          </a:p>
          <a:p>
            <a:r>
              <a:rPr lang="uk-UA" sz="3600" b="1" dirty="0" smtClean="0"/>
              <a:t>Можуть </a:t>
            </a:r>
            <a:r>
              <a:rPr lang="uk-UA" sz="3600" b="1" dirty="0"/>
              <a:t>мати до трьох робочих сопел. </a:t>
            </a:r>
            <a:endParaRPr lang="uk-UA" sz="3600" b="1" dirty="0" smtClean="0"/>
          </a:p>
          <a:p>
            <a:r>
              <a:rPr lang="uk-UA" sz="3600" b="1" dirty="0" err="1" smtClean="0"/>
              <a:t>Середньоструминні</a:t>
            </a:r>
            <a:r>
              <a:rPr lang="uk-UA" sz="3600" b="1" dirty="0" smtClean="0"/>
              <a:t> </a:t>
            </a:r>
            <a:r>
              <a:rPr lang="uk-UA" sz="3600" b="1" dirty="0"/>
              <a:t>насадки встановлені на дощувальних машинах «Волжанка», «Фрегат», «Бригантина», «</a:t>
            </a:r>
            <a:r>
              <a:rPr lang="uk-UA" sz="3600" b="1" dirty="0" err="1"/>
              <a:t>Каравелла</a:t>
            </a:r>
            <a:r>
              <a:rPr lang="uk-UA" sz="3600" b="1" dirty="0"/>
              <a:t>», «</a:t>
            </a:r>
            <a:r>
              <a:rPr lang="uk-UA" sz="3600" b="1" dirty="0" err="1"/>
              <a:t>Днепр</a:t>
            </a:r>
            <a:r>
              <a:rPr lang="uk-UA" sz="3600" b="1" dirty="0"/>
              <a:t>», а також імпульсних апаратах «</a:t>
            </a:r>
            <a:r>
              <a:rPr lang="uk-UA" sz="3600" b="1" dirty="0" err="1"/>
              <a:t>Коломна</a:t>
            </a:r>
            <a:r>
              <a:rPr lang="uk-UA" sz="3600" b="1" dirty="0" smtClean="0"/>
              <a:t>».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421868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740080" cy="6408712"/>
          </a:xfrm>
        </p:spPr>
        <p:txBody>
          <a:bodyPr/>
          <a:lstStyle/>
          <a:p>
            <a:r>
              <a:rPr lang="uk-UA" sz="3600" b="1" dirty="0">
                <a:solidFill>
                  <a:srgbClr val="FF0000"/>
                </a:solidFill>
              </a:rPr>
              <a:t>Далекоструминні</a:t>
            </a:r>
            <a:r>
              <a:rPr lang="uk-UA" sz="3600" b="1" dirty="0"/>
              <a:t> дощувальні насадки за механізмом обертання ствола поділяються на </a:t>
            </a:r>
            <a:r>
              <a:rPr lang="uk-UA" sz="3600" b="1" dirty="0" err="1">
                <a:solidFill>
                  <a:srgbClr val="FF0000"/>
                </a:solidFill>
              </a:rPr>
              <a:t>коромислов</a:t>
            </a:r>
            <a:r>
              <a:rPr lang="uk-UA" sz="3600" b="1" dirty="0" err="1"/>
              <a:t>і</a:t>
            </a:r>
            <a:r>
              <a:rPr lang="uk-UA" sz="3600" b="1" dirty="0"/>
              <a:t> (типу ДА), з </a:t>
            </a:r>
            <a:r>
              <a:rPr lang="uk-UA" sz="3600" b="1" dirty="0">
                <a:solidFill>
                  <a:srgbClr val="FF0000"/>
                </a:solidFill>
              </a:rPr>
              <a:t>активною гідрав­лічною турбінкою</a:t>
            </a:r>
            <a:r>
              <a:rPr lang="uk-UA" sz="3600" b="1" dirty="0"/>
              <a:t> (типу ДД), реактивні, вакуумні і з приводом від іншого джерела енергії (типу ДДН</a:t>
            </a:r>
            <a:r>
              <a:rPr lang="uk-UA" sz="3600" b="1" dirty="0" smtClean="0"/>
              <a:t>).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Насадки типу ДД і ДА встановлюють на вертикальних стояках висотою не менше 1,5 м, знімають їх після закінчення поливного сезону.</a:t>
            </a:r>
            <a:endParaRPr lang="ru-RU" sz="3600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6282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 fontScale="92500"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Якість дощу</a:t>
            </a:r>
            <a:r>
              <a:rPr lang="uk-UA" sz="3600" b="1" i="1" dirty="0"/>
              <a:t>, </a:t>
            </a:r>
            <a:r>
              <a:rPr lang="uk-UA" sz="3600" b="1" dirty="0"/>
              <a:t>що створюється різними насадками, </a:t>
            </a:r>
            <a:r>
              <a:rPr lang="uk-UA" sz="3600" b="1" i="1" dirty="0">
                <a:solidFill>
                  <a:srgbClr val="FF0000"/>
                </a:solidFill>
              </a:rPr>
              <a:t>характеризу­ється </a:t>
            </a:r>
            <a:r>
              <a:rPr lang="uk-UA" sz="3600" b="1" i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uk-UA" sz="3600" b="1" dirty="0" smtClean="0"/>
              <a:t>його </a:t>
            </a:r>
            <a:r>
              <a:rPr lang="uk-UA" sz="3600" b="1" dirty="0"/>
              <a:t>інтенсивністю, </a:t>
            </a:r>
            <a:endParaRPr lang="uk-UA" sz="3600" b="1" dirty="0" smtClean="0"/>
          </a:p>
          <a:p>
            <a:r>
              <a:rPr lang="uk-UA" sz="3600" b="1" dirty="0" smtClean="0"/>
              <a:t>діаметром </a:t>
            </a:r>
            <a:r>
              <a:rPr lang="uk-UA" sz="3600" b="1" dirty="0"/>
              <a:t>крапель </a:t>
            </a:r>
            <a:r>
              <a:rPr lang="uk-UA" sz="3600" b="1" dirty="0" smtClean="0"/>
              <a:t>і</a:t>
            </a:r>
          </a:p>
          <a:p>
            <a:r>
              <a:rPr lang="uk-UA" sz="3600" b="1" dirty="0" smtClean="0"/>
              <a:t>силою </a:t>
            </a:r>
            <a:r>
              <a:rPr lang="uk-UA" sz="3600" b="1" dirty="0"/>
              <a:t>їхнього удару об </a:t>
            </a:r>
            <a:r>
              <a:rPr lang="uk-UA" sz="3600" b="1" dirty="0" err="1"/>
              <a:t>грунт</a:t>
            </a:r>
            <a:r>
              <a:rPr lang="uk-UA" sz="3600" b="1" dirty="0"/>
              <a:t> і рослини</a:t>
            </a:r>
            <a:r>
              <a:rPr lang="uk-UA" sz="3600" b="1" dirty="0" smtClean="0"/>
              <a:t>.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Чим менші інтенсивність дощу і діаметр кра­пель, тим менше руйнується </a:t>
            </a:r>
            <a:r>
              <a:rPr lang="uk-UA" sz="3600" b="1" dirty="0" err="1"/>
              <a:t>грунт</a:t>
            </a:r>
            <a:r>
              <a:rPr lang="uk-UA" sz="3600" b="1" dirty="0"/>
              <a:t>, тим краще всмоктується вода у </a:t>
            </a:r>
            <a:r>
              <a:rPr lang="uk-UA" sz="3600" b="1" dirty="0" err="1"/>
              <a:t>грунт</a:t>
            </a:r>
            <a:r>
              <a:rPr lang="uk-UA" sz="3600" b="1" dirty="0"/>
              <a:t>. </a:t>
            </a:r>
            <a:endParaRPr lang="uk-UA" sz="3600" b="1" dirty="0" smtClean="0"/>
          </a:p>
          <a:p>
            <a:r>
              <a:rPr lang="uk-UA" sz="3600" b="1" dirty="0" smtClean="0"/>
              <a:t>Найбільшу </a:t>
            </a:r>
            <a:r>
              <a:rPr lang="uk-UA" sz="3600" b="1" dirty="0"/>
              <a:t>силу удару мають краплі далекоструминних насадок.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372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6264696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Інтенсивність дощу </a:t>
            </a:r>
            <a:r>
              <a:rPr lang="uk-UA" b="1" dirty="0"/>
              <a:t>- це шар дощу, який випадає за одиницю часу на одиницю площі, мм/хв. </a:t>
            </a:r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b="1" dirty="0" smtClean="0">
                <a:solidFill>
                  <a:srgbClr val="FF0000"/>
                </a:solidFill>
              </a:rPr>
              <a:t>Середня </a:t>
            </a:r>
            <a:r>
              <a:rPr lang="uk-UA" b="1" dirty="0">
                <a:solidFill>
                  <a:srgbClr val="FF0000"/>
                </a:solidFill>
              </a:rPr>
              <a:t>інтенсивність дощу </a:t>
            </a:r>
            <a:r>
              <a:rPr lang="uk-UA" b="1" dirty="0"/>
              <a:t>порівнюється із швидкістю всмок­тування води у </a:t>
            </a:r>
            <a:r>
              <a:rPr lang="uk-UA" b="1" dirty="0" err="1"/>
              <a:t>грунт</a:t>
            </a:r>
            <a:r>
              <a:rPr lang="uk-UA" b="1" dirty="0"/>
              <a:t>, при якій не утворюються калюжі і поверхне­вий стік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При цьому потрібно додержуватись умови </a:t>
            </a:r>
            <a:r>
              <a:rPr lang="uk-UA" b="1" dirty="0" err="1"/>
              <a:t>І</a:t>
            </a:r>
            <a:r>
              <a:rPr lang="uk-UA" b="1" baseline="-25000" dirty="0" err="1"/>
              <a:t>ср</a:t>
            </a:r>
            <a:r>
              <a:rPr lang="uk-UA" b="1" baseline="-25000" dirty="0"/>
              <a:t>.</a:t>
            </a:r>
            <a:r>
              <a:rPr lang="uk-UA" b="1" dirty="0"/>
              <a:t> &lt; </a:t>
            </a:r>
            <a:r>
              <a:rPr lang="uk-UA" b="1" dirty="0" err="1"/>
              <a:t>К</a:t>
            </a:r>
            <a:r>
              <a:rPr lang="uk-UA" b="1" baseline="-25000" dirty="0" err="1"/>
              <a:t>всм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За­стосування дощувальних пристроїв з інтенсивністю дощу, яка не відповідає всмоктувальній здатності ґрунту, допускається лише як виняток.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239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>
            <a:normAutofit/>
          </a:bodyPr>
          <a:lstStyle/>
          <a:p>
            <a:r>
              <a:rPr lang="uk-UA" b="1" dirty="0" smtClean="0"/>
              <a:t>Пристрої для утворення штучного дощу і розподілу його на площі називаються </a:t>
            </a:r>
            <a:r>
              <a:rPr lang="uk-UA" b="1" i="1" dirty="0" smtClean="0">
                <a:solidFill>
                  <a:srgbClr val="FF0000"/>
                </a:solidFill>
              </a:rPr>
              <a:t>дощувальними апаратами. </a:t>
            </a:r>
          </a:p>
          <a:p>
            <a:r>
              <a:rPr lang="uk-UA" b="1" dirty="0" smtClean="0"/>
              <a:t>Дощувальні апарати діляться на дощувальні агрегати</a:t>
            </a:r>
          </a:p>
          <a:p>
            <a:r>
              <a:rPr lang="uk-UA" b="1" dirty="0" smtClean="0"/>
              <a:t>, дощувальні машини і </a:t>
            </a:r>
          </a:p>
          <a:p>
            <a:r>
              <a:rPr lang="uk-UA" b="1" dirty="0" smtClean="0"/>
              <a:t>установки 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923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640"/>
            <a:ext cx="8991600" cy="6408712"/>
          </a:xfrm>
        </p:spPr>
        <p:txBody>
          <a:bodyPr>
            <a:normAutofit fontScale="925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Дощувальні агрегати </a:t>
            </a:r>
            <a:r>
              <a:rPr lang="uk-UA" b="1" dirty="0"/>
              <a:t>уявляють собою трактор з навісним обладнанням. </a:t>
            </a:r>
            <a:endParaRPr lang="uk-UA" b="1" dirty="0" smtClean="0"/>
          </a:p>
          <a:p>
            <a:r>
              <a:rPr lang="uk-UA" b="1" dirty="0" smtClean="0"/>
              <a:t>До </a:t>
            </a:r>
            <a:r>
              <a:rPr lang="uk-UA" b="1" dirty="0"/>
              <a:t>них відносяться  ДДА-100М, ДДА-100МА, ДДН-70, </a:t>
            </a:r>
            <a:r>
              <a:rPr lang="uk-UA" b="1" dirty="0" err="1"/>
              <a:t>ДДН</a:t>
            </a:r>
            <a:r>
              <a:rPr lang="uk-UA" b="1" dirty="0"/>
              <a:t>-100 та інші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i="1" dirty="0">
                <a:solidFill>
                  <a:srgbClr val="FF0000"/>
                </a:solidFill>
              </a:rPr>
              <a:t>Дощувальні машини - </a:t>
            </a:r>
            <a:r>
              <a:rPr lang="uk-UA" b="1" dirty="0"/>
              <a:t>це установки з механічним засобом руху, а саме: "Кубань", "Фрегат", "</a:t>
            </a:r>
            <a:r>
              <a:rPr lang="uk-UA" b="1" dirty="0" err="1"/>
              <a:t>Днепр</a:t>
            </a:r>
            <a:r>
              <a:rPr lang="uk-UA" b="1" dirty="0"/>
              <a:t>", "Волжанка", "Бригантина", "</a:t>
            </a:r>
            <a:r>
              <a:rPr lang="uk-UA" b="1" dirty="0" err="1"/>
              <a:t>Каравелла</a:t>
            </a:r>
            <a:r>
              <a:rPr lang="uk-UA" b="1" dirty="0"/>
              <a:t>" та інші.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Дощувальні </a:t>
            </a:r>
            <a:r>
              <a:rPr lang="uk-UA" b="1" i="1" dirty="0">
                <a:solidFill>
                  <a:srgbClr val="FF0000"/>
                </a:solidFill>
              </a:rPr>
              <a:t>установки </a:t>
            </a:r>
            <a:r>
              <a:rPr lang="uk-UA" b="1" dirty="0"/>
              <a:t>- це набір переносних трубопроводів, насадок, гідрантів, тощо. До них відносяться комплекти іригаційного обладнання КИ-50 "Радуга", дощувальне обладнання Z-50Д "Сигма", дощувальний шлейф ДШ 25/300 "</a:t>
            </a:r>
            <a:r>
              <a:rPr lang="uk-UA" b="1" dirty="0" err="1"/>
              <a:t>Тимирязівець</a:t>
            </a:r>
            <a:r>
              <a:rPr lang="uk-UA" b="1" dirty="0"/>
              <a:t>."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3630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712968" cy="6453336"/>
          </a:xfrm>
        </p:spPr>
        <p:txBody>
          <a:bodyPr>
            <a:noAutofit/>
          </a:bodyPr>
          <a:lstStyle/>
          <a:p>
            <a:r>
              <a:rPr lang="uk-UA" b="1" dirty="0"/>
              <a:t>Сучасні дощувальні агрегати машини і установки залежно від типу використаних насадок поділяються на </a:t>
            </a:r>
            <a:r>
              <a:rPr lang="uk-UA" b="1" dirty="0">
                <a:solidFill>
                  <a:srgbClr val="FF0000"/>
                </a:solidFill>
              </a:rPr>
              <a:t>три типи: </a:t>
            </a:r>
            <a:r>
              <a:rPr lang="uk-UA" b="1" dirty="0" err="1">
                <a:solidFill>
                  <a:srgbClr val="FF0000"/>
                </a:solidFill>
              </a:rPr>
              <a:t>короткоструминн</a:t>
            </a:r>
            <a:r>
              <a:rPr lang="uk-UA" b="1" dirty="0" err="1"/>
              <a:t>і</a:t>
            </a:r>
            <a:r>
              <a:rPr lang="uk-UA" b="1" dirty="0"/>
              <a:t> (низьконапірні</a:t>
            </a:r>
            <a:r>
              <a:rPr lang="uk-UA" b="1" dirty="0" smtClean="0">
                <a:solidFill>
                  <a:srgbClr val="FF0000"/>
                </a:solidFill>
              </a:rPr>
              <a:t>),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dirty="0" err="1">
                <a:solidFill>
                  <a:srgbClr val="FF0000"/>
                </a:solidFill>
              </a:rPr>
              <a:t>середньоструминні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(</a:t>
            </a:r>
            <a:r>
              <a:rPr lang="uk-UA" b="1" dirty="0" err="1"/>
              <a:t>середньонапірні</a:t>
            </a:r>
            <a:r>
              <a:rPr lang="uk-UA" b="1" dirty="0"/>
              <a:t>) </a:t>
            </a:r>
            <a:endParaRPr lang="uk-UA" b="1" dirty="0" smtClean="0"/>
          </a:p>
          <a:p>
            <a:r>
              <a:rPr lang="uk-UA" b="1" dirty="0" smtClean="0"/>
              <a:t> </a:t>
            </a:r>
            <a:r>
              <a:rPr lang="uk-UA" b="1" dirty="0">
                <a:solidFill>
                  <a:srgbClr val="FF0000"/>
                </a:solidFill>
              </a:rPr>
              <a:t>далекоструминні</a:t>
            </a:r>
            <a:r>
              <a:rPr lang="uk-UA" b="1" dirty="0"/>
              <a:t> (</a:t>
            </a:r>
            <a:r>
              <a:rPr lang="uk-UA" b="1" dirty="0" err="1"/>
              <a:t>високонапірні</a:t>
            </a:r>
            <a:r>
              <a:rPr lang="uk-UA" b="1" dirty="0" smtClean="0"/>
              <a:t>).</a:t>
            </a:r>
          </a:p>
          <a:p>
            <a:r>
              <a:rPr lang="uk-UA" b="1" dirty="0" smtClean="0"/>
              <a:t> </a:t>
            </a:r>
            <a:r>
              <a:rPr lang="uk-UA" b="1" dirty="0"/>
              <a:t>Розрізня­ються вони як конструкцією і технічними особливостями дощуваль­них насадок, так і структурою та якістю дощу, радіусом дії, напо­ром, витратою води і продуктивністю.</a:t>
            </a:r>
            <a:endParaRPr lang="ru-RU" b="1" dirty="0"/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34946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668072" cy="6192688"/>
          </a:xfrm>
        </p:spPr>
        <p:txBody>
          <a:bodyPr>
            <a:normAutofit/>
          </a:bodyPr>
          <a:lstStyle/>
          <a:p>
            <a:r>
              <a:rPr lang="uk-UA" b="1" i="1" dirty="0" err="1">
                <a:solidFill>
                  <a:srgbClr val="FF0000"/>
                </a:solidFill>
              </a:rPr>
              <a:t>Короткоструминні</a:t>
            </a:r>
            <a:r>
              <a:rPr lang="uk-UA" b="1" i="1" dirty="0">
                <a:solidFill>
                  <a:srgbClr val="FF0000"/>
                </a:solidFill>
              </a:rPr>
              <a:t> дощувальні машини</a:t>
            </a:r>
            <a:r>
              <a:rPr lang="uk-UA" b="1" dirty="0"/>
              <a:t>. До цієї групи належать такі дощувальні машини і установки: ДДА100М, ДДА-100МА, «Кубань» і ДШ-25/300 «</a:t>
            </a:r>
            <a:r>
              <a:rPr lang="uk-UA" b="1" dirty="0" err="1"/>
              <a:t>Тимирязевец</a:t>
            </a:r>
            <a:r>
              <a:rPr lang="uk-UA" b="1" dirty="0"/>
              <a:t>».</a:t>
            </a:r>
            <a:endParaRPr lang="ru-RU" b="1" dirty="0"/>
          </a:p>
          <a:p>
            <a:r>
              <a:rPr lang="uk-UA" b="1" i="1" dirty="0" err="1">
                <a:solidFill>
                  <a:srgbClr val="FF0000"/>
                </a:solidFill>
              </a:rPr>
              <a:t>Середньоструминні</a:t>
            </a:r>
            <a:r>
              <a:rPr lang="uk-UA" b="1" i="1" dirty="0">
                <a:solidFill>
                  <a:srgbClr val="FF0000"/>
                </a:solidFill>
              </a:rPr>
              <a:t> </a:t>
            </a:r>
            <a:r>
              <a:rPr lang="uk-UA" b="1" dirty="0"/>
              <a:t>( радіус дії до 35 м) - "Фрегат", "</a:t>
            </a:r>
            <a:r>
              <a:rPr lang="uk-UA" b="1" dirty="0" err="1"/>
              <a:t>Днепр</a:t>
            </a:r>
            <a:r>
              <a:rPr lang="uk-UA" b="1" dirty="0"/>
              <a:t>", "Волжанка", "Бригантина", "</a:t>
            </a:r>
            <a:r>
              <a:rPr lang="uk-UA" b="1" dirty="0" err="1"/>
              <a:t>Каравелла</a:t>
            </a:r>
            <a:r>
              <a:rPr lang="uk-UA" b="1" dirty="0"/>
              <a:t>", "Ока", іригаційні комплекти КИ-50 "Радуга", "Сигма", комплект синхронно-імпульсного дощування КСИД-10.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Далекоструминні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(радіус дії понад 35 м)  - ДДН-70, </a:t>
            </a:r>
            <a:r>
              <a:rPr lang="uk-UA" b="1" dirty="0" err="1"/>
              <a:t>ДДН</a:t>
            </a:r>
            <a:r>
              <a:rPr lang="uk-UA" b="1" dirty="0"/>
              <a:t>-100 і інші.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7040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264696"/>
          </a:xfrm>
        </p:spPr>
        <p:txBody>
          <a:bodyPr>
            <a:normAutofit fontScale="85000" lnSpcReduction="10000"/>
          </a:bodyPr>
          <a:lstStyle/>
          <a:p>
            <a:r>
              <a:rPr lang="uk-UA" sz="4500" b="1" i="1" dirty="0">
                <a:solidFill>
                  <a:srgbClr val="FF0000"/>
                </a:solidFill>
              </a:rPr>
              <a:t>Типи дощувальних систем</a:t>
            </a:r>
            <a:r>
              <a:rPr lang="uk-UA" sz="4500" b="1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За дією і конструктивними </a:t>
            </a:r>
            <a:r>
              <a:rPr lang="uk-UA" b="1" dirty="0">
                <a:solidFill>
                  <a:srgbClr val="FF0000"/>
                </a:solidFill>
              </a:rPr>
              <a:t>особливостями дощувальні системи поділяються </a:t>
            </a:r>
            <a:r>
              <a:rPr lang="uk-UA" b="1" dirty="0" smtClean="0">
                <a:solidFill>
                  <a:srgbClr val="FF0000"/>
                </a:solidFill>
              </a:rPr>
              <a:t>на</a:t>
            </a:r>
          </a:p>
          <a:p>
            <a:r>
              <a:rPr lang="uk-UA" b="1" dirty="0" smtClean="0"/>
              <a:t> </a:t>
            </a:r>
            <a:r>
              <a:rPr lang="uk-UA" b="1" dirty="0"/>
              <a:t>стаціонарні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 err="1"/>
              <a:t>напівстаціонарні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пересувні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У </a:t>
            </a:r>
            <a:r>
              <a:rPr lang="uk-UA" b="1" i="1" dirty="0">
                <a:solidFill>
                  <a:srgbClr val="FF0000"/>
                </a:solidFill>
              </a:rPr>
              <a:t>стаціонарних системах </a:t>
            </a:r>
            <a:r>
              <a:rPr lang="uk-UA" b="1" dirty="0"/>
              <a:t>всі елементи, крім дощувальних машин і агрегатів займають постійне місце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У </a:t>
            </a:r>
            <a:r>
              <a:rPr lang="uk-UA" b="1" i="1" dirty="0" err="1">
                <a:solidFill>
                  <a:srgbClr val="FF0000"/>
                </a:solidFill>
              </a:rPr>
              <a:t>напівстаціонарних</a:t>
            </a:r>
            <a:r>
              <a:rPr lang="uk-UA" b="1" dirty="0"/>
              <a:t> дощувальних системах рухомими можуть бути розподільні і дощувальні трубопроводи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У </a:t>
            </a:r>
            <a:r>
              <a:rPr lang="uk-UA" b="1" i="1" dirty="0">
                <a:solidFill>
                  <a:srgbClr val="FF0000"/>
                </a:solidFill>
              </a:rPr>
              <a:t>пересувних </a:t>
            </a:r>
            <a:r>
              <a:rPr lang="uk-UA" b="1" dirty="0"/>
              <a:t>системах всі елементи в процесі поливу пересуваються. Такі системи мають невелику площу (овочеві ділянки, культурні пасовища).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401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740080" cy="6192688"/>
          </a:xfrm>
        </p:spPr>
        <p:txBody>
          <a:bodyPr>
            <a:normAutofit fontScale="92500" lnSpcReduction="20000"/>
          </a:bodyPr>
          <a:lstStyle/>
          <a:p>
            <a:r>
              <a:rPr lang="uk-UA" sz="4000" b="1" i="1" dirty="0">
                <a:solidFill>
                  <a:srgbClr val="FF0000"/>
                </a:solidFill>
              </a:rPr>
              <a:t>Елементами дощувальних зрошувальних систем є:</a:t>
            </a:r>
            <a:endParaRPr lang="ru-RU" sz="4000" b="1" i="1" dirty="0">
              <a:solidFill>
                <a:srgbClr val="FF0000"/>
              </a:solidFill>
            </a:endParaRPr>
          </a:p>
          <a:p>
            <a:r>
              <a:rPr lang="uk-UA" sz="3600" b="1" dirty="0"/>
              <a:t>- </a:t>
            </a:r>
            <a:r>
              <a:rPr lang="uk-UA" sz="3900" b="1" dirty="0"/>
              <a:t>джерело зрошення;</a:t>
            </a:r>
            <a:endParaRPr lang="ru-RU" sz="3900" b="1" dirty="0"/>
          </a:p>
          <a:p>
            <a:r>
              <a:rPr lang="uk-UA" sz="3900" b="1" dirty="0"/>
              <a:t>- насосно-силове обладнання;</a:t>
            </a:r>
            <a:endParaRPr lang="ru-RU" sz="3900" b="1" dirty="0"/>
          </a:p>
          <a:p>
            <a:r>
              <a:rPr lang="uk-UA" sz="3900" b="1" dirty="0"/>
              <a:t>- постійна мережа каналів і </a:t>
            </a:r>
            <a:r>
              <a:rPr lang="uk-UA" sz="3900" b="1" dirty="0" smtClean="0"/>
              <a:t>  </a:t>
            </a:r>
          </a:p>
          <a:p>
            <a:pPr marL="0" indent="0">
              <a:buNone/>
            </a:pPr>
            <a:r>
              <a:rPr lang="uk-UA" sz="3900" b="1" dirty="0" smtClean="0"/>
              <a:t>     трубопроводів</a:t>
            </a:r>
            <a:r>
              <a:rPr lang="uk-UA" sz="3900" b="1" dirty="0"/>
              <a:t>;</a:t>
            </a:r>
            <a:endParaRPr lang="ru-RU" sz="3900" b="1" dirty="0"/>
          </a:p>
          <a:p>
            <a:r>
              <a:rPr lang="uk-UA" sz="3900" b="1" dirty="0"/>
              <a:t>- тимчасова мережа каналів або </a:t>
            </a:r>
            <a:r>
              <a:rPr lang="uk-UA" sz="3900" b="1" dirty="0" smtClean="0"/>
              <a:t>  </a:t>
            </a:r>
          </a:p>
          <a:p>
            <a:pPr marL="0" indent="0">
              <a:buNone/>
            </a:pPr>
            <a:r>
              <a:rPr lang="uk-UA" sz="3900" b="1" dirty="0" smtClean="0"/>
              <a:t>     </a:t>
            </a:r>
            <a:r>
              <a:rPr lang="uk-UA" sz="3900" b="1" dirty="0" err="1" smtClean="0"/>
              <a:t>швидкорозбірних</a:t>
            </a:r>
            <a:r>
              <a:rPr lang="uk-UA" sz="3900" b="1" dirty="0" smtClean="0"/>
              <a:t> </a:t>
            </a:r>
            <a:r>
              <a:rPr lang="uk-UA" sz="3900" b="1" dirty="0"/>
              <a:t>трубопроводів;</a:t>
            </a:r>
            <a:endParaRPr lang="ru-RU" sz="3900" b="1" dirty="0"/>
          </a:p>
          <a:p>
            <a:r>
              <a:rPr lang="uk-UA" sz="3900" b="1" dirty="0"/>
              <a:t>- стаціонарні або рухомі дощувальні </a:t>
            </a:r>
            <a:r>
              <a:rPr lang="uk-UA" sz="3900" b="1" dirty="0" smtClean="0"/>
              <a:t> </a:t>
            </a:r>
          </a:p>
          <a:p>
            <a:pPr marL="0" indent="0">
              <a:buNone/>
            </a:pPr>
            <a:r>
              <a:rPr lang="uk-UA" sz="3900" b="1" dirty="0" smtClean="0"/>
              <a:t>     агрегати</a:t>
            </a:r>
            <a:r>
              <a:rPr lang="uk-UA" sz="3900" b="1" dirty="0"/>
              <a:t>, машини, установки, апарати</a:t>
            </a:r>
            <a:r>
              <a:rPr lang="uk-UA" sz="3600" b="1" dirty="0"/>
              <a:t>.</a:t>
            </a:r>
            <a:endParaRPr lang="ru-RU" sz="3600" b="1" dirty="0"/>
          </a:p>
          <a:p>
            <a:pPr marL="0" indent="0">
              <a:buNone/>
            </a:pPr>
            <a:r>
              <a:rPr lang="uk-UA" b="1" dirty="0"/>
              <a:t> 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421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740080" cy="6336704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Дощування</a:t>
            </a:r>
            <a:r>
              <a:rPr lang="uk-UA" b="1" dirty="0"/>
              <a:t> доцільно застосовувати на ділянках з суцільним рельєфом </a:t>
            </a:r>
            <a:r>
              <a:rPr lang="uk-UA" b="1" dirty="0" err="1"/>
              <a:t>безпохилих</a:t>
            </a:r>
            <a:r>
              <a:rPr lang="uk-UA" b="1" dirty="0"/>
              <a:t> і </a:t>
            </a:r>
            <a:r>
              <a:rPr lang="uk-UA" b="1" dirty="0" err="1"/>
              <a:t>малопохилих</a:t>
            </a:r>
            <a:r>
              <a:rPr lang="uk-UA" b="1" dirty="0"/>
              <a:t> територіях з ґрунтами середньої і високої водопроникності для поливу овочевих, технічних і зернових культур, садів, лук і культурних пасовищ</a:t>
            </a:r>
            <a:r>
              <a:rPr lang="uk-UA" b="1" dirty="0" smtClean="0"/>
              <a:t>.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Дощування </a:t>
            </a:r>
            <a:r>
              <a:rPr lang="uk-UA" b="1" dirty="0"/>
              <a:t>- це  розпилення зрошувальної води під дією штучно створюваного напору на дрібні краплини, які у вигляді дощу падають на рослини і </a:t>
            </a:r>
            <a:r>
              <a:rPr lang="uk-UA" b="1" dirty="0" err="1"/>
              <a:t>грунт</a:t>
            </a:r>
            <a:r>
              <a:rPr lang="uk-UA" b="1" dirty="0"/>
              <a:t>, зволожуючи їх і приґрунтовий шар повітря.</a:t>
            </a:r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43755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6336704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 err="1">
                <a:solidFill>
                  <a:srgbClr val="FF0000"/>
                </a:solidFill>
              </a:rPr>
              <a:t>Короткоструминні</a:t>
            </a:r>
            <a:r>
              <a:rPr lang="uk-UA" b="1" dirty="0">
                <a:solidFill>
                  <a:srgbClr val="FF0000"/>
                </a:solidFill>
              </a:rPr>
              <a:t> дощувальні агрегати </a:t>
            </a:r>
            <a:r>
              <a:rPr lang="uk-UA" b="1" dirty="0" smtClean="0">
                <a:solidFill>
                  <a:srgbClr val="FF0000"/>
                </a:solidFill>
              </a:rPr>
              <a:t>    </a:t>
            </a:r>
            <a:r>
              <a:rPr lang="uk-UA" b="1" dirty="0" smtClean="0"/>
              <a:t>ДДА-100М </a:t>
            </a:r>
            <a:r>
              <a:rPr lang="uk-UA" b="1" dirty="0"/>
              <a:t>і ДДА-100МА призначені для зрошення зернових, технічних, овочевих, баштанних і кормових культур, а також трав на ділянках з </a:t>
            </a:r>
            <a:r>
              <a:rPr lang="uk-UA" b="1" dirty="0" err="1"/>
              <a:t>похи­лами</a:t>
            </a:r>
            <a:r>
              <a:rPr lang="uk-UA" b="1" dirty="0"/>
              <a:t> до 0,003. Витрата ДДА-100М - 100 л/с, ДДА-10ОМА - 130 л/с. </a:t>
            </a:r>
            <a:endParaRPr lang="uk-UA" b="1" dirty="0" smtClean="0"/>
          </a:p>
          <a:p>
            <a:r>
              <a:rPr lang="uk-UA" b="1" dirty="0" smtClean="0"/>
              <a:t>Дощувальні </a:t>
            </a:r>
            <a:r>
              <a:rPr lang="uk-UA" b="1" dirty="0"/>
              <a:t>машини ДДА-100М і ДДА-100МА складаються з трак­тора ДТ-54А і ДТ-75М, просторової </a:t>
            </a:r>
            <a:r>
              <a:rPr lang="uk-UA" b="1" dirty="0" err="1"/>
              <a:t>двоконсольної</a:t>
            </a:r>
            <a:r>
              <a:rPr lang="uk-UA" b="1" dirty="0"/>
              <a:t> трикутної фер­ми з дощувальними насадками, рами для кріплення ферми на трак­торі, насосної установки, </a:t>
            </a:r>
            <a:r>
              <a:rPr lang="uk-UA" b="1" dirty="0" err="1"/>
              <a:t>гідропідживлювача</a:t>
            </a:r>
            <a:r>
              <a:rPr lang="uk-UA" b="1" dirty="0"/>
              <a:t>, гідросистеми керуван­ня і системи освітлення. Трактор є самохідною опорою і джерелом енергії для насоса, гідравлічної і електричної систем.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700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08912" cy="6192688"/>
          </a:xfrm>
        </p:spPr>
        <p:txBody>
          <a:bodyPr>
            <a:normAutofit fontScale="92500"/>
          </a:bodyPr>
          <a:lstStyle/>
          <a:p>
            <a:r>
              <a:rPr lang="uk-UA" b="1" dirty="0"/>
              <a:t>Відцентровий насос, що приводиться в рух трактором, всмоктує воду з тимчасового зрошувача через плаваючий всмоктувальний клапан і подає її по двох нижніх поясах ферми до </a:t>
            </a:r>
            <a:r>
              <a:rPr lang="uk-UA" b="1" dirty="0" err="1"/>
              <a:t>короткоструминних</a:t>
            </a:r>
            <a:r>
              <a:rPr lang="uk-UA" b="1" dirty="0"/>
              <a:t> насадок, розміщених за довжиною і шириною ферми через 4 м. На фермі довжиною 110 м встановлено 52 </a:t>
            </a:r>
            <a:r>
              <a:rPr lang="uk-UA" b="1" dirty="0" err="1"/>
              <a:t>дефлекторні</a:t>
            </a:r>
            <a:r>
              <a:rPr lang="uk-UA" b="1" dirty="0"/>
              <a:t> насадки з витратою по 2,3 л/с і дві кінцеві секторні — по 5 л/с кожна.</a:t>
            </a:r>
            <a:endParaRPr lang="ru-RU" b="1" dirty="0"/>
          </a:p>
          <a:p>
            <a:r>
              <a:rPr lang="uk-UA" b="1" dirty="0"/>
              <a:t>Агрегати ДДА-100М і ДДА-100МА аналогічні за будовою і роботою і розрізняються потужністю трактора, витратою насоса та швидкістю руху вперед 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422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740080" cy="6264696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/>
              <a:t>Для нормальної роботи агрегатів </a:t>
            </a:r>
            <a:r>
              <a:rPr lang="uk-UA" b="1" dirty="0">
                <a:solidFill>
                  <a:srgbClr val="FF0000"/>
                </a:solidFill>
              </a:rPr>
              <a:t>тимчасові зрошувачі нарізають </a:t>
            </a:r>
            <a:r>
              <a:rPr lang="uk-UA" b="1" dirty="0"/>
              <a:t>канавокопачем прямолінійно через 120 м глибиною до 1 м і шириною по дну 0,5...0,6 м з закладанням укосів 1 : 1 по попе­редньо спланованій трасі з похилом 0,0005...0,003. З одного боку зрошувача, найчастіше з лівого за течією, грейдером влаштовують дорогу для трактора. Втрати площі під зрошувачі становлять близь­ко 5 %.</a:t>
            </a:r>
            <a:endParaRPr lang="ru-RU" b="1" dirty="0"/>
          </a:p>
          <a:p>
            <a:r>
              <a:rPr lang="uk-UA" b="1" dirty="0"/>
              <a:t>Для забезпечення необхідної глибини </a:t>
            </a:r>
            <a:r>
              <a:rPr lang="uk-UA" sz="3300" b="1" dirty="0">
                <a:solidFill>
                  <a:srgbClr val="FF0000"/>
                </a:solidFill>
              </a:rPr>
              <a:t>тимчасові зрошувачі</a:t>
            </a:r>
            <a:r>
              <a:rPr lang="uk-UA" b="1" dirty="0"/>
              <a:t> пе­реносними перемичками розділяють на б'єфи довжиною 100...500 м. Агрегати послідовно переходять від одного б'єфа до іншого. При оптимальній технологічній схемі полив провадять з голови зрошу­вача. Для забезпечення високого коефіцієнта використання робо­чого часу число проходів агрегатів повинно бути непарним.</a:t>
            </a:r>
            <a:endParaRPr lang="ru-RU" b="1" dirty="0"/>
          </a:p>
          <a:p>
            <a:pPr marL="0" indent="0">
              <a:buNone/>
            </a:pPr>
            <a:r>
              <a:rPr lang="uk-UA" b="1" dirty="0"/>
              <a:t> 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84913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uk-UA" sz="2000" b="1" dirty="0" smtClean="0"/>
              <a:t/>
            </a:r>
            <a:br>
              <a:rPr lang="uk-UA" sz="2000" b="1" dirty="0" smtClean="0"/>
            </a:br>
            <a:r>
              <a:rPr lang="uk-UA" sz="2000" b="1" dirty="0"/>
              <a:t> </a:t>
            </a:r>
            <a:r>
              <a:rPr lang="uk-UA" sz="2000" b="1" dirty="0" smtClean="0"/>
              <a:t>                      Технічна </a:t>
            </a:r>
            <a:r>
              <a:rPr lang="uk-UA" sz="2000" b="1" dirty="0"/>
              <a:t>характеристика ДДА-100М і ДДА- </a:t>
            </a:r>
            <a:r>
              <a:rPr lang="uk-UA" sz="2000" b="1" dirty="0" smtClean="0"/>
              <a:t>100МА</a:t>
            </a:r>
            <a:r>
              <a:rPr lang="uk-UA" sz="2000" b="1" i="1" dirty="0"/>
              <a:t>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   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7570860"/>
              </p:ext>
            </p:extLst>
          </p:nvPr>
        </p:nvGraphicFramePr>
        <p:xfrm>
          <a:off x="395536" y="1268758"/>
          <a:ext cx="8568951" cy="53285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42513"/>
                <a:gridCol w="1913219"/>
                <a:gridCol w="1913219"/>
              </a:tblGrid>
              <a:tr h="422012">
                <a:tc rowSpan="2"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Найменування показників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Вид машини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01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ДДА-100М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ДДА-100МА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56436">
                <a:tc>
                  <a:txBody>
                    <a:bodyPr/>
                    <a:lstStyle/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Витрати води, л/с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Робочий напір води, м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Ширина захвату, м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Відстань між зрошувачами, м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Продуктивність за час роботи при </a:t>
                      </a:r>
                      <a:r>
                        <a:rPr lang="uk-UA" sz="2400" b="1" dirty="0" smtClean="0">
                          <a:effectLst/>
                        </a:rPr>
                        <a:t>M </a:t>
                      </a:r>
                      <a:r>
                        <a:rPr lang="uk-UA" sz="2400" b="1" dirty="0">
                          <a:effectLst/>
                        </a:rPr>
                        <a:t>= 300 м </a:t>
                      </a:r>
                      <a:r>
                        <a:rPr lang="uk-UA" sz="2400" b="1" baseline="30000" dirty="0">
                          <a:effectLst/>
                        </a:rPr>
                        <a:t>3</a:t>
                      </a:r>
                      <a:r>
                        <a:rPr lang="uk-UA" sz="2400" b="1" dirty="0">
                          <a:effectLst/>
                        </a:rPr>
                        <a:t> /га, 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Продуктивність за зміну, га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Сезонна продуктивність, га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Середня інтенсивність дощу, мм/хв.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Допустимі похили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Швидкість руху, км/год.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100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23-30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120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120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 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1,0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6,4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110-120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2,4-3,0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endParaRPr lang="uk-UA" sz="2400" b="1" dirty="0" smtClean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effectLst/>
                        </a:rPr>
                        <a:t>0,005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0,411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130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37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120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120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 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1,6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11,1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140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2,5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endParaRPr lang="uk-UA" sz="2400" b="1" dirty="0" smtClean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effectLst/>
                        </a:rPr>
                        <a:t>0,005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до 1,03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61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568952" cy="6192688"/>
          </a:xfrm>
        </p:spPr>
        <p:txBody>
          <a:bodyPr>
            <a:normAutofit fontScale="77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Електрифікована дощувальна машина фронтального переміщен­ня (ЕДМФ) «Кубань» </a:t>
            </a:r>
            <a:r>
              <a:rPr lang="uk-UA" b="1" dirty="0"/>
              <a:t>призначена для зрошення кормових, зернових, технічних і овочевих культур, включаючи </a:t>
            </a:r>
            <a:r>
              <a:rPr lang="uk-UA" b="1" dirty="0" err="1" smtClean="0"/>
              <a:t>високостеблеві</a:t>
            </a:r>
            <a:r>
              <a:rPr lang="uk-UA" b="1" dirty="0"/>
              <a:t>, переважно у степовій зоні країни.</a:t>
            </a:r>
            <a:endParaRPr lang="ru-RU" b="1" dirty="0"/>
          </a:p>
          <a:p>
            <a:r>
              <a:rPr lang="uk-UA" b="1" dirty="0" smtClean="0"/>
              <a:t> </a:t>
            </a:r>
            <a:r>
              <a:rPr lang="uk-UA" b="1" dirty="0"/>
              <a:t>Машина складається з агрегатного вузла, прольотів ферми, 16 ходових </a:t>
            </a:r>
            <a:r>
              <a:rPr lang="uk-UA" b="1" dirty="0" err="1"/>
              <a:t>електроприводних</a:t>
            </a:r>
            <a:r>
              <a:rPr lang="uk-UA" b="1" dirty="0"/>
              <a:t> візків і консолей. </a:t>
            </a:r>
            <a:endParaRPr lang="uk-UA" b="1" dirty="0" smtClean="0"/>
          </a:p>
          <a:p>
            <a:r>
              <a:rPr lang="uk-UA" b="1" dirty="0" smtClean="0"/>
              <a:t>На </a:t>
            </a:r>
            <a:r>
              <a:rPr lang="uk-UA" b="1" dirty="0"/>
              <a:t>рамі агрегатного вузла монтують двигун, насос, генератор і шарнірний водозабір поплавкового типу. </a:t>
            </a:r>
            <a:endParaRPr lang="uk-UA" b="1" dirty="0" smtClean="0"/>
          </a:p>
          <a:p>
            <a:r>
              <a:rPr lang="uk-UA" b="1" dirty="0" smtClean="0"/>
              <a:t>На </a:t>
            </a:r>
            <a:r>
              <a:rPr lang="uk-UA" b="1" dirty="0"/>
              <a:t>перших візках, колеса яких розміщені на відстані 6 м одне від одного, встановлюються поливні баки і щити керування рухом машини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Крайніми візками задається швидкість руху машини і, отже, величина поливної норми. </a:t>
            </a:r>
            <a:endParaRPr lang="uk-UA" b="1" dirty="0" smtClean="0"/>
          </a:p>
          <a:p>
            <a:r>
              <a:rPr lang="uk-UA" b="1" dirty="0" smtClean="0"/>
              <a:t>Крило </a:t>
            </a:r>
            <a:r>
              <a:rPr lang="uk-UA" b="1" dirty="0"/>
              <a:t>машини закінчується консоллю у вигляді труби на </a:t>
            </a:r>
            <a:r>
              <a:rPr lang="uk-UA" b="1" dirty="0" err="1"/>
              <a:t>вантовій</a:t>
            </a:r>
            <a:r>
              <a:rPr lang="uk-UA" b="1" dirty="0"/>
              <a:t> підвісці. Діа­метр основного </a:t>
            </a:r>
            <a:r>
              <a:rPr lang="uk-UA" b="1" dirty="0" err="1" smtClean="0"/>
              <a:t>трубопроводу-</a:t>
            </a:r>
            <a:r>
              <a:rPr lang="uk-UA" b="1" dirty="0" smtClean="0"/>
              <a:t>           168 </a:t>
            </a:r>
            <a:r>
              <a:rPr lang="uk-UA" b="1" dirty="0"/>
              <a:t>мм, .консольного-102 мм, довжина консолі-25м.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30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424936" cy="6120680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/>
              <a:t>Фермові прольоти довжиною 52,5 м мають на трубопроводі 20 </a:t>
            </a:r>
            <a:r>
              <a:rPr lang="uk-UA" b="1" dirty="0" err="1"/>
              <a:t>короткоструминних</a:t>
            </a:r>
            <a:r>
              <a:rPr lang="uk-UA" b="1" dirty="0"/>
              <a:t> дощувальних насадок з напівсферичним деф­лектором, що спрямовує факел дощу в один бік. </a:t>
            </a:r>
            <a:endParaRPr lang="uk-UA" b="1" dirty="0" smtClean="0"/>
          </a:p>
          <a:p>
            <a:r>
              <a:rPr lang="uk-UA" b="1" dirty="0" smtClean="0"/>
              <a:t>Розмір </a:t>
            </a:r>
            <a:r>
              <a:rPr lang="uk-UA" b="1" dirty="0"/>
              <a:t>краплин не перевищує 1 мм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Середня інтенсивність дощу - 0,9...1,1 мм/хв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Одна машина, що має витрату 170 л/с, обслуговує ділянку розміром 800х1500...2000 м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Водозабір здійснюється з відкритого облицьова­ного каналу шириною по верху 3,8 м, по дну 0,6 м, глибиною 1,1 м, з похилом до 0,0001, який поділяє ділянку на дві однакові частини. </a:t>
            </a:r>
            <a:endParaRPr lang="uk-UA" b="1" dirty="0" smtClean="0"/>
          </a:p>
          <a:p>
            <a:r>
              <a:rPr lang="uk-UA" b="1" dirty="0" smtClean="0"/>
              <a:t>Вздовж </a:t>
            </a:r>
            <a:r>
              <a:rPr lang="uk-UA" b="1" dirty="0"/>
              <a:t>каналу натягується трос, що задає і контролює напрямок руху машин. </a:t>
            </a:r>
            <a:endParaRPr lang="uk-UA" b="1" dirty="0" smtClean="0"/>
          </a:p>
          <a:p>
            <a:r>
              <a:rPr lang="uk-UA" b="1" dirty="0" smtClean="0"/>
              <a:t>Поряд </a:t>
            </a:r>
            <a:r>
              <a:rPr lang="uk-UA" b="1" dirty="0"/>
              <a:t>з тросом для проходу центрального візка про­кладається спланована польова дорога.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030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668072" cy="6264696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Полив необхідно починати малою поливною нормою при високій швидкості руху від середини </a:t>
            </a:r>
            <a:r>
              <a:rPr lang="uk-UA" b="1" dirty="0" smtClean="0"/>
              <a:t>каналу.</a:t>
            </a:r>
          </a:p>
          <a:p>
            <a:r>
              <a:rPr lang="uk-UA" b="1" dirty="0" smtClean="0"/>
              <a:t>Дійшовши </a:t>
            </a:r>
            <a:r>
              <a:rPr lang="uk-UA" b="1" dirty="0"/>
              <a:t>до краю поля, машина при низькій швидкості у зворотному напрямку поливає повною нормою до середини поля. Друга частина поля поли­вається так само.</a:t>
            </a:r>
            <a:endParaRPr lang="ru-RU" b="1" dirty="0"/>
          </a:p>
          <a:p>
            <a:r>
              <a:rPr lang="uk-UA" b="1" dirty="0"/>
              <a:t>Новою модифікацією машини «Кубань» є дощувальна машина колового переміщення «Кубань-ЛК». </a:t>
            </a:r>
            <a:endParaRPr lang="uk-UA" b="1" dirty="0" smtClean="0"/>
          </a:p>
          <a:p>
            <a:r>
              <a:rPr lang="uk-UA" b="1" dirty="0" smtClean="0"/>
              <a:t>У </a:t>
            </a:r>
            <a:r>
              <a:rPr lang="uk-UA" b="1" dirty="0"/>
              <a:t>ній замість електродвигунів для переміщення застосований електропривод, що дозволяє вико­ристовувати цю машину на зрошувальних системах із закритою мережею трубопроводів.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18254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/>
              <a:t>Таблиця  </a:t>
            </a:r>
            <a:r>
              <a:rPr lang="uk-UA" sz="2700" b="1" dirty="0"/>
              <a:t>Технічна характеристика дощувальних машин Кубань М-1 і Кубань ЛК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6408277"/>
              </p:ext>
            </p:extLst>
          </p:nvPr>
        </p:nvGraphicFramePr>
        <p:xfrm>
          <a:off x="395536" y="1268760"/>
          <a:ext cx="8424936" cy="52203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54702"/>
                <a:gridCol w="1921663"/>
                <a:gridCol w="1748571"/>
              </a:tblGrid>
              <a:tr h="578788">
                <a:tc rowSpan="2"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Найменування показників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Вид машини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39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Кубань М-1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Кубань ЛК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33817">
                <a:tc>
                  <a:txBody>
                    <a:bodyPr/>
                    <a:lstStyle/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Витрати,  л/сек.</a:t>
                      </a:r>
                      <a:endParaRPr lang="ru-RU" sz="24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Тиск, МПа</a:t>
                      </a:r>
                      <a:endParaRPr lang="ru-RU" sz="24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Інтенсивність дощу, мм/хв.</a:t>
                      </a:r>
                      <a:endParaRPr lang="ru-RU" sz="24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Допустимий похил</a:t>
                      </a:r>
                      <a:endParaRPr lang="ru-RU" sz="24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Спосіб дощування</a:t>
                      </a:r>
                      <a:endParaRPr lang="ru-RU" sz="24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Спосіб забору води</a:t>
                      </a:r>
                      <a:endParaRPr lang="ru-RU" sz="24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Ширина захвату,м</a:t>
                      </a:r>
                      <a:endParaRPr lang="ru-RU" sz="24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Сезонна продуктивність, га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170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0,58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0,35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0,001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під час руху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з каналу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786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160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140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0,4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0,3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0,01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під час руху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з </a:t>
                      </a:r>
                      <a:r>
                        <a:rPr lang="uk-UA" sz="2400" b="1" dirty="0" err="1">
                          <a:effectLst/>
                        </a:rPr>
                        <a:t>трубопров</a:t>
                      </a:r>
                      <a:r>
                        <a:rPr lang="uk-UA" sz="2400" b="1" dirty="0">
                          <a:effectLst/>
                        </a:rPr>
                        <a:t>.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946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до 200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662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264696"/>
          </a:xfrm>
        </p:spPr>
        <p:txBody>
          <a:bodyPr>
            <a:normAutofit fontScale="77500" lnSpcReduction="20000"/>
          </a:bodyPr>
          <a:lstStyle/>
          <a:p>
            <a:r>
              <a:rPr lang="uk-UA" sz="4600" b="1" i="1" dirty="0" err="1">
                <a:solidFill>
                  <a:srgbClr val="FF0000"/>
                </a:solidFill>
              </a:rPr>
              <a:t>Середньоструминні</a:t>
            </a:r>
            <a:r>
              <a:rPr lang="uk-UA" sz="4600" b="1" i="1" dirty="0">
                <a:solidFill>
                  <a:srgbClr val="FF0000"/>
                </a:solidFill>
              </a:rPr>
              <a:t> дощувальні машини і ус­тановки</a:t>
            </a:r>
            <a:r>
              <a:rPr lang="uk-UA" sz="4600" b="1" i="1" dirty="0" smtClean="0">
                <a:solidFill>
                  <a:srgbClr val="FF0000"/>
                </a:solidFill>
              </a:rPr>
              <a:t>.</a:t>
            </a:r>
            <a:endParaRPr lang="uk-UA" sz="4600" b="1" i="1" dirty="0">
              <a:solidFill>
                <a:srgbClr val="FF0000"/>
              </a:solidFill>
            </a:endParaRPr>
          </a:p>
          <a:p>
            <a:r>
              <a:rPr lang="uk-UA" b="1" dirty="0" smtClean="0"/>
              <a:t> </a:t>
            </a:r>
            <a:r>
              <a:rPr lang="uk-UA" b="1" dirty="0"/>
              <a:t>До цієї групи належать дощувальні машини «Фрегат», «</a:t>
            </a:r>
            <a:r>
              <a:rPr lang="uk-UA" b="1" dirty="0" err="1"/>
              <a:t>Днепр</a:t>
            </a:r>
            <a:r>
              <a:rPr lang="uk-UA" b="1" dirty="0"/>
              <a:t>», «Волжанка», іригаційні комплекти КИ-50 «Радуга», «Сигма», комплект синхронно-імпульсного дощування КСИД-10</a:t>
            </a:r>
            <a:r>
              <a:rPr lang="uk-UA" b="1" dirty="0" smtClean="0"/>
              <a:t>.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dirty="0" err="1">
                <a:solidFill>
                  <a:srgbClr val="FF0000"/>
                </a:solidFill>
              </a:rPr>
              <a:t>Багатоопорна</a:t>
            </a:r>
            <a:r>
              <a:rPr lang="uk-UA" b="1" dirty="0">
                <a:solidFill>
                  <a:srgbClr val="FF0000"/>
                </a:solidFill>
              </a:rPr>
              <a:t> автоматизована дощувальна машина «Фрегат» </a:t>
            </a:r>
            <a:r>
              <a:rPr lang="uk-UA" b="1" dirty="0"/>
              <a:t>'призначена для поливу зернових, овочевих і технічних культур, багаторічних трав, лук і пасовищ при похилі до 0,05. </a:t>
            </a:r>
            <a:endParaRPr lang="uk-UA" b="1" dirty="0" smtClean="0"/>
          </a:p>
          <a:p>
            <a:r>
              <a:rPr lang="uk-UA" b="1" dirty="0" smtClean="0"/>
              <a:t>Являє </a:t>
            </a:r>
            <a:r>
              <a:rPr lang="uk-UA" b="1" dirty="0"/>
              <a:t>со­бою трубопровід, що рухається по колу. </a:t>
            </a:r>
            <a:endParaRPr lang="uk-UA" b="1" dirty="0" smtClean="0"/>
          </a:p>
          <a:p>
            <a:r>
              <a:rPr lang="uk-UA" b="1" dirty="0" smtClean="0"/>
              <a:t>Він </a:t>
            </a:r>
            <a:r>
              <a:rPr lang="uk-UA" b="1" dirty="0"/>
              <a:t>встановлений на А-подібних колісних опорах-візках. </a:t>
            </a:r>
            <a:endParaRPr lang="uk-UA" b="1" dirty="0" smtClean="0"/>
          </a:p>
          <a:p>
            <a:r>
              <a:rPr lang="uk-UA" b="1" dirty="0" smtClean="0"/>
              <a:t>На </a:t>
            </a:r>
            <a:r>
              <a:rPr lang="uk-UA" b="1" dirty="0"/>
              <a:t>трубопроводі розміщено 38...50 </a:t>
            </a:r>
            <a:r>
              <a:rPr lang="uk-UA" b="1" dirty="0" err="1"/>
              <a:t>середньоструминних</a:t>
            </a:r>
            <a:r>
              <a:rPr lang="uk-UA" b="1" dirty="0"/>
              <a:t> дощувальних апаратів. </a:t>
            </a:r>
            <a:endParaRPr lang="uk-UA" b="1" dirty="0" smtClean="0"/>
          </a:p>
          <a:p>
            <a:r>
              <a:rPr lang="uk-UA" b="1" dirty="0" smtClean="0"/>
              <a:t>Конструктивна </a:t>
            </a:r>
            <a:r>
              <a:rPr lang="uk-UA" b="1" dirty="0"/>
              <a:t>довжи­на трубопроводу змінюється залежно від кількості опор, яких може бути від 7 до 20.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028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524056" cy="5675461"/>
          </a:xfrm>
        </p:spPr>
        <p:txBody>
          <a:bodyPr/>
          <a:lstStyle/>
          <a:p>
            <a:r>
              <a:rPr lang="uk-UA" b="1" dirty="0"/>
              <a:t>На трубопроводі є кінцевий далекоструминний апарат секторної дії з радіусом поливу 35...40 м. </a:t>
            </a:r>
            <a:endParaRPr lang="uk-UA" b="1" dirty="0" smtClean="0"/>
          </a:p>
          <a:p>
            <a:r>
              <a:rPr lang="uk-UA" b="1" dirty="0" smtClean="0"/>
              <a:t>Полив </a:t>
            </a:r>
            <a:r>
              <a:rPr lang="uk-UA" b="1" dirty="0"/>
              <a:t>здійснюється при русі маши­ни по колу. </a:t>
            </a:r>
            <a:endParaRPr lang="uk-UA" b="1" dirty="0" smtClean="0"/>
          </a:p>
          <a:p>
            <a:r>
              <a:rPr lang="uk-UA" b="1" dirty="0" smtClean="0"/>
              <a:t>Воду </a:t>
            </a:r>
            <a:r>
              <a:rPr lang="uk-UA" b="1" dirty="0"/>
              <a:t>беруть від гідрантів закритої мережі або із сверд­ловин. </a:t>
            </a:r>
            <a:endParaRPr lang="uk-UA" b="1" dirty="0" smtClean="0"/>
          </a:p>
          <a:p>
            <a:r>
              <a:rPr lang="uk-UA" b="1" dirty="0" smtClean="0"/>
              <a:t>Машина </a:t>
            </a:r>
            <a:r>
              <a:rPr lang="uk-UA" b="1" dirty="0"/>
              <a:t>до гідранту приєднується за допомогою стояка не­рухомої опори.    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783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480720"/>
          </a:xfrm>
        </p:spPr>
        <p:txBody>
          <a:bodyPr>
            <a:noAutofit/>
          </a:bodyPr>
          <a:lstStyle/>
          <a:p>
            <a:r>
              <a:rPr lang="uk-UA" sz="1800" b="1" dirty="0" smtClean="0"/>
              <a:t>За </a:t>
            </a:r>
            <a:r>
              <a:rPr lang="uk-UA" sz="1800" b="1" dirty="0"/>
              <a:t>строками і характером зволоження ґрунту та біологічною дією на сільськогосподарські культури розрізняють слідуючи </a:t>
            </a:r>
            <a:r>
              <a:rPr lang="uk-UA" sz="1800" b="1" dirty="0">
                <a:solidFill>
                  <a:srgbClr val="FF0000"/>
                </a:solidFill>
              </a:rPr>
              <a:t>види дощування</a:t>
            </a:r>
            <a:r>
              <a:rPr lang="uk-UA" sz="1800" b="1" dirty="0"/>
              <a:t>: звичайне та імпульсне.</a:t>
            </a:r>
            <a:endParaRPr lang="ru-RU" sz="1800" b="1" dirty="0"/>
          </a:p>
          <a:p>
            <a:r>
              <a:rPr lang="uk-UA" sz="1800" b="1" i="1" dirty="0">
                <a:solidFill>
                  <a:srgbClr val="FF0000"/>
                </a:solidFill>
              </a:rPr>
              <a:t>Звичайне дощування</a:t>
            </a:r>
            <a:r>
              <a:rPr lang="uk-UA" sz="1800" b="1" dirty="0"/>
              <a:t>. При звичайному дощуванні воду подають на поля у вигляді дощу із значним інтервалом—5...10 діб для створення оптималь­них запасів вологи в активному шарі ґрунту і пом'якшення мікро­клімату приґрунтового шару повітря.</a:t>
            </a:r>
            <a:endParaRPr lang="ru-RU" sz="1800" b="1" dirty="0"/>
          </a:p>
          <a:p>
            <a:r>
              <a:rPr lang="uk-UA" sz="1800" b="1" i="1" dirty="0" err="1">
                <a:solidFill>
                  <a:srgbClr val="FF0000"/>
                </a:solidFill>
              </a:rPr>
              <a:t>Надкронове</a:t>
            </a:r>
            <a:r>
              <a:rPr lang="uk-UA" sz="1800" b="1" i="1" dirty="0">
                <a:solidFill>
                  <a:srgbClr val="FF0000"/>
                </a:solidFill>
              </a:rPr>
              <a:t> дощування</a:t>
            </a:r>
            <a:r>
              <a:rPr lang="uk-UA" sz="1800" b="1" dirty="0">
                <a:solidFill>
                  <a:srgbClr val="FF0000"/>
                </a:solidFill>
              </a:rPr>
              <a:t> </a:t>
            </a:r>
            <a:r>
              <a:rPr lang="uk-UA" sz="1800" b="1" dirty="0"/>
              <a:t>- спосіб поливу садів, при якому розпилення води здійснюється над кронами плодових дерев. Це покращує ріст дерев і збільшує врожайність плодів, але призводить до змиву пестицидів з листової поверхні, що може призвести до розвитку </a:t>
            </a:r>
            <a:r>
              <a:rPr lang="uk-UA" sz="1800" b="1" dirty="0" err="1"/>
              <a:t>хвороб</a:t>
            </a:r>
            <a:r>
              <a:rPr lang="uk-UA" sz="1800" b="1" dirty="0"/>
              <a:t>.</a:t>
            </a:r>
            <a:endParaRPr lang="ru-RU" sz="1800" b="1" dirty="0"/>
          </a:p>
          <a:p>
            <a:r>
              <a:rPr lang="uk-UA" sz="1800" b="1" i="1" dirty="0" err="1">
                <a:solidFill>
                  <a:srgbClr val="FF0000"/>
                </a:solidFill>
              </a:rPr>
              <a:t>Підкронове</a:t>
            </a:r>
            <a:r>
              <a:rPr lang="uk-UA" sz="1800" b="1" i="1" dirty="0">
                <a:solidFill>
                  <a:srgbClr val="FF0000"/>
                </a:solidFill>
              </a:rPr>
              <a:t> дощування </a:t>
            </a:r>
            <a:r>
              <a:rPr lang="uk-UA" sz="1800" b="1" i="1" dirty="0"/>
              <a:t>- </a:t>
            </a:r>
            <a:r>
              <a:rPr lang="uk-UA" sz="1800" b="1" dirty="0"/>
              <a:t> спосіб поливу садів при якому розпилення води здійснюється під кронами або гілками дерев. Це збільшує врожайність плодів і зменшує витрати води на випаровування.</a:t>
            </a:r>
            <a:endParaRPr lang="ru-RU" sz="1800" b="1" dirty="0"/>
          </a:p>
          <a:p>
            <a:r>
              <a:rPr lang="uk-UA" sz="1800" b="1" i="1" dirty="0" err="1">
                <a:solidFill>
                  <a:srgbClr val="FF0000"/>
                </a:solidFill>
              </a:rPr>
              <a:t>Протизаморозкове</a:t>
            </a:r>
            <a:r>
              <a:rPr lang="uk-UA" sz="1800" b="1" i="1" dirty="0"/>
              <a:t> дощування -</a:t>
            </a:r>
            <a:r>
              <a:rPr lang="uk-UA" sz="1800" b="1" dirty="0"/>
              <a:t> спосіб поливу з малою інтенсивністю  дощу, який служить для захисту рослин від заморозків. Він заснований на тому, що вода при охолодженні виділяє тепло.</a:t>
            </a:r>
            <a:endParaRPr lang="ru-RU" sz="1800" b="1" dirty="0"/>
          </a:p>
          <a:p>
            <a:r>
              <a:rPr lang="uk-UA" sz="1800" b="1" i="1" dirty="0">
                <a:solidFill>
                  <a:srgbClr val="FF0000"/>
                </a:solidFill>
              </a:rPr>
              <a:t>Імпульсне дощування </a:t>
            </a:r>
            <a:r>
              <a:rPr lang="uk-UA" sz="1800" b="1" i="1" dirty="0"/>
              <a:t>- </a:t>
            </a:r>
            <a:r>
              <a:rPr lang="uk-UA" sz="1800" b="1" dirty="0"/>
              <a:t>забезпечує щоденні поливи дуже малими поливними нормами, дозволяє регулювати мікроклімат, піддержувати відносну вологу в межах 70-80%, знижувати максимальну температуру на 2-3 º С. Цей спосіб застосовується для поливу  багаторічних культур перш за все на ділянках з </a:t>
            </a:r>
            <a:r>
              <a:rPr lang="uk-UA" sz="1800" b="1" dirty="0" err="1"/>
              <a:t>похилами</a:t>
            </a:r>
            <a:r>
              <a:rPr lang="uk-UA" sz="1800" b="1" dirty="0"/>
              <a:t> до 0,2 і складним рельєфом, а також на важких ґрунтах з досить низьким коефіцієнтом фільтрації.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4233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>
            <a:normAutofit/>
          </a:bodyPr>
          <a:lstStyle/>
          <a:p>
            <a:r>
              <a:rPr lang="uk-UA" b="1" dirty="0"/>
              <a:t>Продуктивність поливу залежить від довжини трубопроводу і поливної норми, яка становить 240...1200 м</a:t>
            </a:r>
            <a:r>
              <a:rPr lang="uk-UA" b="1" baseline="30000" dirty="0"/>
              <a:t>3</a:t>
            </a:r>
            <a:r>
              <a:rPr lang="uk-UA" b="1" dirty="0"/>
              <a:t>/га. На кожному само­хідному візку є </a:t>
            </a:r>
            <a:r>
              <a:rPr lang="uk-UA" b="1" dirty="0">
                <a:solidFill>
                  <a:srgbClr val="FF0000"/>
                </a:solidFill>
              </a:rPr>
              <a:t>гідравлічний привод, </a:t>
            </a:r>
            <a:r>
              <a:rPr lang="uk-UA" b="1" dirty="0"/>
              <a:t>який забезпечує рух, і систе­ма автоматичної синхронізації швидкості руху візків. </a:t>
            </a:r>
            <a:endParaRPr lang="uk-UA" b="1" dirty="0" smtClean="0"/>
          </a:p>
          <a:p>
            <a:r>
              <a:rPr lang="uk-UA" b="1" dirty="0" smtClean="0"/>
              <a:t>Машина </a:t>
            </a:r>
            <a:r>
              <a:rPr lang="uk-UA" b="1" dirty="0"/>
              <a:t>має </a:t>
            </a:r>
            <a:r>
              <a:rPr lang="uk-UA" b="1" dirty="0">
                <a:solidFill>
                  <a:srgbClr val="FF0000"/>
                </a:solidFill>
              </a:rPr>
              <a:t>дві системи аварійного захисту: </a:t>
            </a:r>
            <a:r>
              <a:rPr lang="uk-UA" b="1" dirty="0"/>
              <a:t>механічну та електричну, які авто­матично зупиняють машину при перегині трубопроводу.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740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424936" cy="6336704"/>
          </a:xfrm>
        </p:spPr>
        <p:txBody>
          <a:bodyPr>
            <a:normAutofit lnSpcReduction="10000"/>
          </a:bodyPr>
          <a:lstStyle/>
          <a:p>
            <a:r>
              <a:rPr lang="uk-UA" sz="3600" b="1" dirty="0">
                <a:solidFill>
                  <a:srgbClr val="FF0000"/>
                </a:solidFill>
              </a:rPr>
              <a:t>Машину «Фрегат " </a:t>
            </a:r>
            <a:r>
              <a:rPr lang="uk-UA" sz="3600" b="1" dirty="0"/>
              <a:t>можна застосовувати для роботи на одній або двох позиціях з переміщенням за допомогою трактора. </a:t>
            </a:r>
            <a:endParaRPr lang="uk-UA" sz="3600" b="1" dirty="0" smtClean="0"/>
          </a:p>
          <a:p>
            <a:r>
              <a:rPr lang="uk-UA" sz="3600" b="1" dirty="0" smtClean="0"/>
              <a:t>Площа </a:t>
            </a:r>
            <a:r>
              <a:rPr lang="uk-UA" sz="3600" b="1" dirty="0"/>
              <a:t>поливу за зміну-3,5...5,0 га, за сезон-до 160 га. </a:t>
            </a:r>
            <a:endParaRPr lang="uk-UA" sz="3600" b="1" dirty="0" smtClean="0"/>
          </a:p>
          <a:p>
            <a:r>
              <a:rPr lang="uk-UA" sz="3600" b="1" dirty="0" smtClean="0"/>
              <a:t>Трубопровід </a:t>
            </a:r>
            <a:r>
              <a:rPr lang="uk-UA" sz="3600" b="1" dirty="0"/>
              <a:t>розміщується на висоті 2,2 м, що дозволяє зрошувати будь-які сільськогосподарські культури. </a:t>
            </a:r>
            <a:endParaRPr lang="uk-UA" sz="3600" b="1" dirty="0" smtClean="0"/>
          </a:p>
          <a:p>
            <a:r>
              <a:rPr lang="uk-UA" sz="3600" b="1" dirty="0" smtClean="0"/>
              <a:t>Повний </a:t>
            </a:r>
            <a:r>
              <a:rPr lang="uk-UA" sz="3600" b="1" dirty="0"/>
              <a:t>час обертання трубопро­воду - від 50 до 250 год</a:t>
            </a:r>
            <a:r>
              <a:rPr lang="uk-UA" sz="3600" b="1" dirty="0" smtClean="0"/>
              <a:t>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61332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668072" cy="6192688"/>
          </a:xfrm>
        </p:spPr>
        <p:txBody>
          <a:bodyPr>
            <a:normAutofit/>
          </a:bodyPr>
          <a:lstStyle/>
          <a:p>
            <a:r>
              <a:rPr lang="uk-UA" b="1" dirty="0"/>
              <a:t>Для різних природно-кліматичних та господарських зон випуска­ються різні модифікації цієї машини 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i="1" dirty="0">
                <a:solidFill>
                  <a:srgbClr val="FF0000"/>
                </a:solidFill>
              </a:rPr>
              <a:t>Базовою моделлю машини «Фрегат» </a:t>
            </a:r>
            <a:r>
              <a:rPr lang="uk-UA" b="1" dirty="0"/>
              <a:t>є машина ДМ-454-100 довжиною 454 м і витра­тою води 100 л/с. </a:t>
            </a:r>
            <a:endParaRPr lang="uk-UA" b="1" dirty="0" smtClean="0"/>
          </a:p>
          <a:p>
            <a:r>
              <a:rPr lang="uk-UA" b="1" dirty="0" smtClean="0"/>
              <a:t>Загальна </a:t>
            </a:r>
            <a:r>
              <a:rPr lang="uk-UA" b="1" dirty="0"/>
              <a:t>будова і принцип дії машин типу ДМ і ДМУ аналогічні. </a:t>
            </a:r>
            <a:endParaRPr lang="uk-UA" b="1" dirty="0" smtClean="0"/>
          </a:p>
          <a:p>
            <a:r>
              <a:rPr lang="uk-UA" b="1" dirty="0" smtClean="0"/>
              <a:t>На </a:t>
            </a:r>
            <a:r>
              <a:rPr lang="uk-UA" b="1" dirty="0"/>
              <a:t>машинах ДМУ-А з кількістю візків до 15 вста­новлені гнучкі вставки. Машини ДМУ-Б мають трубопровід довжи­ною до 572 м.</a:t>
            </a:r>
            <a:endParaRPr lang="ru-RU" b="1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91656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4316730" y="3108801"/>
          <a:ext cx="510540" cy="1508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0540"/>
              </a:tblGrid>
              <a:tr h="1508760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800" marR="50800" marT="25400" marB="25400"/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23527" y="206640"/>
            <a:ext cx="8496945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0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5397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zh-SG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 основних недоліків цієї машини належать:</a:t>
            </a:r>
          </a:p>
          <a:p>
            <a:pPr marL="0" marR="0" lvl="0" indent="5397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zh-SG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altLang="zh-SG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недополив</a:t>
            </a:r>
            <a:r>
              <a:rPr kumimoji="0" lang="uk-UA" altLang="zh-SG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10... 12 % площі в кутах поля, велика металомісткість і висока енергомісткість.</a:t>
            </a:r>
          </a:p>
          <a:p>
            <a:pPr marL="0" marR="0" lvl="0" indent="5397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zh-SG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altLang="zh-SG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</a:t>
            </a:r>
            <a:r>
              <a:rPr kumimoji="0" lang="uk-UA" altLang="zh-SG" sz="24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дополиву</a:t>
            </a:r>
            <a:r>
              <a:rPr kumimoji="0" lang="uk-UA" altLang="zh-SG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altLang="zh-SG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кутів доцільне сумісне застосування машин «Фрегат» і «Волжанка». Можна застосовувати також КИ-50, ДДН-70, ДДН-100, стаціонарні дощувальні системи.</a:t>
            </a:r>
            <a:endParaRPr kumimoji="0" lang="ru-RU" altLang="zh-SG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3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zh-SG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Новими модифікаціями машини </a:t>
            </a:r>
            <a:r>
              <a:rPr kumimoji="0" lang="uk-UA" altLang="zh-SG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«Фрегат» є дощувальні машини «Фрегат»-ДМУН-Б463-48 і «Фрегат»-ДМУ-Асс-417-55. "</a:t>
            </a:r>
            <a:r>
              <a:rPr kumimoji="0" lang="uk-UA" altLang="zh-SG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Фрегат»-ДМУН</a:t>
            </a:r>
            <a:r>
              <a:rPr kumimoji="0" lang="uk-UA" altLang="zh-SG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altLang="zh-SG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єширокозахватною</a:t>
            </a:r>
            <a:r>
              <a:rPr kumimoji="0" lang="uk-UA" altLang="zh-SG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altLang="zh-SG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багатоопорною</a:t>
            </a:r>
            <a:r>
              <a:rPr kumimoji="0" lang="uk-UA" altLang="zh-SG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автомати­зованою дощувальною машиною колової дії з пониженим напором. Витрата води-48 л/с, тиск на гідранті-0,37 МПа, ширина за­хвату- 463 м.</a:t>
            </a:r>
            <a:endParaRPr kumimoji="0" lang="ru-RU" altLang="zh-SG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3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zh-SG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«Фрегат»-</a:t>
            </a:r>
            <a:r>
              <a:rPr kumimoji="0" lang="uk-UA" altLang="zh-SG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Асс</a:t>
            </a:r>
            <a:r>
              <a:rPr kumimoji="0" lang="uk-UA" altLang="zh-SG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також є широ­козахватною, </a:t>
            </a:r>
            <a:r>
              <a:rPr kumimoji="0" lang="uk-UA" altLang="zh-SG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багатоопорною</a:t>
            </a:r>
            <a:r>
              <a:rPr kumimoji="0" lang="uk-UA" altLang="zh-SG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ав­томатизованою дощувальною ма­шиною колової дії, але призначе­ною для проведення поливів тва­ринницькими стічними водами</a:t>
            </a:r>
            <a:r>
              <a:rPr kumimoji="0" lang="uk-UA" altLang="zh-S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altLang="zh-SG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46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uk-UA" sz="2700" b="1" dirty="0"/>
              <a:t>Таблиця </a:t>
            </a:r>
            <a:r>
              <a:rPr lang="uk-UA" sz="2700" b="1" dirty="0" smtClean="0"/>
              <a:t> </a:t>
            </a:r>
            <a:r>
              <a:rPr lang="uk-UA" sz="2700" b="1" dirty="0"/>
              <a:t>Деякі технічні характеристики окремих </a:t>
            </a:r>
            <a:r>
              <a:rPr lang="uk-UA" sz="2700" b="1" dirty="0" smtClean="0"/>
              <a:t>модифікацій </a:t>
            </a:r>
            <a:r>
              <a:rPr lang="uk-UA" sz="2700" b="1" dirty="0"/>
              <a:t>машини «Фрегат» типу ДМ і </a:t>
            </a:r>
            <a:r>
              <a:rPr lang="uk-UA" sz="2700" b="1" dirty="0" smtClean="0"/>
              <a:t>ДМУ</a:t>
            </a:r>
            <a:r>
              <a:rPr lang="uk-UA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uk-UA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9648242"/>
              </p:ext>
            </p:extLst>
          </p:nvPr>
        </p:nvGraphicFramePr>
        <p:xfrm>
          <a:off x="251521" y="1340768"/>
          <a:ext cx="8640958" cy="53285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2193"/>
                <a:gridCol w="1357579"/>
                <a:gridCol w="1357579"/>
                <a:gridCol w="1357579"/>
                <a:gridCol w="1357579"/>
                <a:gridCol w="1358449"/>
              </a:tblGrid>
              <a:tr h="597754"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Модифікація машини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Кількість</a:t>
                      </a:r>
                      <a:endParaRPr lang="ru-RU" sz="9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Опор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Довжина, м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Витрати води, л/с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Напір, МПа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Середня інтенсивність, мм/хв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</a:tr>
              <a:tr h="303028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ДМ-335—58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12                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335,1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58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0,50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0.26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</a:tr>
              <a:tr h="398503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ДМ-365—68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13                </a:t>
                      </a:r>
                      <a:endParaRPr lang="ru-RU" sz="9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364,7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68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0,53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0,28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</a:tr>
              <a:tr h="294726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ДМ-394—80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14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394,3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80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0,58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0,29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</a:tr>
              <a:tr h="276739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ДМ-424—90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15               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423,9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90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0,63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0,30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</a:tr>
              <a:tr h="291267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ДМ-454—100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16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453,5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90...100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0,65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0,31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</a:tr>
              <a:tr h="294726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ДМУ-А 199—28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7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199,0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28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0,47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0,22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</a:tr>
              <a:tr h="304412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ДМУ-А253—38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9                 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253,4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38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0,50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0,24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</a:tr>
              <a:tr h="322400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ДМУ-А308—55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11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307.8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55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0,54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0,27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</a:tr>
              <a:tr h="304412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ДМУ-А362—50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13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362,2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50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0,54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0,21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</a:tr>
              <a:tr h="257367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ДМУ-А417—55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15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416,5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55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0,57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0,21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</a:tr>
              <a:tr h="291267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ДМУ-Б379—75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13               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379,2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75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0,57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0,29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</a:tr>
              <a:tr h="294726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ДМУ-Б434—90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15               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433,6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80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0,59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0,31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</a:tr>
              <a:tr h="300260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ДМУ-Б488—90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17               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487,9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90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0,64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0,27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</a:tr>
              <a:tr h="398503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ДМУ-Б542—90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19               549,3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549,3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90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0,62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0,25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</a:tr>
              <a:tr h="398503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ДМУ-Б572—90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20               571,9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571,9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90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</a:rPr>
                        <a:t>0,66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0,24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3505" marR="23505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55763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49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712968" cy="6336704"/>
          </a:xfrm>
        </p:spPr>
        <p:txBody>
          <a:bodyPr>
            <a:normAutofit fontScale="70000" lnSpcReduction="20000"/>
          </a:bodyPr>
          <a:lstStyle/>
          <a:p>
            <a:endParaRPr lang="uk-UA" sz="3600" b="1" i="1" dirty="0" smtClean="0">
              <a:solidFill>
                <a:srgbClr val="FF0000"/>
              </a:solidFill>
            </a:endParaRPr>
          </a:p>
          <a:p>
            <a:r>
              <a:rPr lang="uk-UA" sz="3600" b="1" i="1" dirty="0" err="1" smtClean="0">
                <a:solidFill>
                  <a:srgbClr val="FF0000"/>
                </a:solidFill>
              </a:rPr>
              <a:t>Багатоопорна</a:t>
            </a:r>
            <a:r>
              <a:rPr lang="uk-UA" sz="3600" b="1" i="1" dirty="0" smtClean="0">
                <a:solidFill>
                  <a:srgbClr val="FF0000"/>
                </a:solidFill>
              </a:rPr>
              <a:t> </a:t>
            </a:r>
            <a:r>
              <a:rPr lang="uk-UA" sz="3600" b="1" i="1" dirty="0">
                <a:solidFill>
                  <a:srgbClr val="FF0000"/>
                </a:solidFill>
              </a:rPr>
              <a:t>дощувальна ма­шина ДФ-120 «</a:t>
            </a:r>
            <a:r>
              <a:rPr lang="uk-UA" sz="3600" b="1" i="1" dirty="0" err="1">
                <a:solidFill>
                  <a:srgbClr val="FF0000"/>
                </a:solidFill>
              </a:rPr>
              <a:t>Днепр</a:t>
            </a:r>
            <a:r>
              <a:rPr lang="uk-UA" sz="3600" b="1" i="1" dirty="0">
                <a:solidFill>
                  <a:srgbClr val="FF0000"/>
                </a:solidFill>
              </a:rPr>
              <a:t>» </a:t>
            </a:r>
            <a:endParaRPr lang="uk-UA" sz="3600" b="1" i="1" dirty="0" smtClean="0">
              <a:solidFill>
                <a:srgbClr val="FF0000"/>
              </a:solidFill>
            </a:endParaRPr>
          </a:p>
          <a:p>
            <a:endParaRPr lang="uk-UA" sz="3600" b="1" i="1" dirty="0">
              <a:solidFill>
                <a:srgbClr val="FF0000"/>
              </a:solidFill>
            </a:endParaRPr>
          </a:p>
          <a:p>
            <a:r>
              <a:rPr lang="uk-UA" sz="3400" b="1" dirty="0" smtClean="0"/>
              <a:t>призначена </a:t>
            </a:r>
            <a:r>
              <a:rPr lang="uk-UA" sz="3400" b="1" dirty="0"/>
              <a:t>для зрошення зернових і технічних культур, лук і пасовищ в усіх зонах зрошувального </a:t>
            </a:r>
            <a:r>
              <a:rPr lang="uk-UA" sz="3400" b="1" dirty="0" smtClean="0"/>
              <a:t>землеробства </a:t>
            </a:r>
            <a:r>
              <a:rPr lang="uk-UA" sz="3400" b="1" dirty="0"/>
              <a:t>на ділянках із спокійним рельєфом і загальним похилом не більше 0,02. </a:t>
            </a:r>
            <a:endParaRPr lang="uk-UA" sz="3400" b="1" dirty="0" smtClean="0"/>
          </a:p>
          <a:p>
            <a:r>
              <a:rPr lang="uk-UA" sz="3400" b="1" dirty="0" smtClean="0"/>
              <a:t>Це </a:t>
            </a:r>
            <a:r>
              <a:rPr lang="uk-UA" sz="3400" b="1" dirty="0"/>
              <a:t>самохідна машина з електроприводом від начіпної електростанції, працює позиційно від гідрантів закритої зрошу­вальної </a:t>
            </a:r>
            <a:r>
              <a:rPr lang="uk-UA" sz="3400" b="1" dirty="0" smtClean="0"/>
              <a:t>мережі</a:t>
            </a:r>
          </a:p>
          <a:p>
            <a:r>
              <a:rPr lang="uk-UA" sz="3400" b="1" dirty="0" smtClean="0"/>
              <a:t>Складається </a:t>
            </a:r>
            <a:r>
              <a:rPr lang="uk-UA" sz="3400" b="1" dirty="0"/>
              <a:t>з 17 двоколісних опорних візків ве­лосипедного типу, водопровідного алюмінієвого трубчастого поясу довжиною 448 м, встановленого на висоті 2,1 м від поверхні </a:t>
            </a:r>
            <a:r>
              <a:rPr lang="uk-UA" sz="3400" b="1" dirty="0" err="1"/>
              <a:t>грунту</a:t>
            </a:r>
            <a:r>
              <a:rPr lang="uk-UA" sz="3400" b="1" dirty="0"/>
              <a:t>. </a:t>
            </a:r>
            <a:endParaRPr lang="uk-UA" sz="3400" b="1" dirty="0" smtClean="0"/>
          </a:p>
          <a:p>
            <a:r>
              <a:rPr lang="uk-UA" sz="3400" b="1" dirty="0" smtClean="0"/>
              <a:t>На </a:t>
            </a:r>
            <a:r>
              <a:rPr lang="uk-UA" sz="3400" b="1" dirty="0"/>
              <a:t>трубопроводі розміщено 34 відкрилки з </a:t>
            </a:r>
            <a:r>
              <a:rPr lang="uk-UA" sz="3400" b="1" dirty="0" err="1"/>
              <a:t>середньоструминними</a:t>
            </a:r>
            <a:r>
              <a:rPr lang="uk-UA" sz="3400" b="1" dirty="0"/>
              <a:t> дощувальними апаратами «Роса-3</a:t>
            </a:r>
            <a:r>
              <a:rPr lang="uk-UA" sz="3400" b="1" dirty="0" smtClean="0"/>
              <a:t>».</a:t>
            </a:r>
          </a:p>
          <a:p>
            <a:r>
              <a:rPr lang="uk-UA" sz="3400" b="1" dirty="0" smtClean="0"/>
              <a:t> </a:t>
            </a:r>
            <a:r>
              <a:rPr lang="uk-UA" sz="3400" b="1" dirty="0"/>
              <a:t>Напір у гідранта - 0,45 МПа, витрата води - 120 л/с, відстань між гідрантами - 54 м. </a:t>
            </a:r>
            <a:endParaRPr lang="uk-UA" sz="3400" b="1" dirty="0" smtClean="0"/>
          </a:p>
          <a:p>
            <a:r>
              <a:rPr lang="uk-UA" sz="3400" b="1" dirty="0" smtClean="0"/>
              <a:t>Машина </a:t>
            </a:r>
            <a:r>
              <a:rPr lang="uk-UA" sz="3400" b="1" dirty="0"/>
              <a:t>працює позиційно. </a:t>
            </a: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177198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668072" cy="6336704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Продуктивність її за 1 год. роботи поливною нормою 300 м</a:t>
            </a:r>
            <a:r>
              <a:rPr lang="uk-UA" b="1" baseline="30000" dirty="0"/>
              <a:t>3</a:t>
            </a:r>
            <a:r>
              <a:rPr lang="uk-UA" b="1" dirty="0"/>
              <a:t>/га дорівнює 1,46 га, середня інтенсивність дощу - 0,3 мм/</a:t>
            </a:r>
            <a:r>
              <a:rPr lang="uk-UA" b="1" dirty="0" err="1"/>
              <a:t>хв</a:t>
            </a:r>
            <a:r>
              <a:rPr lang="uk-UA" b="1" dirty="0"/>
              <a:t>, обслуговуючий персонал - один оператор на дві машини. </a:t>
            </a:r>
            <a:endParaRPr lang="uk-UA" b="1" dirty="0" smtClean="0"/>
          </a:p>
          <a:p>
            <a:r>
              <a:rPr lang="uk-UA" b="1" dirty="0" smtClean="0"/>
              <a:t> </a:t>
            </a:r>
            <a:r>
              <a:rPr lang="uk-UA" b="1" dirty="0"/>
              <a:t>Порівняно з машиною «Фрегат», </a:t>
            </a:r>
            <a:r>
              <a:rPr lang="uk-UA" b="1" dirty="0">
                <a:solidFill>
                  <a:srgbClr val="FF0000"/>
                </a:solidFill>
              </a:rPr>
              <a:t>«</a:t>
            </a:r>
            <a:r>
              <a:rPr lang="uk-UA" b="1" dirty="0" err="1">
                <a:solidFill>
                  <a:srgbClr val="FF0000"/>
                </a:solidFill>
              </a:rPr>
              <a:t>Днепр</a:t>
            </a:r>
            <a:r>
              <a:rPr lang="uk-UA" b="1" dirty="0">
                <a:solidFill>
                  <a:srgbClr val="FF0000"/>
                </a:solidFill>
              </a:rPr>
              <a:t>» </a:t>
            </a:r>
            <a:r>
              <a:rPr lang="uk-UA" b="1" dirty="0"/>
              <a:t>дає зменшення напору на гідранти у 1,5 </a:t>
            </a:r>
            <a:r>
              <a:rPr lang="uk-UA" b="1" dirty="0" err="1"/>
              <a:t>раза</a:t>
            </a:r>
            <a:r>
              <a:rPr lang="uk-UA" b="1" dirty="0"/>
              <a:t>, швидше переобладнується з робочого у транспортне положення, працює фронтально і забезпечує полив усієї площі поля.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Привод </a:t>
            </a:r>
            <a:r>
              <a:rPr lang="uk-UA" b="1" i="1" dirty="0">
                <a:solidFill>
                  <a:srgbClr val="FF0000"/>
                </a:solidFill>
              </a:rPr>
              <a:t>візків </a:t>
            </a:r>
            <a:r>
              <a:rPr lang="uk-UA" b="1" dirty="0"/>
              <a:t>машини електричний. З позиції на позицію машина переміщу­ється  з  швидкістю 0,47 км/год. </a:t>
            </a:r>
            <a:endParaRPr lang="uk-UA" b="1" dirty="0" smtClean="0"/>
          </a:p>
          <a:p>
            <a:r>
              <a:rPr lang="uk-UA" b="1" dirty="0" smtClean="0"/>
              <a:t>Машина </a:t>
            </a:r>
            <a:r>
              <a:rPr lang="uk-UA" b="1" dirty="0"/>
              <a:t>обладнана механізмом керування з си­стемою сигналізації і синхро­нізації руху візків.</a:t>
            </a:r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15414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700" b="1" dirty="0"/>
              <a:t>Таблиця </a:t>
            </a:r>
            <a:r>
              <a:rPr lang="uk-UA" sz="2700" b="1" dirty="0" smtClean="0"/>
              <a:t>Технічна </a:t>
            </a:r>
            <a:r>
              <a:rPr lang="uk-UA" sz="2700" b="1" dirty="0"/>
              <a:t>характеристика дощувальної машини ДФ-120 "</a:t>
            </a:r>
            <a:r>
              <a:rPr lang="uk-UA" sz="2700" b="1" dirty="0" err="1"/>
              <a:t>Днепр</a:t>
            </a:r>
            <a:r>
              <a:rPr lang="uk-UA" sz="2700" b="1" dirty="0"/>
              <a:t>"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709657"/>
              </p:ext>
            </p:extLst>
          </p:nvPr>
        </p:nvGraphicFramePr>
        <p:xfrm>
          <a:off x="251520" y="1052736"/>
          <a:ext cx="8424936" cy="33912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83243"/>
                <a:gridCol w="3241693"/>
              </a:tblGrid>
              <a:tr h="648072"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Найменування показників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ДФ-120 "</a:t>
                      </a:r>
                      <a:r>
                        <a:rPr lang="uk-UA" sz="2000" b="1" dirty="0" err="1">
                          <a:effectLst/>
                        </a:rPr>
                        <a:t>Днепр</a:t>
                      </a:r>
                      <a:r>
                        <a:rPr lang="uk-UA" sz="2000" b="1" dirty="0">
                          <a:effectLst/>
                        </a:rPr>
                        <a:t>"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55189">
                <a:tc>
                  <a:txBody>
                    <a:bodyPr/>
                    <a:lstStyle/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/>
                      </a:r>
                      <a:br>
                        <a:rPr lang="ru-RU" sz="2000" b="1" dirty="0">
                          <a:effectLst/>
                        </a:rPr>
                      </a:br>
                      <a:r>
                        <a:rPr lang="uk-UA" sz="2000" b="1" dirty="0">
                          <a:effectLst/>
                        </a:rPr>
                        <a:t>Витрати,  л/</a:t>
                      </a:r>
                      <a:r>
                        <a:rPr lang="uk-UA" sz="2000" b="1" dirty="0" err="1">
                          <a:effectLst/>
                        </a:rPr>
                        <a:t>сек</a:t>
                      </a:r>
                      <a:r>
                        <a:rPr lang="uk-UA" sz="2000" b="1" dirty="0">
                          <a:effectLst/>
                        </a:rPr>
                        <a:t>.</a:t>
                      </a:r>
                      <a:endParaRPr lang="ru-RU" sz="2000" b="1" dirty="0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Тиск, МПа</a:t>
                      </a:r>
                      <a:endParaRPr lang="ru-RU" sz="2000" b="1" dirty="0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Інтенсивність дощу,  мм/хв.</a:t>
                      </a:r>
                      <a:endParaRPr lang="ru-RU" sz="2000" b="1" dirty="0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Спосіб дощування</a:t>
                      </a:r>
                      <a:endParaRPr lang="ru-RU" sz="2000" b="1" dirty="0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Спосіб забору води</a:t>
                      </a:r>
                      <a:endParaRPr lang="ru-RU" sz="2000" b="1" dirty="0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Ширина захвату,  м</a:t>
                      </a:r>
                      <a:endParaRPr lang="ru-RU" sz="2000" b="1" dirty="0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Сезонна продуктивність,  га</a:t>
                      </a:r>
                      <a:endParaRPr lang="ru-RU" sz="2000" b="1" dirty="0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Допустимий похил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120</a:t>
                      </a:r>
                      <a:endParaRPr lang="ru-RU" sz="20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0,45</a:t>
                      </a:r>
                      <a:endParaRPr lang="ru-RU" sz="20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0,3</a:t>
                      </a:r>
                      <a:endParaRPr lang="ru-RU" sz="20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позиційний</a:t>
                      </a:r>
                      <a:endParaRPr lang="ru-RU" sz="20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з трубопроводу</a:t>
                      </a:r>
                      <a:endParaRPr lang="ru-RU" sz="20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448</a:t>
                      </a:r>
                      <a:endParaRPr lang="ru-RU" sz="20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140</a:t>
                      </a:r>
                      <a:endParaRPr lang="ru-RU" sz="20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0,02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318900"/>
              </p:ext>
            </p:extLst>
          </p:nvPr>
        </p:nvGraphicFramePr>
        <p:xfrm>
          <a:off x="4716016" y="4869160"/>
          <a:ext cx="3346450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Точечный рисунок" r:id="rId4" imgW="4791744" imgH="2390476" progId="Paint.Picture">
                  <p:embed/>
                </p:oleObj>
              </mc:Choice>
              <mc:Fallback>
                <p:oleObj name="Точечный рисунок" r:id="rId4" imgW="4791744" imgH="2390476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4869160"/>
                        <a:ext cx="3346450" cy="148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79512" y="494116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/>
              <a:t>Рис. </a:t>
            </a:r>
            <a:r>
              <a:rPr lang="uk-UA" b="1" dirty="0" smtClean="0"/>
              <a:t> </a:t>
            </a:r>
            <a:r>
              <a:rPr lang="uk-UA" b="1" dirty="0"/>
              <a:t>Технологічна схема роботи дощувальної машини "</a:t>
            </a:r>
            <a:r>
              <a:rPr lang="uk-UA" b="1" dirty="0" err="1"/>
              <a:t>Днепр</a:t>
            </a:r>
            <a:r>
              <a:rPr lang="uk-UA" b="1" dirty="0"/>
              <a:t>"</a:t>
            </a:r>
            <a:endParaRPr lang="ru-RU" b="1" dirty="0"/>
          </a:p>
          <a:p>
            <a:r>
              <a:rPr lang="uk-UA" b="1" dirty="0"/>
              <a:t>1-розподільчий трубопровід; 2-польовий трубопровід; 3-гідрант; 4-дощувальна машина; 5-напрямок пересування; 6 - пересувна електростанція.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9067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280920" cy="6048672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Дощувальний   колісний трубопровід ДКШ-64 «Вол­жанка» </a:t>
            </a:r>
            <a:r>
              <a:rPr lang="uk-UA" b="1" dirty="0"/>
              <a:t>призначений для по­ливу </a:t>
            </a:r>
            <a:r>
              <a:rPr lang="uk-UA" b="1" dirty="0" err="1"/>
              <a:t>низькостеблових</a:t>
            </a:r>
            <a:r>
              <a:rPr lang="uk-UA" b="1" dirty="0"/>
              <a:t> зер­нових, деяких видів овоче-баштанних і технічних куль­тур, багаторічних трав, лук і пасовищ на ділянках з </a:t>
            </a:r>
            <a:r>
              <a:rPr lang="uk-UA" b="1" dirty="0" err="1"/>
              <a:t>по­хилами</a:t>
            </a:r>
            <a:r>
              <a:rPr lang="uk-UA" b="1" dirty="0"/>
              <a:t> до 0,02.</a:t>
            </a:r>
            <a:endParaRPr lang="ru-RU" b="1" dirty="0"/>
          </a:p>
          <a:p>
            <a:r>
              <a:rPr lang="uk-UA" b="1" dirty="0"/>
              <a:t>Машина складається з двох поливних крил діаметром 130 мм і довжиною по 395,6 м, що змонтовані з окремих труб довжиною 12,6 м. На кожному крилі жорстко закріплено 34 металевих колеса діаметром 191 см. У центрі кожного крила є приводні візки з дви­гунами внутрішнього згоряння «Дружба-4», які переміщують маши­ну з позиції на позицію. На кожному крилі встановлено 32 </a:t>
            </a:r>
            <a:r>
              <a:rPr lang="uk-UA" b="1" dirty="0" err="1"/>
              <a:t>середньоструминних</a:t>
            </a:r>
            <a:r>
              <a:rPr lang="uk-UA" b="1" dirty="0"/>
              <a:t> дощувальних апарати з дальністю польоту струменя 17...18 м, витратою 0,9...1,0 л/с при напорі 0,30...0,40 МПа.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5664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596064" cy="6264696"/>
          </a:xfrm>
        </p:spPr>
        <p:txBody>
          <a:bodyPr>
            <a:normAutofit fontScale="92500"/>
          </a:bodyPr>
          <a:lstStyle/>
          <a:p>
            <a:r>
              <a:rPr lang="uk-UA" b="1" dirty="0"/>
              <a:t>До гідрантів, розміщених на відстані 18,3 м один від одного, крила машини підключаються за допомогою </a:t>
            </a:r>
            <a:r>
              <a:rPr lang="uk-UA" b="1" dirty="0">
                <a:solidFill>
                  <a:srgbClr val="FF0000"/>
                </a:solidFill>
              </a:rPr>
              <a:t>гнучких шлангів.</a:t>
            </a:r>
            <a:r>
              <a:rPr lang="uk-UA" b="1" dirty="0"/>
              <a:t> </a:t>
            </a:r>
            <a:endParaRPr lang="uk-UA" b="1" dirty="0" smtClean="0"/>
          </a:p>
          <a:p>
            <a:r>
              <a:rPr lang="uk-UA" b="1" dirty="0" smtClean="0"/>
              <a:t>Машина </a:t>
            </a:r>
            <a:r>
              <a:rPr lang="uk-UA" b="1" dirty="0"/>
              <a:t>працює позиційно з загальною витратою двох крил 62,7 л/с, зрошу­ючи одночасно 1,46 га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Довжина машини і витрати можуть зміню­ватись залежно від кількості підключених </a:t>
            </a:r>
            <a:r>
              <a:rPr lang="uk-UA" b="1" dirty="0" err="1"/>
              <a:t>трубосекцій</a:t>
            </a:r>
            <a:r>
              <a:rPr lang="uk-UA" b="1" dirty="0"/>
              <a:t>.</a:t>
            </a:r>
            <a:endParaRPr lang="ru-RU" b="1" dirty="0"/>
          </a:p>
          <a:p>
            <a:r>
              <a:rPr lang="uk-UA" b="1" dirty="0"/>
              <a:t>Вздовж закритого трубопроводу з гідрантами прокладають дорогу. </a:t>
            </a:r>
            <a:endParaRPr lang="uk-UA" b="1" dirty="0" smtClean="0"/>
          </a:p>
          <a:p>
            <a:r>
              <a:rPr lang="uk-UA" b="1" dirty="0" smtClean="0"/>
              <a:t>Один </a:t>
            </a:r>
            <a:r>
              <a:rPr lang="uk-UA" b="1" dirty="0"/>
              <a:t>оператор керує роботою двох установок.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59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76664"/>
          </a:xfrm>
        </p:spPr>
        <p:txBody>
          <a:bodyPr>
            <a:noAutofit/>
          </a:bodyPr>
          <a:lstStyle/>
          <a:p>
            <a:r>
              <a:rPr lang="uk-UA" sz="2400" b="1" i="1" dirty="0">
                <a:solidFill>
                  <a:srgbClr val="FF0000"/>
                </a:solidFill>
              </a:rPr>
              <a:t>Полив дощуванням має ряд переваг порівняно з іншими способами зрошення: </a:t>
            </a:r>
            <a:endParaRPr lang="ru-RU" sz="2400" b="1" i="1" dirty="0">
              <a:solidFill>
                <a:srgbClr val="FF0000"/>
              </a:solidFill>
            </a:endParaRPr>
          </a:p>
          <a:p>
            <a:pPr lvl="0"/>
            <a:r>
              <a:rPr lang="uk-UA" sz="2400" b="1" dirty="0"/>
              <a:t>ефективне використання зрошуваної території;</a:t>
            </a:r>
            <a:endParaRPr lang="ru-RU" sz="2400" b="1" dirty="0"/>
          </a:p>
          <a:p>
            <a:pPr lvl="0"/>
            <a:r>
              <a:rPr lang="uk-UA" sz="2400" b="1" dirty="0"/>
              <a:t>збільшується коефіцієнт корисної дії зрошувальної мережі;</a:t>
            </a:r>
            <a:endParaRPr lang="ru-RU" sz="2400" b="1" dirty="0"/>
          </a:p>
          <a:p>
            <a:r>
              <a:rPr lang="uk-UA" sz="2400" b="1" dirty="0"/>
              <a:t> </a:t>
            </a:r>
            <a:r>
              <a:rPr lang="uk-UA" sz="2400" b="1" dirty="0" smtClean="0"/>
              <a:t> </a:t>
            </a:r>
            <a:r>
              <a:rPr lang="uk-UA" sz="2400" b="1" dirty="0"/>
              <a:t>маневрування по­ливними формами в широкому діапазоні (50...900 м</a:t>
            </a:r>
            <a:r>
              <a:rPr lang="uk-UA" sz="2400" b="1" baseline="30000" dirty="0"/>
              <a:t>3</a:t>
            </a:r>
            <a:r>
              <a:rPr lang="uk-UA" sz="2400" b="1" dirty="0"/>
              <a:t>га) без втрат води на глибинну фільтрацію;</a:t>
            </a:r>
            <a:endParaRPr lang="ru-RU" sz="2400" b="1" dirty="0"/>
          </a:p>
          <a:p>
            <a:pPr lvl="0"/>
            <a:r>
              <a:rPr lang="uk-UA" sz="2400" b="1" dirty="0"/>
              <a:t>високий рівень механізації і автоматизації процесу поливу;</a:t>
            </a:r>
            <a:endParaRPr lang="ru-RU" sz="2400" b="1" dirty="0"/>
          </a:p>
          <a:p>
            <a:pPr lvl="0"/>
            <a:r>
              <a:rPr lang="uk-UA" sz="2400" b="1" dirty="0"/>
              <a:t>можливість проведення поливів на полях із складним мікрорельєфом, прямим і зворотним </a:t>
            </a:r>
            <a:r>
              <a:rPr lang="uk-UA" sz="2400" b="1" dirty="0" err="1"/>
              <a:t>похилами</a:t>
            </a:r>
            <a:r>
              <a:rPr lang="uk-UA" sz="2400" b="1" dirty="0"/>
              <a:t>;</a:t>
            </a:r>
            <a:endParaRPr lang="ru-RU" sz="2400" b="1" dirty="0"/>
          </a:p>
          <a:p>
            <a:pPr lvl="0"/>
            <a:r>
              <a:rPr lang="uk-UA" sz="2400" b="1" dirty="0"/>
              <a:t>поліпшуються мікроклімат і умови розвитку кореневої системи рослин; </a:t>
            </a:r>
            <a:endParaRPr lang="ru-RU" sz="2400" b="1" dirty="0"/>
          </a:p>
          <a:p>
            <a:pPr lvl="0"/>
            <a:r>
              <a:rPr lang="uk-UA" sz="2400" b="1" dirty="0"/>
              <a:t>можливість регулювання глибини зволоження ґрунту, що дуже важливо при близькому заляганні ґрунтових вод та при наявності </a:t>
            </a:r>
            <a:r>
              <a:rPr lang="uk-UA" sz="2400" b="1" dirty="0" err="1"/>
              <a:t>просадочних</a:t>
            </a:r>
            <a:r>
              <a:rPr lang="uk-UA" sz="2400" b="1" dirty="0"/>
              <a:t> ґрунтів.</a:t>
            </a:r>
            <a:endParaRPr lang="ru-RU" sz="2400" b="1" dirty="0"/>
          </a:p>
          <a:p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327049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uk-UA" sz="2400" b="1" dirty="0"/>
              <a:t>Таблиця </a:t>
            </a:r>
            <a:r>
              <a:rPr lang="uk-UA" sz="2400" b="1" dirty="0" smtClean="0"/>
              <a:t> </a:t>
            </a:r>
            <a:r>
              <a:rPr lang="uk-UA" sz="2400" b="1" dirty="0"/>
              <a:t>Технічна характеристика  дощувальної машини ДКШ-64 "Волжанка"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8176917"/>
              </p:ext>
            </p:extLst>
          </p:nvPr>
        </p:nvGraphicFramePr>
        <p:xfrm>
          <a:off x="395536" y="1124744"/>
          <a:ext cx="8424936" cy="2318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95866"/>
                <a:gridCol w="3729070"/>
              </a:tblGrid>
              <a:tr h="257616"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Найменування показників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ДКШ-64 "Волжанка"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60928">
                <a:tc>
                  <a:txBody>
                    <a:bodyPr/>
                    <a:lstStyle/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Витрати, л/с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Тиск, МПа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Інтенсивність дощу, мм/хв.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Допустимий похил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Спосіб дощування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Спосіб забору води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Ширина захвату, м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Сезонна продуктивність, га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до 64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0,35-0,4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0,25-0,3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0,02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позиційно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з трубопроводу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до 800 м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до 70 м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32"/>
          <p:cNvSpPr>
            <a:spLocks noChangeArrowheads="1"/>
          </p:cNvSpPr>
          <p:nvPr/>
        </p:nvSpPr>
        <p:spPr bwMode="auto">
          <a:xfrm>
            <a:off x="1473200" y="2986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905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190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6450347" y="3799707"/>
            <a:ext cx="2311400" cy="2641600"/>
            <a:chOff x="3880" y="9959"/>
            <a:chExt cx="3640" cy="4161"/>
          </a:xfrm>
        </p:grpSpPr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888" y="9959"/>
              <a:ext cx="3600" cy="34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Line 30"/>
            <p:cNvSpPr>
              <a:spLocks noChangeShapeType="1"/>
            </p:cNvSpPr>
            <p:nvPr/>
          </p:nvSpPr>
          <p:spPr bwMode="auto">
            <a:xfrm>
              <a:off x="5616" y="9959"/>
              <a:ext cx="0" cy="345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Oval 29"/>
            <p:cNvSpPr>
              <a:spLocks noChangeArrowheads="1"/>
            </p:cNvSpPr>
            <p:nvPr/>
          </p:nvSpPr>
          <p:spPr bwMode="auto">
            <a:xfrm>
              <a:off x="5472" y="10680"/>
              <a:ext cx="144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Oval 28"/>
            <p:cNvSpPr>
              <a:spLocks noChangeArrowheads="1"/>
            </p:cNvSpPr>
            <p:nvPr/>
          </p:nvSpPr>
          <p:spPr bwMode="auto">
            <a:xfrm>
              <a:off x="5472" y="12264"/>
              <a:ext cx="144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Oval 27"/>
            <p:cNvSpPr>
              <a:spLocks noChangeArrowheads="1"/>
            </p:cNvSpPr>
            <p:nvPr/>
          </p:nvSpPr>
          <p:spPr bwMode="auto">
            <a:xfrm>
              <a:off x="5472" y="11544"/>
              <a:ext cx="144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Oval 26"/>
            <p:cNvSpPr>
              <a:spLocks noChangeArrowheads="1"/>
            </p:cNvSpPr>
            <p:nvPr/>
          </p:nvSpPr>
          <p:spPr bwMode="auto">
            <a:xfrm>
              <a:off x="5472" y="10103"/>
              <a:ext cx="144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Oval 25"/>
            <p:cNvSpPr>
              <a:spLocks noChangeArrowheads="1"/>
            </p:cNvSpPr>
            <p:nvPr/>
          </p:nvSpPr>
          <p:spPr bwMode="auto">
            <a:xfrm>
              <a:off x="5472" y="12984"/>
              <a:ext cx="144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Line 24"/>
            <p:cNvSpPr>
              <a:spLocks noChangeShapeType="1"/>
            </p:cNvSpPr>
            <p:nvPr/>
          </p:nvSpPr>
          <p:spPr bwMode="auto">
            <a:xfrm>
              <a:off x="5616" y="10247"/>
              <a:ext cx="18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Line 23"/>
            <p:cNvSpPr>
              <a:spLocks noChangeShapeType="1"/>
            </p:cNvSpPr>
            <p:nvPr/>
          </p:nvSpPr>
          <p:spPr bwMode="auto">
            <a:xfrm>
              <a:off x="5904" y="10103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Line 22"/>
            <p:cNvSpPr>
              <a:spLocks noChangeShapeType="1"/>
            </p:cNvSpPr>
            <p:nvPr/>
          </p:nvSpPr>
          <p:spPr bwMode="auto">
            <a:xfrm>
              <a:off x="6192" y="10103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Line 21"/>
            <p:cNvSpPr>
              <a:spLocks noChangeShapeType="1"/>
            </p:cNvSpPr>
            <p:nvPr/>
          </p:nvSpPr>
          <p:spPr bwMode="auto">
            <a:xfrm>
              <a:off x="6480" y="10103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Line 20"/>
            <p:cNvSpPr>
              <a:spLocks noChangeShapeType="1"/>
            </p:cNvSpPr>
            <p:nvPr/>
          </p:nvSpPr>
          <p:spPr bwMode="auto">
            <a:xfrm>
              <a:off x="6768" y="10103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7056" y="10103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7344" y="10103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>
              <a:off x="4032" y="12984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Line 16"/>
            <p:cNvSpPr>
              <a:spLocks noChangeShapeType="1"/>
            </p:cNvSpPr>
            <p:nvPr/>
          </p:nvSpPr>
          <p:spPr bwMode="auto">
            <a:xfrm>
              <a:off x="4320" y="12984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Line 15"/>
            <p:cNvSpPr>
              <a:spLocks noChangeShapeType="1"/>
            </p:cNvSpPr>
            <p:nvPr/>
          </p:nvSpPr>
          <p:spPr bwMode="auto">
            <a:xfrm>
              <a:off x="4608" y="12984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Line 14"/>
            <p:cNvSpPr>
              <a:spLocks noChangeShapeType="1"/>
            </p:cNvSpPr>
            <p:nvPr/>
          </p:nvSpPr>
          <p:spPr bwMode="auto">
            <a:xfrm>
              <a:off x="4896" y="12984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Line 13"/>
            <p:cNvSpPr>
              <a:spLocks noChangeShapeType="1"/>
            </p:cNvSpPr>
            <p:nvPr/>
          </p:nvSpPr>
          <p:spPr bwMode="auto">
            <a:xfrm>
              <a:off x="5184" y="12984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Line 12"/>
            <p:cNvSpPr>
              <a:spLocks noChangeShapeType="1"/>
            </p:cNvSpPr>
            <p:nvPr/>
          </p:nvSpPr>
          <p:spPr bwMode="auto">
            <a:xfrm>
              <a:off x="5472" y="12984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Line 11"/>
            <p:cNvSpPr>
              <a:spLocks noChangeShapeType="1"/>
            </p:cNvSpPr>
            <p:nvPr/>
          </p:nvSpPr>
          <p:spPr bwMode="auto">
            <a:xfrm>
              <a:off x="3888" y="13128"/>
              <a:ext cx="17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Line 10"/>
            <p:cNvSpPr>
              <a:spLocks noChangeShapeType="1"/>
            </p:cNvSpPr>
            <p:nvPr/>
          </p:nvSpPr>
          <p:spPr bwMode="auto">
            <a:xfrm>
              <a:off x="3888" y="13704"/>
              <a:ext cx="3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Line 9"/>
            <p:cNvSpPr>
              <a:spLocks noChangeShapeType="1"/>
            </p:cNvSpPr>
            <p:nvPr/>
          </p:nvSpPr>
          <p:spPr bwMode="auto">
            <a:xfrm>
              <a:off x="3888" y="13272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Line 8"/>
            <p:cNvSpPr>
              <a:spLocks noChangeShapeType="1"/>
            </p:cNvSpPr>
            <p:nvPr/>
          </p:nvSpPr>
          <p:spPr bwMode="auto">
            <a:xfrm>
              <a:off x="7488" y="13272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Line 7"/>
            <p:cNvSpPr>
              <a:spLocks noChangeShapeType="1"/>
            </p:cNvSpPr>
            <p:nvPr/>
          </p:nvSpPr>
          <p:spPr bwMode="auto">
            <a:xfrm>
              <a:off x="5616" y="13416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Line 6"/>
            <p:cNvSpPr>
              <a:spLocks noChangeShapeType="1"/>
            </p:cNvSpPr>
            <p:nvPr/>
          </p:nvSpPr>
          <p:spPr bwMode="auto">
            <a:xfrm flipV="1">
              <a:off x="4780" y="11520"/>
              <a:ext cx="0" cy="1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Line 5"/>
            <p:cNvSpPr>
              <a:spLocks noChangeShapeType="1"/>
            </p:cNvSpPr>
            <p:nvPr/>
          </p:nvSpPr>
          <p:spPr bwMode="auto">
            <a:xfrm>
              <a:off x="6440" y="10440"/>
              <a:ext cx="0" cy="15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Line 4"/>
            <p:cNvSpPr>
              <a:spLocks noChangeShapeType="1"/>
            </p:cNvSpPr>
            <p:nvPr/>
          </p:nvSpPr>
          <p:spPr bwMode="auto">
            <a:xfrm>
              <a:off x="3900" y="13680"/>
              <a:ext cx="0" cy="3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Line 3"/>
            <p:cNvSpPr>
              <a:spLocks noChangeShapeType="1"/>
            </p:cNvSpPr>
            <p:nvPr/>
          </p:nvSpPr>
          <p:spPr bwMode="auto">
            <a:xfrm>
              <a:off x="3880" y="14060"/>
              <a:ext cx="36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" name="Line 2"/>
            <p:cNvSpPr>
              <a:spLocks noChangeShapeType="1"/>
            </p:cNvSpPr>
            <p:nvPr/>
          </p:nvSpPr>
          <p:spPr bwMode="auto">
            <a:xfrm>
              <a:off x="7480" y="13660"/>
              <a:ext cx="0" cy="4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7" name="Rectangle 33"/>
          <p:cNvSpPr>
            <a:spLocks noChangeArrowheads="1"/>
          </p:cNvSpPr>
          <p:nvPr/>
        </p:nvSpPr>
        <p:spPr bwMode="auto">
          <a:xfrm>
            <a:off x="1691680" y="4151011"/>
            <a:ext cx="336313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905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zh-SG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Рис.Технологічна</a:t>
            </a:r>
            <a:r>
              <a:rPr kumimoji="0" lang="uk-UA" altLang="zh-S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схема роботи дощувальної машини ДКШ-64</a:t>
            </a:r>
            <a:endParaRPr kumimoji="0" lang="ru-RU" altLang="zh-SG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905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zh-S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1-Польовий трубопровід;    </a:t>
            </a:r>
          </a:p>
          <a:p>
            <a:pPr marL="0" marR="0" lvl="0" indent="1905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zh-SG" sz="2000" dirty="0" smtClean="0">
                <a:ea typeface="Times New Roman" pitchFamily="18" charset="0"/>
              </a:rPr>
              <a:t> </a:t>
            </a:r>
            <a:r>
              <a:rPr kumimoji="0" lang="uk-UA" altLang="zh-S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2- Гідрант;</a:t>
            </a:r>
          </a:p>
          <a:p>
            <a:pPr marL="0" marR="0" lvl="0" indent="1905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zh-S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3-Дощувальна машина.</a:t>
            </a:r>
            <a:endParaRPr kumimoji="0" lang="uk-UA" altLang="zh-SG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32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/>
              <a:t> </a:t>
            </a:r>
            <a:r>
              <a:rPr lang="uk-UA" b="1" dirty="0">
                <a:solidFill>
                  <a:srgbClr val="FF0000"/>
                </a:solidFill>
              </a:rPr>
              <a:t>Далекоструминні дощувальні машини</a:t>
            </a:r>
            <a:r>
              <a:rPr lang="uk-UA" b="1" dirty="0"/>
              <a:t>. До цієї групи належать дощувальні машини ДДН-70 і ДДН-100, призначе­ні для поливу овочевих, зернових і технічних культур, лук, пасо­вищ, садів і лісорозсадників.</a:t>
            </a:r>
            <a:endParaRPr lang="ru-RU" b="1" dirty="0"/>
          </a:p>
          <a:p>
            <a:r>
              <a:rPr lang="uk-UA" b="1" dirty="0"/>
              <a:t>Далекоструминний </a:t>
            </a:r>
            <a:r>
              <a:rPr lang="uk-UA" b="1" dirty="0" err="1"/>
              <a:t>дощувач</a:t>
            </a:r>
            <a:r>
              <a:rPr lang="uk-UA" b="1" dirty="0"/>
              <a:t> начіпний ДДН-70 складається з та­ких основних складальних одиниць: далекоструминного дощуваль­ного апарата з механізмом обертання ствола, відцентрового насоса, водоміра, всмоктувальної лінії, </a:t>
            </a:r>
            <a:r>
              <a:rPr lang="uk-UA" b="1" dirty="0" err="1"/>
              <a:t>гідропідживлювача</a:t>
            </a:r>
            <a:r>
              <a:rPr lang="uk-UA" b="1" dirty="0"/>
              <a:t>. Всі ці скла­дальні одиниці монтуються на зварній рамі, яка начіплюється на трактори Т-74 або ДТ-75.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61330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668072" cy="6480720"/>
          </a:xfrm>
        </p:spPr>
        <p:txBody>
          <a:bodyPr>
            <a:normAutofit lnSpcReduction="1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Водозабір</a:t>
            </a:r>
            <a:r>
              <a:rPr lang="uk-UA" b="1" dirty="0"/>
              <a:t> здійснюється з тимчасових зрошувачів або від гідранта із закритої мережі з застосуванням обладнання безка­нального живлення. Має змінні сопла діаметром З0...55 мм.</a:t>
            </a:r>
            <a:endParaRPr lang="ru-RU" b="1" dirty="0"/>
          </a:p>
          <a:p>
            <a:r>
              <a:rPr lang="uk-UA" b="1" dirty="0"/>
              <a:t>Струмінь води у ДДН-70 чутливий відносно вітру. </a:t>
            </a:r>
            <a:endParaRPr lang="uk-UA" b="1" dirty="0" smtClean="0"/>
          </a:p>
          <a:p>
            <a:r>
              <a:rPr lang="uk-UA" b="1" dirty="0" smtClean="0">
                <a:solidFill>
                  <a:srgbClr val="FF0000"/>
                </a:solidFill>
              </a:rPr>
              <a:t>При </a:t>
            </a:r>
            <a:r>
              <a:rPr lang="uk-UA" b="1" dirty="0">
                <a:solidFill>
                  <a:srgbClr val="FF0000"/>
                </a:solidFill>
              </a:rPr>
              <a:t>швид­кості вітру </a:t>
            </a:r>
            <a:r>
              <a:rPr lang="uk-UA" b="1" dirty="0"/>
              <a:t>до 1,5 м/с полив ведуть по колу, а при 1,5...5,5 м/с - по сектору. Відстань між тимчасовими зрошувачами або трубопрово­дами-100 м. Площа поливу за 1 год. роботи при m=300 м</a:t>
            </a:r>
            <a:r>
              <a:rPr lang="uk-UA" b="1" baseline="30000" dirty="0"/>
              <a:t>3</a:t>
            </a:r>
            <a:r>
              <a:rPr lang="uk-UA" b="1" dirty="0"/>
              <a:t>/га становить 0,5 га, за зміну - 5 га, а за сезон - 60...70 га. Обслуго­вуючий персонал - одна людина</a:t>
            </a:r>
            <a:r>
              <a:rPr lang="uk-UA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924997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740080" cy="6264696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Далекоструминний </a:t>
            </a:r>
            <a:r>
              <a:rPr lang="uk-UA" b="1" i="1" dirty="0" err="1">
                <a:solidFill>
                  <a:srgbClr val="FF0000"/>
                </a:solidFill>
              </a:rPr>
              <a:t>дощувач</a:t>
            </a:r>
            <a:r>
              <a:rPr lang="uk-UA" b="1" i="1" dirty="0">
                <a:solidFill>
                  <a:srgbClr val="FF0000"/>
                </a:solidFill>
              </a:rPr>
              <a:t> начіпний ДДН-100 </a:t>
            </a:r>
            <a:r>
              <a:rPr lang="uk-UA" b="1" dirty="0"/>
              <a:t>за будовою ана­логічний машині ДДН-70, але відрізняється від неї витратою , напором і радіусом дії. </a:t>
            </a:r>
            <a:endParaRPr lang="uk-UA" b="1" dirty="0" smtClean="0"/>
          </a:p>
          <a:p>
            <a:r>
              <a:rPr lang="uk-UA" b="1" dirty="0" smtClean="0"/>
              <a:t>У </a:t>
            </a:r>
            <a:r>
              <a:rPr lang="uk-UA" b="1" dirty="0"/>
              <a:t>зв'язку з цим відстань між суміжними позиціями при поливі по колу дорівнює 145...150 м, а по сектору—80 м. </a:t>
            </a:r>
            <a:endParaRPr lang="uk-UA" b="1" dirty="0" smtClean="0"/>
          </a:p>
          <a:p>
            <a:r>
              <a:rPr lang="uk-UA" b="1" dirty="0" smtClean="0"/>
              <a:t>Відстань </a:t>
            </a:r>
            <a:r>
              <a:rPr lang="uk-UA" b="1" dirty="0"/>
              <a:t>між тимчасовими зрошувачами або трубопроводами становить 120 м. </a:t>
            </a:r>
            <a:endParaRPr lang="uk-UA" b="1" dirty="0" smtClean="0"/>
          </a:p>
          <a:p>
            <a:r>
              <a:rPr lang="uk-UA" b="1" dirty="0" smtClean="0"/>
              <a:t> </a:t>
            </a:r>
            <a:r>
              <a:rPr lang="uk-UA" b="1" dirty="0"/>
              <a:t>Дощувальне обладнання начіплюється на трактори Т-150, Т-150А, Т-4А і ДТ-75М. Площа поливу при m=300 м</a:t>
            </a:r>
            <a:r>
              <a:rPr lang="uk-UA" b="1" baseline="30000" dirty="0"/>
              <a:t>3</a:t>
            </a:r>
            <a:r>
              <a:rPr lang="uk-UA" b="1" dirty="0"/>
              <a:t> / га за 1 год. роботи становить 0,7 га, за зміну-7,5, а за сезон-100... 150 га.</a:t>
            </a:r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68141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>                Таблиця . </a:t>
            </a:r>
            <a:r>
              <a:rPr lang="uk-UA" sz="2700" b="1" dirty="0"/>
              <a:t>Технічна характеристика  </a:t>
            </a:r>
            <a:r>
              <a:rPr lang="uk-UA" sz="2700" b="1" dirty="0" smtClean="0"/>
              <a:t>   </a:t>
            </a:r>
            <a:br>
              <a:rPr lang="uk-UA" sz="2700" b="1" dirty="0" smtClean="0"/>
            </a:br>
            <a:r>
              <a:rPr lang="uk-UA" sz="2700" b="1" dirty="0"/>
              <a:t> </a:t>
            </a:r>
            <a:r>
              <a:rPr lang="uk-UA" sz="2700" b="1" dirty="0" smtClean="0"/>
              <a:t>       далекоструминних </a:t>
            </a:r>
            <a:r>
              <a:rPr lang="uk-UA" sz="2700" b="1" dirty="0"/>
              <a:t>дощувальних  </a:t>
            </a:r>
            <a:r>
              <a:rPr lang="uk-UA" sz="2700" b="1" dirty="0" smtClean="0"/>
              <a:t>машин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4126647"/>
              </p:ext>
            </p:extLst>
          </p:nvPr>
        </p:nvGraphicFramePr>
        <p:xfrm>
          <a:off x="395536" y="1268760"/>
          <a:ext cx="8496944" cy="4392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4456"/>
                <a:gridCol w="2089745"/>
                <a:gridCol w="2302743"/>
              </a:tblGrid>
              <a:tr h="1067819"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Найменування показників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ДДН-70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ДДН-100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24669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Витрати,  л/сек.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Тиск,  </a:t>
                      </a:r>
                      <a:r>
                        <a:rPr lang="uk-UA" sz="2400" b="1" dirty="0" err="1">
                          <a:effectLst/>
                        </a:rPr>
                        <a:t>МПа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effectLst/>
                        </a:rPr>
                        <a:t>Інтенсивність</a:t>
                      </a:r>
                      <a:r>
                        <a:rPr lang="uk-UA" sz="2400" b="1" baseline="0" dirty="0" smtClean="0">
                          <a:effectLst/>
                        </a:rPr>
                        <a:t> </a:t>
                      </a:r>
                      <a:r>
                        <a:rPr lang="uk-UA" sz="2400" b="1" dirty="0" smtClean="0">
                          <a:effectLst/>
                        </a:rPr>
                        <a:t>дощу</a:t>
                      </a:r>
                      <a:r>
                        <a:rPr lang="uk-UA" sz="2400" b="1" dirty="0">
                          <a:effectLst/>
                        </a:rPr>
                        <a:t>,  </a:t>
                      </a:r>
                      <a:r>
                        <a:rPr lang="uk-UA" sz="2400" b="1" dirty="0" smtClean="0">
                          <a:effectLst/>
                        </a:rPr>
                        <a:t>м/хв</a:t>
                      </a:r>
                      <a:r>
                        <a:rPr lang="uk-UA" sz="2400" b="1" dirty="0">
                          <a:effectLst/>
                        </a:rPr>
                        <a:t>.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Допустимий похил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Спосіб дощування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Спосіб забору води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Радіус дії, м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Сезонна продуктивність, </a:t>
                      </a:r>
                      <a:r>
                        <a:rPr lang="uk-UA" sz="2400" b="1" dirty="0" smtClean="0">
                          <a:effectLst/>
                        </a:rPr>
                        <a:t>га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65-75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0,5 - 0,55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0,41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0,05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позиційно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з каналу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effectLst/>
                        </a:rPr>
                        <a:t>70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70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100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0,85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0,3-0,45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0,05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позиційно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з каналу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effectLst/>
                        </a:rPr>
                        <a:t>85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100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85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80920" cy="6192688"/>
          </a:xfrm>
        </p:spPr>
        <p:txBody>
          <a:bodyPr>
            <a:normAutofit fontScale="25000" lnSpcReduction="20000"/>
          </a:bodyPr>
          <a:lstStyle/>
          <a:p>
            <a:r>
              <a:rPr lang="uk-UA" sz="11200" b="1" i="1" dirty="0">
                <a:solidFill>
                  <a:srgbClr val="FF0000"/>
                </a:solidFill>
              </a:rPr>
              <a:t>Вибір дощувальної техніки з врахуванням природно-господарських умов, розмірів та конфігурації полів сівозмін</a:t>
            </a:r>
            <a:r>
              <a:rPr lang="uk-UA" sz="11200" b="1" i="1" dirty="0" smtClean="0">
                <a:solidFill>
                  <a:srgbClr val="FF0000"/>
                </a:solidFill>
              </a:rPr>
              <a:t>.</a:t>
            </a:r>
            <a:endParaRPr lang="ru-RU" sz="11200" b="1" dirty="0">
              <a:solidFill>
                <a:srgbClr val="FF0000"/>
              </a:solidFill>
            </a:endParaRPr>
          </a:p>
          <a:p>
            <a:r>
              <a:rPr lang="uk-UA" sz="11200" b="1" dirty="0">
                <a:solidFill>
                  <a:srgbClr val="FF0000"/>
                </a:solidFill>
              </a:rPr>
              <a:t>Вибір дощувальної техніки </a:t>
            </a:r>
            <a:r>
              <a:rPr lang="uk-UA" sz="11200" b="1" dirty="0"/>
              <a:t>для конкретних умов здійснюється в два етапи. На першому етапі визначається можливість використання дощувальної техніки. На другому етапі встановлюється економічна доцільність використання. При визначенні можливості використання дощувальної техніки слід враховувати гідрогеологічні, агротехнічні і господарські умови, рельєф, кліматичні фактори та інше.</a:t>
            </a:r>
            <a:endParaRPr lang="ru-RU" sz="11200" b="1" dirty="0"/>
          </a:p>
          <a:p>
            <a:r>
              <a:rPr lang="uk-UA" sz="11200" b="1" dirty="0"/>
              <a:t>Гідрогеологічні умови. При близькому заляганні від поверхні землі рівня мінералізованих </a:t>
            </a:r>
            <a:r>
              <a:rPr lang="uk-UA" sz="11200" b="1" dirty="0" err="1"/>
              <a:t>грунтових</a:t>
            </a:r>
            <a:r>
              <a:rPr lang="uk-UA" sz="11200" b="1" dirty="0"/>
              <a:t> вод ( близько 2,5 м) і слабкої </a:t>
            </a:r>
            <a:r>
              <a:rPr lang="uk-UA" sz="11200" b="1" dirty="0" err="1"/>
              <a:t>дренованості</a:t>
            </a:r>
            <a:r>
              <a:rPr lang="uk-UA" sz="11200" b="1" dirty="0"/>
              <a:t> території  спосіб поливу дощуванням  застосовувати не рекомендується</a:t>
            </a:r>
            <a:r>
              <a:rPr lang="uk-UA" sz="11200" b="1" dirty="0" smtClean="0"/>
              <a:t>.</a:t>
            </a:r>
            <a:endParaRPr lang="ru-RU" sz="11200" b="1" dirty="0"/>
          </a:p>
        </p:txBody>
      </p:sp>
    </p:spTree>
    <p:extLst>
      <p:ext uri="{BB962C8B-B14F-4D97-AF65-F5344CB8AC3E}">
        <p14:creationId xmlns:p14="http://schemas.microsoft.com/office/powerpoint/2010/main" val="421628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668072" cy="6192688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Агротехнічні і господарські умови.   </a:t>
            </a:r>
            <a:r>
              <a:rPr lang="uk-UA" b="1" dirty="0"/>
              <a:t>Не рекомендується використовувати  спосіб поливу дощуванням при великих зрошувальних і поливних нормах, при глибокому розташуванні кореневої системи сільськогосподарських культур, які вирощуються на сівозмінній ділянці.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Рельєфні умови.</a:t>
            </a:r>
            <a:r>
              <a:rPr lang="uk-UA" b="1" i="1" u="sng" dirty="0">
                <a:solidFill>
                  <a:srgbClr val="FF0000"/>
                </a:solidFill>
              </a:rPr>
              <a:t> </a:t>
            </a:r>
            <a:r>
              <a:rPr lang="uk-UA" b="1" i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Похил поверхні і наявність схилів впливають на розміри відкритої і закритої зрошувальної мережі і вибір дощувальної техніки. Зрошення дощуванням використовується в основному при похилах до 0,05.</a:t>
            </a:r>
            <a:endParaRPr lang="ru-RU" b="1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13147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740080" cy="6336704"/>
          </a:xfrm>
        </p:spPr>
        <p:txBody>
          <a:bodyPr>
            <a:normAutofit fontScale="850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Кліматичні фактори</a:t>
            </a:r>
            <a:r>
              <a:rPr lang="uk-UA" b="1" dirty="0"/>
              <a:t>. Метеорологічні умови (опади, температура, вологість повітря) обумовлюють встановлення поливних режимів і  впливають на вибір техніки поливу При швидкості вітру більше 2 м/сек. не можна використовувати далекоструминні дощувальні машини, більше 5 м - </a:t>
            </a:r>
            <a:r>
              <a:rPr lang="uk-UA" b="1" dirty="0" err="1"/>
              <a:t>короткоструминні</a:t>
            </a:r>
            <a:r>
              <a:rPr lang="uk-UA" b="1" dirty="0"/>
              <a:t>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Економічна доцільність </a:t>
            </a:r>
            <a:r>
              <a:rPr lang="uk-UA" b="1" dirty="0"/>
              <a:t>використання дощувальної техніки повинна встановлюватись шляхом порівняння техніко-економічних показників, важливим із яких є строк окупності капіталовкладень.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Розміри полів </a:t>
            </a:r>
            <a:r>
              <a:rPr lang="uk-UA" b="1" dirty="0" err="1"/>
              <a:t>пов</a:t>
            </a:r>
            <a:r>
              <a:rPr lang="uk-UA" b="1" dirty="0"/>
              <a:t>"</a:t>
            </a:r>
            <a:r>
              <a:rPr lang="uk-UA" b="1" dirty="0" err="1"/>
              <a:t>язуються</a:t>
            </a:r>
            <a:r>
              <a:rPr lang="uk-UA" b="1" dirty="0"/>
              <a:t> з розмірами дощувальної техніки. На одній сівозмінній ділянці не допускається використання більше двох типів дощувальної техніки. Кожне поле обслуговується тільки одним типом дощувальної техніки.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886918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424936" cy="6120680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Розрахунок елементів техніки поливу дощуванням. </a:t>
            </a:r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b="1" dirty="0" smtClean="0"/>
              <a:t> </a:t>
            </a:r>
            <a:r>
              <a:rPr lang="uk-UA" b="1" dirty="0"/>
              <a:t>При поливі дощуванням визначають продуктивність дощувальних машин, їх кількість, інтенсивність дощувальних пристроїв, тривалість поливу, тощо.</a:t>
            </a:r>
            <a:endParaRPr lang="ru-RU" b="1" dirty="0"/>
          </a:p>
          <a:p>
            <a:r>
              <a:rPr lang="uk-UA" b="1" dirty="0"/>
              <a:t>Продуктивність (годинна, змінна, добова, сезонна)  визначається за формулами: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1.Продуктивність за годину:</a:t>
            </a:r>
            <a:endParaRPr lang="ru-RU" b="1" i="1" dirty="0">
              <a:solidFill>
                <a:srgbClr val="FF0000"/>
              </a:solidFill>
            </a:endParaRPr>
          </a:p>
          <a:p>
            <a:r>
              <a:rPr lang="uk-UA" b="1" dirty="0"/>
              <a:t>       3,6   </a:t>
            </a:r>
            <a:r>
              <a:rPr lang="uk-UA" b="1" dirty="0" err="1"/>
              <a:t>Q</a:t>
            </a:r>
            <a:r>
              <a:rPr lang="uk-UA" b="1" baseline="-25000" dirty="0" err="1"/>
              <a:t>sd</a:t>
            </a:r>
            <a:endParaRPr lang="ru-RU" b="1" dirty="0"/>
          </a:p>
          <a:p>
            <a:r>
              <a:rPr lang="uk-UA" b="1" dirty="0" err="1"/>
              <a:t>А</a:t>
            </a:r>
            <a:r>
              <a:rPr lang="uk-UA" b="1" baseline="-25000" dirty="0" err="1"/>
              <a:t>г</a:t>
            </a:r>
            <a:r>
              <a:rPr lang="uk-UA" b="1" dirty="0"/>
              <a:t> = ----------------</a:t>
            </a:r>
            <a:endParaRPr lang="ru-RU" b="1" dirty="0"/>
          </a:p>
          <a:p>
            <a:r>
              <a:rPr lang="uk-UA" b="1" dirty="0"/>
              <a:t> </a:t>
            </a:r>
            <a:r>
              <a:rPr lang="uk-UA" b="1" dirty="0" smtClean="0"/>
              <a:t>          m </a:t>
            </a:r>
            <a:r>
              <a:rPr lang="uk-UA" b="1" dirty="0" err="1"/>
              <a:t>k</a:t>
            </a:r>
            <a:r>
              <a:rPr lang="uk-UA" b="1" baseline="-25000" dirty="0" err="1"/>
              <a:t>в</a:t>
            </a:r>
            <a:endParaRPr lang="ru-RU" b="1" dirty="0"/>
          </a:p>
          <a:p>
            <a:r>
              <a:rPr lang="uk-UA" b="1" dirty="0" err="1"/>
              <a:t>Q</a:t>
            </a:r>
            <a:r>
              <a:rPr lang="uk-UA" b="1" baseline="-25000" dirty="0" err="1"/>
              <a:t>sd</a:t>
            </a:r>
            <a:r>
              <a:rPr lang="uk-UA" b="1" baseline="-25000" dirty="0"/>
              <a:t> </a:t>
            </a:r>
            <a:r>
              <a:rPr lang="uk-UA" b="1" dirty="0"/>
              <a:t>- витрати дощувальної машини, л/</a:t>
            </a:r>
            <a:r>
              <a:rPr lang="uk-UA" b="1" dirty="0" err="1"/>
              <a:t>сек</a:t>
            </a:r>
            <a:r>
              <a:rPr lang="uk-UA" b="1" dirty="0"/>
              <a:t>.;</a:t>
            </a:r>
            <a:endParaRPr lang="ru-RU" b="1" dirty="0"/>
          </a:p>
          <a:p>
            <a:r>
              <a:rPr lang="uk-UA" b="1" dirty="0"/>
              <a:t>m-поливна норма, м</a:t>
            </a:r>
            <a:r>
              <a:rPr lang="uk-UA" b="1" baseline="30000" dirty="0"/>
              <a:t>3</a:t>
            </a:r>
            <a:r>
              <a:rPr lang="uk-UA" b="1" dirty="0"/>
              <a:t>  /га;</a:t>
            </a:r>
            <a:endParaRPr lang="ru-RU" b="1" dirty="0"/>
          </a:p>
          <a:p>
            <a:r>
              <a:rPr lang="uk-UA" b="1" dirty="0"/>
              <a:t> </a:t>
            </a:r>
            <a:r>
              <a:rPr lang="uk-UA" b="1" dirty="0" err="1"/>
              <a:t>k</a:t>
            </a:r>
            <a:r>
              <a:rPr lang="uk-UA" b="1" baseline="-25000" dirty="0" err="1"/>
              <a:t>в</a:t>
            </a:r>
            <a:r>
              <a:rPr lang="uk-UA" b="1" dirty="0"/>
              <a:t> -коефіцієнт випаровування (1,05 -1,3)</a:t>
            </a:r>
            <a:endParaRPr lang="ru-RU" b="1" dirty="0"/>
          </a:p>
          <a:p>
            <a:r>
              <a:rPr lang="uk-UA" b="1" dirty="0"/>
              <a:t> 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7646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596064" cy="5603453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2. Продуктивність за зміну:</a:t>
            </a:r>
            <a:endParaRPr lang="ru-RU" b="1" i="1" dirty="0">
              <a:solidFill>
                <a:srgbClr val="FF0000"/>
              </a:solidFill>
            </a:endParaRPr>
          </a:p>
          <a:p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b="1" i="1" dirty="0">
              <a:solidFill>
                <a:srgbClr val="FF0000"/>
              </a:solidFill>
            </a:endParaRPr>
          </a:p>
          <a:p>
            <a:r>
              <a:rPr lang="uk-UA" b="1" dirty="0"/>
              <a:t>                3,6  </a:t>
            </a:r>
            <a:r>
              <a:rPr lang="uk-UA" b="1" dirty="0" err="1"/>
              <a:t>Q</a:t>
            </a:r>
            <a:r>
              <a:rPr lang="uk-UA" b="1" baseline="-25000" dirty="0" err="1"/>
              <a:t>sd</a:t>
            </a:r>
            <a:r>
              <a:rPr lang="uk-UA" b="1" dirty="0"/>
              <a:t>  t  </a:t>
            </a:r>
            <a:r>
              <a:rPr lang="uk-UA" b="1" dirty="0" err="1"/>
              <a:t>к</a:t>
            </a:r>
            <a:r>
              <a:rPr lang="uk-UA" b="1" baseline="-25000" dirty="0" err="1"/>
              <a:t>зм</a:t>
            </a:r>
            <a:endParaRPr lang="ru-RU" b="1" dirty="0"/>
          </a:p>
          <a:p>
            <a:r>
              <a:rPr lang="uk-UA" b="1" dirty="0" err="1"/>
              <a:t>А</a:t>
            </a:r>
            <a:r>
              <a:rPr lang="uk-UA" b="1" baseline="-25000" dirty="0" err="1"/>
              <a:t>зм</a:t>
            </a:r>
            <a:r>
              <a:rPr lang="uk-UA" b="1" dirty="0"/>
              <a:t> =   -----------------------</a:t>
            </a:r>
            <a:endParaRPr lang="ru-RU" b="1" dirty="0"/>
          </a:p>
          <a:p>
            <a:r>
              <a:rPr lang="uk-UA" b="1" dirty="0"/>
              <a:t>              </a:t>
            </a:r>
            <a:r>
              <a:rPr lang="uk-UA" b="1" dirty="0" smtClean="0"/>
              <a:t>        </a:t>
            </a:r>
            <a:r>
              <a:rPr lang="uk-UA" b="1" dirty="0" err="1" smtClean="0"/>
              <a:t>mk</a:t>
            </a:r>
            <a:r>
              <a:rPr lang="uk-UA" b="1" baseline="-25000" dirty="0" err="1" smtClean="0"/>
              <a:t>в</a:t>
            </a:r>
            <a:endParaRPr lang="ru-RU" b="1" dirty="0"/>
          </a:p>
          <a:p>
            <a:r>
              <a:rPr lang="uk-UA" b="1" dirty="0"/>
              <a:t> </a:t>
            </a:r>
            <a:endParaRPr lang="ru-RU" b="1" dirty="0"/>
          </a:p>
          <a:p>
            <a:r>
              <a:rPr lang="uk-UA" b="1" dirty="0"/>
              <a:t>t - тривалість зміни, 8 </a:t>
            </a:r>
            <a:r>
              <a:rPr lang="uk-UA" b="1" dirty="0" err="1"/>
              <a:t>год</a:t>
            </a:r>
            <a:r>
              <a:rPr lang="uk-UA" b="1" dirty="0"/>
              <a:t>;</a:t>
            </a:r>
            <a:endParaRPr lang="ru-RU" b="1" dirty="0"/>
          </a:p>
          <a:p>
            <a:r>
              <a:rPr lang="uk-UA" b="1" dirty="0" err="1"/>
              <a:t>к</a:t>
            </a:r>
            <a:r>
              <a:rPr lang="uk-UA" b="1" baseline="-25000" dirty="0" err="1"/>
              <a:t>зм</a:t>
            </a:r>
            <a:r>
              <a:rPr lang="uk-UA" b="1" dirty="0"/>
              <a:t>. - коефіцієнт використання робочого часу за зміну.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3316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6120680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Дощування має і ряд недоліків</a:t>
            </a:r>
            <a:r>
              <a:rPr lang="uk-UA" b="1" dirty="0"/>
              <a:t>:</a:t>
            </a:r>
            <a:endParaRPr lang="ru-RU" b="1" dirty="0"/>
          </a:p>
          <a:p>
            <a:pPr lvl="0"/>
            <a:r>
              <a:rPr lang="uk-UA" b="1" dirty="0"/>
              <a:t>великі витрати металу на виготовлен­ня дощувальних машин, установок і труб (40...120 кг/га);</a:t>
            </a:r>
            <a:endParaRPr lang="ru-RU" b="1" dirty="0"/>
          </a:p>
          <a:p>
            <a:pPr lvl="0"/>
            <a:r>
              <a:rPr lang="uk-UA" b="1" dirty="0"/>
              <a:t>високу енергомісткість (40...100 </a:t>
            </a:r>
            <a:r>
              <a:rPr lang="uk-UA" b="1" dirty="0" err="1"/>
              <a:t>квт</a:t>
            </a:r>
            <a:r>
              <a:rPr lang="uk-UA" b="1" dirty="0"/>
              <a:t>-год. на один полив при m=300 м </a:t>
            </a:r>
            <a:r>
              <a:rPr lang="uk-UA" b="1" baseline="30000" dirty="0"/>
              <a:t>3</a:t>
            </a:r>
            <a:r>
              <a:rPr lang="uk-UA" b="1" dirty="0"/>
              <a:t> /га);</a:t>
            </a:r>
            <a:endParaRPr lang="ru-RU" b="1" dirty="0"/>
          </a:p>
          <a:p>
            <a:pPr lvl="0"/>
            <a:r>
              <a:rPr lang="uk-UA" b="1" dirty="0"/>
              <a:t>нерівномірність поливу під час вітру;</a:t>
            </a:r>
            <a:endParaRPr lang="ru-RU" b="1" dirty="0"/>
          </a:p>
          <a:p>
            <a:pPr lvl="0"/>
            <a:r>
              <a:rPr lang="uk-UA" b="1" dirty="0"/>
              <a:t> неможливість глибокого зво­ложення важких ґрунтів;</a:t>
            </a:r>
            <a:endParaRPr lang="ru-RU" b="1" dirty="0"/>
          </a:p>
          <a:p>
            <a:pPr lvl="0"/>
            <a:r>
              <a:rPr lang="uk-UA" b="1" dirty="0"/>
              <a:t> негативну реакцію окремих культур сі­мейства пасльонових, винограду та інших на цей спосіб зрошення.</a:t>
            </a:r>
            <a:endParaRPr lang="ru-RU" b="1" dirty="0"/>
          </a:p>
          <a:p>
            <a:r>
              <a:rPr lang="uk-UA" b="1" dirty="0"/>
              <a:t> 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198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424936" cy="6552728"/>
          </a:xfrm>
        </p:spPr>
        <p:txBody>
          <a:bodyPr>
            <a:normAutofit lnSpcReduction="10000"/>
          </a:bodyPr>
          <a:lstStyle/>
          <a:p>
            <a:r>
              <a:rPr lang="uk-UA" sz="3300" b="1" i="1" dirty="0">
                <a:solidFill>
                  <a:srgbClr val="FF0000"/>
                </a:solidFill>
              </a:rPr>
              <a:t>3.Продуктивність за добу:</a:t>
            </a:r>
            <a:endParaRPr lang="ru-RU" sz="33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sz="3300" b="1" i="1" dirty="0">
                <a:solidFill>
                  <a:srgbClr val="FF0000"/>
                </a:solidFill>
              </a:rPr>
              <a:t> </a:t>
            </a:r>
            <a:endParaRPr lang="ru-RU" sz="3300" b="1" i="1" dirty="0">
              <a:solidFill>
                <a:srgbClr val="FF0000"/>
              </a:solidFill>
            </a:endParaRPr>
          </a:p>
          <a:p>
            <a:r>
              <a:rPr lang="uk-UA" sz="4000" b="1" dirty="0"/>
              <a:t>                 86,4 </a:t>
            </a:r>
            <a:r>
              <a:rPr lang="uk-UA" sz="4000" b="1" dirty="0" err="1"/>
              <a:t>Q</a:t>
            </a:r>
            <a:r>
              <a:rPr lang="uk-UA" sz="4000" b="1" baseline="-25000" dirty="0" err="1"/>
              <a:t>sd</a:t>
            </a:r>
            <a:r>
              <a:rPr lang="uk-UA" sz="4000" b="1" dirty="0"/>
              <a:t>  </a:t>
            </a:r>
            <a:r>
              <a:rPr lang="uk-UA" sz="4000" b="1" dirty="0" err="1"/>
              <a:t>к</a:t>
            </a:r>
            <a:r>
              <a:rPr lang="uk-UA" sz="4000" b="1" baseline="-25000" dirty="0" err="1"/>
              <a:t>dau</a:t>
            </a:r>
            <a:endParaRPr lang="ru-RU" sz="4000" b="1" dirty="0"/>
          </a:p>
          <a:p>
            <a:r>
              <a:rPr lang="uk-UA" sz="4000" b="1" dirty="0" err="1"/>
              <a:t>А</a:t>
            </a:r>
            <a:r>
              <a:rPr lang="uk-UA" sz="4000" b="1" baseline="-25000" dirty="0" err="1"/>
              <a:t>dau</a:t>
            </a:r>
            <a:r>
              <a:rPr lang="uk-UA" sz="4000" b="1" dirty="0"/>
              <a:t> =   -----------------------</a:t>
            </a:r>
            <a:endParaRPr lang="ru-RU" sz="4000" b="1" dirty="0"/>
          </a:p>
          <a:p>
            <a:r>
              <a:rPr lang="uk-UA" sz="4000" b="1" dirty="0"/>
              <a:t>             </a:t>
            </a:r>
            <a:r>
              <a:rPr lang="uk-UA" sz="4000" b="1" dirty="0" smtClean="0"/>
              <a:t>        </a:t>
            </a:r>
            <a:r>
              <a:rPr lang="uk-UA" sz="4000" b="1" dirty="0" err="1"/>
              <a:t>mk</a:t>
            </a:r>
            <a:r>
              <a:rPr lang="uk-UA" sz="4000" b="1" baseline="-25000" dirty="0" err="1"/>
              <a:t>в</a:t>
            </a:r>
            <a:endParaRPr lang="ru-RU" sz="4000" b="1" dirty="0"/>
          </a:p>
          <a:p>
            <a:pPr marL="0" indent="0">
              <a:buNone/>
            </a:pPr>
            <a:r>
              <a:rPr lang="uk-UA" sz="4000" b="1" baseline="-25000" dirty="0"/>
              <a:t> </a:t>
            </a:r>
            <a:endParaRPr lang="ru-RU" sz="4000" b="1" dirty="0"/>
          </a:p>
          <a:p>
            <a:r>
              <a:rPr lang="uk-UA" sz="4000" b="1" dirty="0" err="1"/>
              <a:t>к</a:t>
            </a:r>
            <a:r>
              <a:rPr lang="uk-UA" sz="4000" b="1" baseline="-25000" dirty="0" err="1"/>
              <a:t>dau</a:t>
            </a:r>
            <a:r>
              <a:rPr lang="uk-UA" sz="4000" b="1" dirty="0"/>
              <a:t> - коефіцієнт використання робочого часу за добу</a:t>
            </a:r>
            <a:endParaRPr lang="ru-RU" sz="4000" b="1" dirty="0"/>
          </a:p>
          <a:p>
            <a:endParaRPr lang="ru-RU" sz="4000" b="1" dirty="0"/>
          </a:p>
          <a:p>
            <a:pPr marL="0" indent="0">
              <a:buNone/>
            </a:pPr>
            <a:r>
              <a:rPr lang="uk-UA" b="1" i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392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740080" cy="6120680"/>
          </a:xfrm>
        </p:spPr>
        <p:txBody>
          <a:bodyPr>
            <a:normAutofit lnSpcReduction="10000"/>
          </a:bodyPr>
          <a:lstStyle/>
          <a:p>
            <a:r>
              <a:rPr lang="uk-UA" sz="3900" b="1" i="1" dirty="0">
                <a:solidFill>
                  <a:srgbClr val="FF0000"/>
                </a:solidFill>
              </a:rPr>
              <a:t>4.Сезонна продуктивність:</a:t>
            </a:r>
            <a:endParaRPr lang="ru-RU" sz="39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sz="3900" b="1" i="1" dirty="0">
                <a:solidFill>
                  <a:srgbClr val="FF0000"/>
                </a:solidFill>
              </a:rPr>
              <a:t> </a:t>
            </a:r>
            <a:endParaRPr lang="ru-RU" sz="3900" b="1" i="1" dirty="0">
              <a:solidFill>
                <a:srgbClr val="FF0000"/>
              </a:solidFill>
            </a:endParaRPr>
          </a:p>
          <a:p>
            <a:r>
              <a:rPr lang="uk-UA" b="1" dirty="0"/>
              <a:t>                 86,4   </a:t>
            </a:r>
            <a:r>
              <a:rPr lang="uk-UA" b="1" dirty="0" err="1"/>
              <a:t>t</a:t>
            </a:r>
            <a:r>
              <a:rPr lang="uk-UA" b="1" baseline="-25000" dirty="0" err="1"/>
              <a:t>кр</a:t>
            </a:r>
            <a:r>
              <a:rPr lang="uk-UA" b="1" dirty="0" err="1"/>
              <a:t>.Qs</a:t>
            </a:r>
            <a:r>
              <a:rPr lang="uk-UA" b="1" baseline="-25000" dirty="0" err="1"/>
              <a:t>sd</a:t>
            </a:r>
            <a:r>
              <a:rPr lang="uk-UA" b="1" dirty="0"/>
              <a:t> </a:t>
            </a:r>
            <a:r>
              <a:rPr lang="uk-UA" b="1" dirty="0" err="1"/>
              <a:t>к</a:t>
            </a:r>
            <a:r>
              <a:rPr lang="uk-UA" b="1" baseline="-25000" dirty="0" err="1"/>
              <a:t>dau</a:t>
            </a:r>
            <a:r>
              <a:rPr lang="uk-UA" b="1" baseline="-25000" dirty="0"/>
              <a:t> </a:t>
            </a:r>
            <a:r>
              <a:rPr lang="uk-UA" b="1" dirty="0" err="1"/>
              <a:t>к</a:t>
            </a:r>
            <a:r>
              <a:rPr lang="uk-UA" b="1" baseline="-25000" dirty="0" err="1"/>
              <a:t>сез</a:t>
            </a:r>
            <a:r>
              <a:rPr lang="uk-UA" b="1" baseline="-25000" dirty="0"/>
              <a:t>.</a:t>
            </a:r>
            <a:endParaRPr lang="ru-RU" b="1" dirty="0"/>
          </a:p>
          <a:p>
            <a:r>
              <a:rPr lang="uk-UA" b="1" dirty="0" err="1"/>
              <a:t>Асез</a:t>
            </a:r>
            <a:r>
              <a:rPr lang="uk-UA" b="1" dirty="0"/>
              <a:t>. =   -------------------------------</a:t>
            </a:r>
            <a:endParaRPr lang="ru-RU" b="1" dirty="0"/>
          </a:p>
          <a:p>
            <a:r>
              <a:rPr lang="uk-UA" b="1" dirty="0" smtClean="0"/>
              <a:t>                           </a:t>
            </a:r>
            <a:r>
              <a:rPr lang="uk-UA" b="1" dirty="0" err="1" smtClean="0"/>
              <a:t>mk</a:t>
            </a:r>
            <a:r>
              <a:rPr lang="uk-UA" b="1" baseline="-25000" dirty="0" err="1" smtClean="0"/>
              <a:t>в</a:t>
            </a:r>
            <a:endParaRPr lang="ru-RU" b="1" dirty="0"/>
          </a:p>
          <a:p>
            <a:pPr marL="0" indent="0">
              <a:buNone/>
            </a:pPr>
            <a:r>
              <a:rPr lang="uk-UA" b="1" dirty="0"/>
              <a:t> </a:t>
            </a:r>
            <a:endParaRPr lang="ru-RU" b="1" dirty="0"/>
          </a:p>
          <a:p>
            <a:r>
              <a:rPr lang="uk-UA" b="1" dirty="0" err="1"/>
              <a:t>к</a:t>
            </a:r>
            <a:r>
              <a:rPr lang="uk-UA" b="1" baseline="-25000" dirty="0" err="1"/>
              <a:t>сез.</a:t>
            </a:r>
            <a:r>
              <a:rPr lang="uk-UA" b="1" dirty="0" err="1"/>
              <a:t>-</a:t>
            </a:r>
            <a:r>
              <a:rPr lang="uk-UA" b="1" dirty="0"/>
              <a:t> коефіцієнт використання робочого часу за сезон.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5.Інтенсивність дощу </a:t>
            </a:r>
            <a:r>
              <a:rPr lang="uk-UA" b="1" dirty="0"/>
              <a:t>для кожної дощувальної машини визначається за формулами приведеними раніше.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188520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812088" cy="6192688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Дощувальна машина ДДА -100 МА</a:t>
            </a:r>
            <a:endParaRPr lang="ru-RU" b="1" dirty="0">
              <a:solidFill>
                <a:srgbClr val="FF0000"/>
              </a:solidFill>
            </a:endParaRPr>
          </a:p>
          <a:p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b="1" dirty="0" smtClean="0">
                <a:solidFill>
                  <a:srgbClr val="FF0000"/>
                </a:solidFill>
              </a:rPr>
              <a:t>Довжина </a:t>
            </a:r>
            <a:r>
              <a:rPr lang="uk-UA" b="1" dirty="0">
                <a:solidFill>
                  <a:srgbClr val="FF0000"/>
                </a:solidFill>
              </a:rPr>
              <a:t>б"</a:t>
            </a:r>
            <a:r>
              <a:rPr lang="uk-UA" b="1" dirty="0" err="1">
                <a:solidFill>
                  <a:srgbClr val="FF0000"/>
                </a:solidFill>
              </a:rPr>
              <a:t>єфу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uk-UA" b="1" dirty="0" smtClean="0"/>
              <a:t>              Н </a:t>
            </a:r>
            <a:r>
              <a:rPr lang="uk-UA" b="1" dirty="0"/>
              <a:t>- </a:t>
            </a:r>
            <a:r>
              <a:rPr lang="uk-UA" b="1" dirty="0" err="1"/>
              <a:t>h</a:t>
            </a:r>
            <a:r>
              <a:rPr lang="uk-UA" b="1" baseline="-25000" dirty="0" err="1"/>
              <a:t>мін</a:t>
            </a:r>
            <a:r>
              <a:rPr lang="uk-UA" b="1" dirty="0"/>
              <a:t> - ∆</a:t>
            </a:r>
            <a:endParaRPr lang="ru-RU" b="1" dirty="0"/>
          </a:p>
          <a:p>
            <a:r>
              <a:rPr lang="uk-UA" b="1" dirty="0" err="1"/>
              <a:t>L</a:t>
            </a:r>
            <a:r>
              <a:rPr lang="uk-UA" b="1" baseline="-25000" dirty="0" err="1"/>
              <a:t>б</a:t>
            </a:r>
            <a:r>
              <a:rPr lang="uk-UA" b="1" dirty="0"/>
              <a:t>     = -------------------------</a:t>
            </a:r>
            <a:endParaRPr lang="ru-RU" b="1" dirty="0"/>
          </a:p>
          <a:p>
            <a:r>
              <a:rPr lang="uk-UA" b="1" dirty="0" smtClean="0"/>
              <a:t>               </a:t>
            </a:r>
            <a:r>
              <a:rPr lang="uk-UA" b="1" dirty="0" err="1" smtClean="0"/>
              <a:t>L</a:t>
            </a:r>
            <a:r>
              <a:rPr lang="uk-UA" b="1" baseline="-25000" dirty="0" err="1" smtClean="0"/>
              <a:t>not</a:t>
            </a:r>
            <a:r>
              <a:rPr lang="uk-UA" b="1" dirty="0" smtClean="0"/>
              <a:t> </a:t>
            </a:r>
            <a:r>
              <a:rPr lang="uk-UA" b="1" dirty="0"/>
              <a:t>т. </a:t>
            </a:r>
            <a:r>
              <a:rPr lang="uk-UA" b="1" dirty="0" err="1"/>
              <a:t>зр</a:t>
            </a:r>
            <a:r>
              <a:rPr lang="uk-UA" b="1" dirty="0"/>
              <a:t>.</a:t>
            </a:r>
            <a:endParaRPr lang="ru-RU" b="1" dirty="0"/>
          </a:p>
          <a:p>
            <a:r>
              <a:rPr lang="uk-UA" b="1" dirty="0"/>
              <a:t> </a:t>
            </a:r>
            <a:endParaRPr lang="ru-RU" b="1" dirty="0"/>
          </a:p>
          <a:p>
            <a:r>
              <a:rPr lang="uk-UA" b="1" dirty="0"/>
              <a:t>Н - будівельна глибина зрошувача, (0,75-1.1 м);</a:t>
            </a:r>
            <a:endParaRPr lang="ru-RU" b="1" dirty="0"/>
          </a:p>
          <a:p>
            <a:r>
              <a:rPr lang="uk-UA" b="1" dirty="0" err="1"/>
              <a:t>h</a:t>
            </a:r>
            <a:r>
              <a:rPr lang="uk-UA" b="1" baseline="-25000" dirty="0" err="1"/>
              <a:t>мін</a:t>
            </a:r>
            <a:r>
              <a:rPr lang="uk-UA" b="1" dirty="0"/>
              <a:t> - мінімальна допустима глибина води у зрошувачі, ( 0,3 м);</a:t>
            </a:r>
            <a:endParaRPr lang="ru-RU" b="1" dirty="0"/>
          </a:p>
          <a:p>
            <a:r>
              <a:rPr lang="uk-UA" b="1" dirty="0"/>
              <a:t>∆ - перевищення дамби над рівнем води (0,10-0,15 м</a:t>
            </a:r>
            <a:r>
              <a:rPr lang="uk-UA" b="1" dirty="0" smtClean="0"/>
              <a:t>.)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860805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740080" cy="6264696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Кількість б"</a:t>
            </a:r>
            <a:r>
              <a:rPr lang="uk-UA" b="1" i="1" dirty="0" err="1">
                <a:solidFill>
                  <a:srgbClr val="FF0000"/>
                </a:solidFill>
              </a:rPr>
              <a:t>єфів</a:t>
            </a:r>
            <a:r>
              <a:rPr lang="uk-UA" b="1" i="1" dirty="0">
                <a:solidFill>
                  <a:srgbClr val="FF0000"/>
                </a:solidFill>
              </a:rPr>
              <a:t>:</a:t>
            </a:r>
            <a:endParaRPr lang="ru-RU" b="1" i="1" dirty="0">
              <a:solidFill>
                <a:srgbClr val="FF0000"/>
              </a:solidFill>
            </a:endParaRPr>
          </a:p>
          <a:p>
            <a:r>
              <a:rPr lang="uk-UA" b="1" dirty="0"/>
              <a:t>     </a:t>
            </a:r>
            <a:r>
              <a:rPr lang="uk-UA" b="1" dirty="0" smtClean="0"/>
              <a:t>      </a:t>
            </a:r>
            <a:r>
              <a:rPr lang="uk-UA" b="1" dirty="0" err="1"/>
              <a:t>L</a:t>
            </a:r>
            <a:r>
              <a:rPr lang="uk-UA" b="1" baseline="-25000" dirty="0" err="1"/>
              <a:t>т.з</a:t>
            </a:r>
            <a:r>
              <a:rPr lang="uk-UA" b="1" baseline="-25000" dirty="0"/>
              <a:t>.</a:t>
            </a:r>
            <a:endParaRPr lang="ru-RU" b="1" dirty="0"/>
          </a:p>
          <a:p>
            <a:r>
              <a:rPr lang="uk-UA" b="1" dirty="0" err="1"/>
              <a:t>П</a:t>
            </a:r>
            <a:r>
              <a:rPr lang="uk-UA" b="1" baseline="-25000" dirty="0" err="1"/>
              <a:t>б</a:t>
            </a:r>
            <a:r>
              <a:rPr lang="uk-UA" b="1" dirty="0"/>
              <a:t> = --------------</a:t>
            </a:r>
            <a:endParaRPr lang="ru-RU" b="1" dirty="0"/>
          </a:p>
          <a:p>
            <a:r>
              <a:rPr lang="uk-UA" b="1" dirty="0"/>
              <a:t>   </a:t>
            </a:r>
            <a:r>
              <a:rPr lang="uk-UA" b="1" dirty="0" smtClean="0"/>
              <a:t>        </a:t>
            </a:r>
            <a:r>
              <a:rPr lang="uk-UA" b="1" dirty="0" err="1"/>
              <a:t>L</a:t>
            </a:r>
            <a:r>
              <a:rPr lang="uk-UA" b="1" baseline="-25000" dirty="0" err="1"/>
              <a:t>б</a:t>
            </a:r>
            <a:r>
              <a:rPr lang="uk-UA" b="1" dirty="0"/>
              <a:t> </a:t>
            </a:r>
            <a:endParaRPr lang="ru-RU" b="1" dirty="0"/>
          </a:p>
          <a:p>
            <a:r>
              <a:rPr lang="uk-UA" b="1" dirty="0"/>
              <a:t> </a:t>
            </a:r>
            <a:endParaRPr lang="ru-RU" b="1" dirty="0"/>
          </a:p>
          <a:p>
            <a:r>
              <a:rPr lang="uk-UA" b="1" dirty="0"/>
              <a:t> </a:t>
            </a:r>
            <a:r>
              <a:rPr lang="uk-UA" b="1" dirty="0" err="1"/>
              <a:t>L</a:t>
            </a:r>
            <a:r>
              <a:rPr lang="uk-UA" b="1" baseline="-25000" dirty="0" err="1"/>
              <a:t>т.з.</a:t>
            </a:r>
            <a:r>
              <a:rPr lang="uk-UA" b="1" dirty="0" err="1"/>
              <a:t>-</a:t>
            </a:r>
            <a:r>
              <a:rPr lang="uk-UA" b="1" dirty="0"/>
              <a:t> довжина тимчасового зрошувача;</a:t>
            </a:r>
            <a:endParaRPr lang="ru-RU" b="1" dirty="0"/>
          </a:p>
          <a:p>
            <a:r>
              <a:rPr lang="uk-UA" b="1" dirty="0" smtClean="0"/>
              <a:t> </a:t>
            </a:r>
            <a:r>
              <a:rPr lang="uk-UA" b="1" dirty="0" err="1" smtClean="0"/>
              <a:t>L</a:t>
            </a:r>
            <a:r>
              <a:rPr lang="uk-UA" b="1" baseline="-25000" dirty="0" err="1" smtClean="0"/>
              <a:t>б</a:t>
            </a:r>
            <a:r>
              <a:rPr lang="uk-UA" b="1" dirty="0" smtClean="0"/>
              <a:t> </a:t>
            </a:r>
            <a:r>
              <a:rPr lang="uk-UA" b="1" dirty="0"/>
              <a:t>- довжина б"</a:t>
            </a:r>
            <a:r>
              <a:rPr lang="uk-UA" b="1" dirty="0" err="1"/>
              <a:t>єфу</a:t>
            </a:r>
            <a:r>
              <a:rPr lang="uk-UA" b="1" dirty="0" smtClean="0"/>
              <a:t>;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751924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740080" cy="6480720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Середній шар води за один прохід:</a:t>
            </a:r>
            <a:endParaRPr lang="ru-RU" b="1" i="1" dirty="0">
              <a:solidFill>
                <a:srgbClr val="FF0000"/>
              </a:solidFill>
            </a:endParaRPr>
          </a:p>
          <a:p>
            <a:r>
              <a:rPr lang="uk-UA" b="1" dirty="0"/>
              <a:t>          60  </a:t>
            </a:r>
            <a:r>
              <a:rPr lang="uk-UA" b="1" dirty="0" err="1"/>
              <a:t>Q</a:t>
            </a:r>
            <a:r>
              <a:rPr lang="uk-UA" b="1" baseline="-25000" dirty="0" err="1"/>
              <a:t>sd</a:t>
            </a:r>
            <a:r>
              <a:rPr lang="uk-UA" b="1" dirty="0"/>
              <a:t>  К</a:t>
            </a:r>
            <a:r>
              <a:rPr lang="uk-UA" b="1" baseline="-25000" dirty="0"/>
              <a:t>в</a:t>
            </a:r>
            <a:endParaRPr lang="ru-RU" b="1" dirty="0"/>
          </a:p>
          <a:p>
            <a:r>
              <a:rPr lang="uk-UA" b="1" dirty="0" err="1"/>
              <a:t>h</a:t>
            </a:r>
            <a:r>
              <a:rPr lang="uk-UA" b="1" baseline="-25000" dirty="0" err="1"/>
              <a:t>пр</a:t>
            </a:r>
            <a:r>
              <a:rPr lang="uk-UA" b="1" dirty="0"/>
              <a:t> = ------------------------</a:t>
            </a:r>
            <a:endParaRPr lang="ru-RU" b="1" dirty="0"/>
          </a:p>
          <a:p>
            <a:r>
              <a:rPr lang="uk-UA" b="1" dirty="0"/>
              <a:t>          В V</a:t>
            </a:r>
            <a:endParaRPr lang="ru-RU" b="1" dirty="0"/>
          </a:p>
          <a:p>
            <a:r>
              <a:rPr lang="uk-UA" b="1" dirty="0" smtClean="0"/>
              <a:t>В </a:t>
            </a:r>
            <a:r>
              <a:rPr lang="uk-UA" b="1" dirty="0"/>
              <a:t>- ширина захвату дощувального агрегату, (120м.)</a:t>
            </a:r>
            <a:endParaRPr lang="ru-RU" b="1" dirty="0"/>
          </a:p>
          <a:p>
            <a:r>
              <a:rPr lang="uk-UA" b="1" dirty="0"/>
              <a:t>V - середня швидкість руху,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Кількість проходів агрегату по б"</a:t>
            </a:r>
            <a:r>
              <a:rPr lang="uk-UA" b="1" i="1" dirty="0" err="1">
                <a:solidFill>
                  <a:srgbClr val="FF0000"/>
                </a:solidFill>
              </a:rPr>
              <a:t>єфу</a:t>
            </a:r>
            <a:r>
              <a:rPr lang="uk-UA" b="1" i="1" dirty="0">
                <a:solidFill>
                  <a:srgbClr val="FF0000"/>
                </a:solidFill>
              </a:rPr>
              <a:t>:</a:t>
            </a:r>
            <a:endParaRPr lang="ru-RU" b="1" i="1" dirty="0">
              <a:solidFill>
                <a:srgbClr val="FF0000"/>
              </a:solidFill>
            </a:endParaRPr>
          </a:p>
          <a:p>
            <a:r>
              <a:rPr lang="uk-UA" b="1" i="1" dirty="0">
                <a:solidFill>
                  <a:schemeClr val="tx1"/>
                </a:solidFill>
              </a:rPr>
              <a:t>      </a:t>
            </a:r>
            <a:r>
              <a:rPr lang="uk-UA" b="1" i="1" dirty="0" smtClean="0">
                <a:solidFill>
                  <a:schemeClr val="tx1"/>
                </a:solidFill>
              </a:rPr>
              <a:t>     </a:t>
            </a:r>
            <a:r>
              <a:rPr lang="uk-UA" b="1" i="1" dirty="0">
                <a:solidFill>
                  <a:schemeClr val="tx1"/>
                </a:solidFill>
              </a:rPr>
              <a:t>m</a:t>
            </a:r>
            <a:endParaRPr lang="ru-RU" b="1" i="1" dirty="0">
              <a:solidFill>
                <a:schemeClr val="tx1"/>
              </a:solidFill>
            </a:endParaRPr>
          </a:p>
          <a:p>
            <a:r>
              <a:rPr lang="uk-UA" b="1" i="1" dirty="0" err="1">
                <a:solidFill>
                  <a:schemeClr val="tx1"/>
                </a:solidFill>
              </a:rPr>
              <a:t>п</a:t>
            </a:r>
            <a:r>
              <a:rPr lang="uk-UA" b="1" i="1" baseline="-25000" dirty="0" err="1">
                <a:solidFill>
                  <a:schemeClr val="tx1"/>
                </a:solidFill>
              </a:rPr>
              <a:t>пр</a:t>
            </a:r>
            <a:r>
              <a:rPr lang="uk-UA" b="1" i="1" dirty="0">
                <a:solidFill>
                  <a:schemeClr val="tx1"/>
                </a:solidFill>
              </a:rPr>
              <a:t> = ----------</a:t>
            </a:r>
            <a:endParaRPr lang="ru-RU" b="1" i="1" dirty="0">
              <a:solidFill>
                <a:schemeClr val="tx1"/>
              </a:solidFill>
            </a:endParaRPr>
          </a:p>
          <a:p>
            <a:r>
              <a:rPr lang="uk-UA" b="1" dirty="0">
                <a:solidFill>
                  <a:schemeClr val="tx1"/>
                </a:solidFill>
              </a:rPr>
              <a:t>          </a:t>
            </a:r>
            <a:r>
              <a:rPr lang="uk-UA" b="1" dirty="0" err="1">
                <a:solidFill>
                  <a:schemeClr val="tx1"/>
                </a:solidFill>
              </a:rPr>
              <a:t>h</a:t>
            </a:r>
            <a:r>
              <a:rPr lang="uk-UA" b="1" baseline="-25000" dirty="0" err="1">
                <a:solidFill>
                  <a:schemeClr val="tx1"/>
                </a:solidFill>
              </a:rPr>
              <a:t>пр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202378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408712"/>
          </a:xfrm>
        </p:spPr>
        <p:txBody>
          <a:bodyPr>
            <a:normAutofit lnSpcReduction="10000"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    Дощувальні </a:t>
            </a:r>
            <a:r>
              <a:rPr lang="uk-UA" b="1" i="1" dirty="0">
                <a:solidFill>
                  <a:srgbClr val="FF0000"/>
                </a:solidFill>
              </a:rPr>
              <a:t>машини ДФ-120 "</a:t>
            </a:r>
            <a:r>
              <a:rPr lang="uk-UA" b="1" i="1" dirty="0" err="1">
                <a:solidFill>
                  <a:srgbClr val="FF0000"/>
                </a:solidFill>
              </a:rPr>
              <a:t>Днепр</a:t>
            </a:r>
            <a:r>
              <a:rPr lang="uk-UA" b="1" i="1" dirty="0">
                <a:solidFill>
                  <a:srgbClr val="FF0000"/>
                </a:solidFill>
              </a:rPr>
              <a:t>" </a:t>
            </a:r>
            <a:r>
              <a:rPr lang="uk-UA" b="1" i="1" dirty="0" smtClean="0">
                <a:solidFill>
                  <a:srgbClr val="FF0000"/>
                </a:solidFill>
              </a:rPr>
              <a:t>і     </a:t>
            </a:r>
          </a:p>
          <a:p>
            <a:r>
              <a:rPr lang="uk-UA" b="1" i="1" dirty="0">
                <a:solidFill>
                  <a:srgbClr val="FF0000"/>
                </a:solidFill>
              </a:rPr>
              <a:t> </a:t>
            </a:r>
            <a:r>
              <a:rPr lang="uk-UA" b="1" i="1" dirty="0" smtClean="0">
                <a:solidFill>
                  <a:srgbClr val="FF0000"/>
                </a:solidFill>
              </a:rPr>
              <a:t>          ДКШ-64 </a:t>
            </a:r>
            <a:r>
              <a:rPr lang="uk-UA" b="1" i="1" dirty="0">
                <a:solidFill>
                  <a:srgbClr val="FF0000"/>
                </a:solidFill>
              </a:rPr>
              <a:t>"Волжанка"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uk-UA" b="1" dirty="0"/>
              <a:t>Тривалість поливу з однієї позиції</a:t>
            </a:r>
            <a:endParaRPr lang="ru-RU" b="1" dirty="0"/>
          </a:p>
          <a:p>
            <a:r>
              <a:rPr lang="uk-UA" b="1" dirty="0" smtClean="0"/>
              <a:t>          0,1 </a:t>
            </a:r>
            <a:r>
              <a:rPr lang="uk-UA" b="1" dirty="0"/>
              <a:t>m   </a:t>
            </a:r>
            <a:r>
              <a:rPr lang="uk-UA" b="1" dirty="0" err="1"/>
              <a:t>А</a:t>
            </a:r>
            <a:r>
              <a:rPr lang="uk-UA" b="1" baseline="-25000" dirty="0" err="1"/>
              <a:t>nt</a:t>
            </a:r>
            <a:r>
              <a:rPr lang="uk-UA" b="1" dirty="0"/>
              <a:t>  К</a:t>
            </a:r>
            <a:r>
              <a:rPr lang="uk-UA" b="1" baseline="-25000" dirty="0"/>
              <a:t>в</a:t>
            </a:r>
            <a:endParaRPr lang="ru-RU" b="1" dirty="0"/>
          </a:p>
          <a:p>
            <a:r>
              <a:rPr lang="uk-UA" b="1" dirty="0" err="1"/>
              <a:t>tпоз</a:t>
            </a:r>
            <a:r>
              <a:rPr lang="uk-UA" b="1" dirty="0"/>
              <a:t> = ---------------------</a:t>
            </a:r>
            <a:endParaRPr lang="ru-RU" b="1" dirty="0"/>
          </a:p>
          <a:p>
            <a:r>
              <a:rPr lang="uk-UA" b="1" dirty="0" smtClean="0"/>
              <a:t>               60 </a:t>
            </a:r>
            <a:r>
              <a:rPr lang="uk-UA" b="1" dirty="0" err="1"/>
              <a:t>Q</a:t>
            </a:r>
            <a:r>
              <a:rPr lang="uk-UA" b="1" baseline="-25000" dirty="0" err="1"/>
              <a:t>sd</a:t>
            </a:r>
            <a:endParaRPr lang="ru-RU" b="1" dirty="0"/>
          </a:p>
          <a:p>
            <a:r>
              <a:rPr lang="uk-UA" b="1" baseline="-25000" dirty="0"/>
              <a:t> </a:t>
            </a:r>
            <a:endParaRPr lang="ru-RU" b="1" dirty="0"/>
          </a:p>
          <a:p>
            <a:r>
              <a:rPr lang="uk-UA" b="1" dirty="0" err="1"/>
              <a:t>А</a:t>
            </a:r>
            <a:r>
              <a:rPr lang="uk-UA" b="1" baseline="-25000" dirty="0" err="1"/>
              <a:t>nt</a:t>
            </a:r>
            <a:r>
              <a:rPr lang="uk-UA" b="1" dirty="0"/>
              <a:t> -площа з однієї позиції, м</a:t>
            </a:r>
            <a:r>
              <a:rPr lang="uk-UA" b="1" dirty="0" smtClean="0"/>
              <a:t>;</a:t>
            </a:r>
          </a:p>
          <a:p>
            <a:r>
              <a:rPr lang="uk-UA" b="1" dirty="0" smtClean="0"/>
              <a:t> </a:t>
            </a:r>
            <a:r>
              <a:rPr lang="uk-UA" b="1" dirty="0"/>
              <a:t>ДКШ-64 - (18 х 800);  </a:t>
            </a:r>
            <a:endParaRPr lang="uk-UA" b="1" dirty="0" smtClean="0"/>
          </a:p>
          <a:p>
            <a:r>
              <a:rPr lang="uk-UA" b="1" dirty="0" smtClean="0"/>
              <a:t>ДФ </a:t>
            </a:r>
            <a:r>
              <a:rPr lang="uk-UA" b="1" dirty="0"/>
              <a:t>- 120 - (54 х 460);</a:t>
            </a:r>
            <a:endParaRPr lang="ru-RU" b="1" dirty="0"/>
          </a:p>
          <a:p>
            <a:r>
              <a:rPr lang="uk-UA" b="1" dirty="0"/>
              <a:t> 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3978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740080" cy="6336704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Дощувальні машини ДДН-70, </a:t>
            </a:r>
            <a:r>
              <a:rPr lang="uk-UA" b="1" i="1" dirty="0" err="1">
                <a:solidFill>
                  <a:srgbClr val="FF0000"/>
                </a:solidFill>
              </a:rPr>
              <a:t>ДДН</a:t>
            </a:r>
            <a:r>
              <a:rPr lang="uk-UA" b="1" i="1" dirty="0">
                <a:solidFill>
                  <a:srgbClr val="FF0000"/>
                </a:solidFill>
              </a:rPr>
              <a:t>-100</a:t>
            </a:r>
            <a:endParaRPr lang="ru-RU" b="1" dirty="0">
              <a:solidFill>
                <a:srgbClr val="FF0000"/>
              </a:solidFill>
            </a:endParaRPr>
          </a:p>
          <a:p>
            <a:endParaRPr lang="uk-UA" b="1" dirty="0" smtClean="0"/>
          </a:p>
          <a:p>
            <a:r>
              <a:rPr lang="uk-UA" b="1" dirty="0" smtClean="0"/>
              <a:t>Тривалість </a:t>
            </a:r>
            <a:r>
              <a:rPr lang="uk-UA" b="1" dirty="0"/>
              <a:t>поливу з однієї позиції:</a:t>
            </a:r>
            <a:endParaRPr lang="ru-RU" b="1" dirty="0"/>
          </a:p>
          <a:p>
            <a:r>
              <a:rPr lang="uk-UA" b="1" dirty="0"/>
              <a:t>         </a:t>
            </a:r>
            <a:r>
              <a:rPr lang="uk-UA" b="1" dirty="0" smtClean="0"/>
              <a:t>            m</a:t>
            </a:r>
            <a:endParaRPr lang="ru-RU" b="1" dirty="0"/>
          </a:p>
          <a:p>
            <a:r>
              <a:rPr lang="uk-UA" b="1" dirty="0" smtClean="0"/>
              <a:t>         </a:t>
            </a:r>
            <a:r>
              <a:rPr lang="uk-UA" b="1" dirty="0" err="1" smtClean="0"/>
              <a:t>t</a:t>
            </a:r>
            <a:r>
              <a:rPr lang="uk-UA" b="1" baseline="-25000" dirty="0" err="1" smtClean="0"/>
              <a:t>поз</a:t>
            </a:r>
            <a:r>
              <a:rPr lang="uk-UA" b="1" dirty="0" smtClean="0"/>
              <a:t> </a:t>
            </a:r>
            <a:r>
              <a:rPr lang="uk-UA" b="1" dirty="0"/>
              <a:t>= ------------</a:t>
            </a:r>
            <a:endParaRPr lang="ru-RU" b="1" dirty="0"/>
          </a:p>
          <a:p>
            <a:r>
              <a:rPr lang="uk-UA" b="1" dirty="0"/>
              <a:t>        </a:t>
            </a:r>
            <a:r>
              <a:rPr lang="uk-UA" b="1" dirty="0" smtClean="0"/>
              <a:t>            </a:t>
            </a:r>
            <a:r>
              <a:rPr lang="uk-UA" b="1" dirty="0"/>
              <a:t>і п</a:t>
            </a:r>
            <a:endParaRPr lang="ru-RU" b="1" dirty="0"/>
          </a:p>
          <a:p>
            <a:r>
              <a:rPr lang="uk-UA" b="1" dirty="0"/>
              <a:t>і- інтенсивність дощу, мм/хв.;</a:t>
            </a:r>
            <a:endParaRPr lang="ru-RU" b="1" dirty="0"/>
          </a:p>
          <a:p>
            <a:r>
              <a:rPr lang="uk-UA" b="1" dirty="0"/>
              <a:t>п </a:t>
            </a:r>
            <a:r>
              <a:rPr lang="uk-UA" b="1" dirty="0" err="1"/>
              <a:t>-частота</a:t>
            </a:r>
            <a:r>
              <a:rPr lang="uk-UA" b="1" dirty="0"/>
              <a:t> обертання насадки.</a:t>
            </a:r>
            <a:endParaRPr lang="ru-RU" b="1" dirty="0"/>
          </a:p>
          <a:p>
            <a:r>
              <a:rPr lang="uk-UA" b="1" dirty="0"/>
              <a:t> 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1644460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740080" cy="6264696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Дощувальна  машина "Фрегат</a:t>
            </a:r>
            <a:r>
              <a:rPr lang="uk-UA" b="1" dirty="0">
                <a:solidFill>
                  <a:srgbClr val="FF0000"/>
                </a:solidFill>
              </a:rPr>
              <a:t>"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uk-UA" b="1" dirty="0"/>
              <a:t>Час, за який машина виконує один оберт:</a:t>
            </a:r>
            <a:endParaRPr lang="ru-RU" b="1" dirty="0"/>
          </a:p>
          <a:p>
            <a:r>
              <a:rPr lang="uk-UA" b="1" dirty="0"/>
              <a:t> </a:t>
            </a:r>
            <a:endParaRPr lang="ru-RU" b="1" dirty="0"/>
          </a:p>
          <a:p>
            <a:r>
              <a:rPr lang="uk-UA" b="1" dirty="0" smtClean="0"/>
              <a:t>                                 </a:t>
            </a:r>
            <a:r>
              <a:rPr lang="uk-UA" b="1" dirty="0" err="1" smtClean="0"/>
              <a:t>m</a:t>
            </a:r>
            <a:r>
              <a:rPr lang="uk-UA" b="1" baseline="-25000" dirty="0" err="1" smtClean="0"/>
              <a:t>р</a:t>
            </a:r>
            <a:r>
              <a:rPr lang="uk-UA" b="1" dirty="0" smtClean="0"/>
              <a:t>  </a:t>
            </a:r>
            <a:r>
              <a:rPr lang="uk-UA" b="1" dirty="0" err="1"/>
              <a:t>Т</a:t>
            </a:r>
            <a:r>
              <a:rPr lang="uk-UA" b="1" baseline="-25000" dirty="0" err="1"/>
              <a:t>мін</a:t>
            </a:r>
            <a:endParaRPr lang="ru-RU" b="1" dirty="0"/>
          </a:p>
          <a:p>
            <a:r>
              <a:rPr lang="uk-UA" b="1" dirty="0" smtClean="0"/>
              <a:t>                           Т </a:t>
            </a:r>
            <a:r>
              <a:rPr lang="uk-UA" b="1" dirty="0"/>
              <a:t>= ------------------</a:t>
            </a:r>
            <a:endParaRPr lang="ru-RU" b="1" dirty="0"/>
          </a:p>
          <a:p>
            <a:r>
              <a:rPr lang="uk-UA" b="1" dirty="0" smtClean="0"/>
              <a:t>                                   </a:t>
            </a:r>
            <a:r>
              <a:rPr lang="uk-UA" b="1" dirty="0" err="1" smtClean="0"/>
              <a:t>m</a:t>
            </a:r>
            <a:r>
              <a:rPr lang="uk-UA" b="1" baseline="-25000" dirty="0" err="1" smtClean="0"/>
              <a:t>міп</a:t>
            </a:r>
            <a:endParaRPr lang="ru-RU" b="1" dirty="0"/>
          </a:p>
          <a:p>
            <a:r>
              <a:rPr lang="uk-UA" b="1" dirty="0" err="1" smtClean="0"/>
              <a:t>m</a:t>
            </a:r>
            <a:r>
              <a:rPr lang="uk-UA" b="1" baseline="-25000" dirty="0" err="1" smtClean="0"/>
              <a:t>р-</a:t>
            </a:r>
            <a:r>
              <a:rPr lang="uk-UA" b="1" baseline="-25000" dirty="0" smtClean="0"/>
              <a:t>  </a:t>
            </a:r>
            <a:r>
              <a:rPr lang="uk-UA" b="1" dirty="0"/>
              <a:t>розрахункова поливна норма, м</a:t>
            </a:r>
            <a:r>
              <a:rPr lang="uk-UA" b="1" baseline="30000" dirty="0"/>
              <a:t>3</a:t>
            </a:r>
            <a:r>
              <a:rPr lang="uk-UA" b="1" dirty="0"/>
              <a:t>  /га</a:t>
            </a:r>
            <a:r>
              <a:rPr lang="uk-UA" b="1" baseline="-25000" dirty="0"/>
              <a:t>            </a:t>
            </a:r>
            <a:endParaRPr lang="ru-RU" b="1" dirty="0"/>
          </a:p>
          <a:p>
            <a:r>
              <a:rPr lang="uk-UA" b="1" dirty="0" err="1"/>
              <a:t>m</a:t>
            </a:r>
            <a:r>
              <a:rPr lang="uk-UA" b="1" baseline="-25000" dirty="0" err="1"/>
              <a:t>міп-</a:t>
            </a:r>
            <a:r>
              <a:rPr lang="uk-UA" b="1" dirty="0"/>
              <a:t> мінімальна поливна норма, , м</a:t>
            </a:r>
            <a:r>
              <a:rPr lang="uk-UA" b="1" baseline="30000" dirty="0"/>
              <a:t>3</a:t>
            </a:r>
            <a:r>
              <a:rPr lang="uk-UA" b="1" dirty="0"/>
              <a:t>  /га. (технічна характеристика машини);</a:t>
            </a:r>
            <a:endParaRPr lang="ru-RU" b="1" dirty="0"/>
          </a:p>
          <a:p>
            <a:r>
              <a:rPr lang="uk-UA" b="1" dirty="0" err="1"/>
              <a:t>Т</a:t>
            </a:r>
            <a:r>
              <a:rPr lang="uk-UA" b="1" baseline="-25000" dirty="0" err="1"/>
              <a:t>мін</a:t>
            </a:r>
            <a:r>
              <a:rPr lang="uk-UA" b="1" dirty="0"/>
              <a:t> - мінімальний час повного оберту, </a:t>
            </a:r>
            <a:r>
              <a:rPr lang="uk-UA" b="1" dirty="0" err="1"/>
              <a:t>год</a:t>
            </a:r>
            <a:r>
              <a:rPr lang="uk-UA" b="1" dirty="0"/>
              <a:t> (технічна характеристика машини).</a:t>
            </a:r>
            <a:endParaRPr lang="ru-RU" b="1" dirty="0"/>
          </a:p>
          <a:p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5502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408712"/>
          </a:xfrm>
        </p:spPr>
        <p:txBody>
          <a:bodyPr>
            <a:normAutofit fontScale="92500" lnSpcReduction="20000"/>
          </a:bodyPr>
          <a:lstStyle/>
          <a:p>
            <a:r>
              <a:rPr lang="uk-UA" sz="3400" b="1" i="1" dirty="0">
                <a:solidFill>
                  <a:srgbClr val="FF0000"/>
                </a:solidFill>
              </a:rPr>
              <a:t>Дощувальні насадки, агрегати, машини і установки</a:t>
            </a:r>
            <a:r>
              <a:rPr lang="uk-UA" b="1" i="1" dirty="0">
                <a:solidFill>
                  <a:srgbClr val="FF0000"/>
                </a:solidFill>
              </a:rPr>
              <a:t>. </a:t>
            </a:r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dirty="0" smtClean="0"/>
              <a:t>Пристрій </a:t>
            </a:r>
            <a:r>
              <a:rPr lang="uk-UA" b="1" dirty="0"/>
              <a:t>для утворення штучного дощу, що немає частин, які переміщуються одна відносно одної, називається </a:t>
            </a:r>
            <a:r>
              <a:rPr lang="uk-UA" b="1" dirty="0">
                <a:solidFill>
                  <a:srgbClr val="FF0000"/>
                </a:solidFill>
              </a:rPr>
              <a:t>дощувальною насадкою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Пристрої для утворення штучного дощу і розподілу його по площі поливу, що включають рухомі елементи, називаються </a:t>
            </a:r>
            <a:r>
              <a:rPr lang="uk-UA" b="1" dirty="0">
                <a:solidFill>
                  <a:srgbClr val="FF0000"/>
                </a:solidFill>
              </a:rPr>
              <a:t>дощувальними апаратами і машина­ми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Дощувальні </a:t>
            </a:r>
            <a:r>
              <a:rPr lang="uk-UA" b="1" i="1" dirty="0">
                <a:solidFill>
                  <a:srgbClr val="FF0000"/>
                </a:solidFill>
              </a:rPr>
              <a:t>пристрої поділяють на </a:t>
            </a:r>
            <a:r>
              <a:rPr lang="uk-UA" b="1" i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uk-UA" b="1" dirty="0" err="1" smtClean="0"/>
              <a:t>короткоструминні</a:t>
            </a:r>
            <a:r>
              <a:rPr lang="uk-UA" b="1" dirty="0" smtClean="0"/>
              <a:t> </a:t>
            </a:r>
            <a:r>
              <a:rPr lang="uk-UA" b="1" dirty="0"/>
              <a:t>(радіус дії до 10 м</a:t>
            </a:r>
            <a:r>
              <a:rPr lang="uk-UA" b="1" dirty="0" smtClean="0"/>
              <a:t>),</a:t>
            </a:r>
          </a:p>
          <a:p>
            <a:r>
              <a:rPr lang="uk-UA" b="1" dirty="0" smtClean="0"/>
              <a:t> </a:t>
            </a:r>
            <a:r>
              <a:rPr lang="uk-UA" b="1" dirty="0" err="1"/>
              <a:t>середньоструминні</a:t>
            </a:r>
            <a:r>
              <a:rPr lang="uk-UA" b="1" dirty="0"/>
              <a:t> (до 35 м) </a:t>
            </a:r>
            <a:r>
              <a:rPr lang="uk-UA" b="1" dirty="0" smtClean="0"/>
              <a:t>і</a:t>
            </a:r>
          </a:p>
          <a:p>
            <a:r>
              <a:rPr lang="uk-UA" b="1" dirty="0" smtClean="0"/>
              <a:t> </a:t>
            </a:r>
            <a:r>
              <a:rPr lang="uk-UA" b="1" dirty="0"/>
              <a:t>далекоструминні (по­над 35 м</a:t>
            </a:r>
            <a:r>
              <a:rPr lang="uk-UA" b="1" dirty="0" smtClean="0"/>
              <a:t>).</a:t>
            </a:r>
          </a:p>
          <a:p>
            <a:pPr marL="0" indent="0">
              <a:buNone/>
            </a:pPr>
            <a:r>
              <a:rPr lang="uk-UA" b="1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262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812088" cy="6336704"/>
          </a:xfrm>
        </p:spPr>
        <p:txBody>
          <a:bodyPr>
            <a:normAutofit fontScale="92500"/>
          </a:bodyPr>
          <a:lstStyle/>
          <a:p>
            <a:r>
              <a:rPr lang="uk-UA" sz="3600" b="1" dirty="0"/>
              <a:t>При максимальній економічності, мінімальній метало-і </a:t>
            </a:r>
            <a:r>
              <a:rPr lang="uk-UA" sz="3600" b="1" dirty="0" err="1"/>
              <a:t>енергомісткості</a:t>
            </a:r>
            <a:r>
              <a:rPr lang="uk-UA" sz="3600" b="1" dirty="0"/>
              <a:t> </a:t>
            </a:r>
            <a:r>
              <a:rPr lang="uk-UA" sz="3600" b="1" i="1" dirty="0" smtClean="0">
                <a:solidFill>
                  <a:srgbClr val="FF0000"/>
                </a:solidFill>
              </a:rPr>
              <a:t>дощувальні пристрої </a:t>
            </a:r>
            <a:r>
              <a:rPr lang="uk-UA" sz="3600" b="1" dirty="0"/>
              <a:t>повинні </a:t>
            </a:r>
            <a:r>
              <a:rPr lang="uk-UA" sz="3600" b="1" dirty="0" smtClean="0"/>
              <a:t>:</a:t>
            </a:r>
          </a:p>
          <a:p>
            <a:r>
              <a:rPr lang="uk-UA" sz="3600" b="1" dirty="0" smtClean="0"/>
              <a:t>рівномірно </a:t>
            </a:r>
            <a:r>
              <a:rPr lang="uk-UA" sz="3600" b="1" dirty="0"/>
              <a:t>розподіляти воду по зрошуваному полю, дотримуючись заданих поливних норм, забез­печуючи високий КЗІ, </a:t>
            </a:r>
            <a:endParaRPr lang="uk-UA" sz="3600" b="1" dirty="0" smtClean="0"/>
          </a:p>
          <a:p>
            <a:r>
              <a:rPr lang="uk-UA" sz="3600" b="1" dirty="0" smtClean="0"/>
              <a:t>внесення </a:t>
            </a:r>
            <a:r>
              <a:rPr lang="uk-UA" sz="3600" b="1" dirty="0"/>
              <a:t>добрив одночасно з поливом, </a:t>
            </a:r>
            <a:endParaRPr lang="uk-UA" sz="3600" b="1" dirty="0" smtClean="0"/>
          </a:p>
          <a:p>
            <a:r>
              <a:rPr lang="uk-UA" sz="3600" b="1" dirty="0" smtClean="0"/>
              <a:t>висо­ку </a:t>
            </a:r>
            <a:r>
              <a:rPr lang="uk-UA" sz="3600" b="1" dirty="0"/>
              <a:t>продуктивність праці, </a:t>
            </a:r>
            <a:endParaRPr lang="uk-UA" sz="3600" b="1" dirty="0" smtClean="0"/>
          </a:p>
          <a:p>
            <a:r>
              <a:rPr lang="uk-UA" sz="3600" b="1" dirty="0" smtClean="0"/>
              <a:t>експлуатаційну </a:t>
            </a:r>
            <a:r>
              <a:rPr lang="uk-UA" sz="3600" b="1" dirty="0"/>
              <a:t>надійність</a:t>
            </a:r>
            <a:r>
              <a:rPr lang="uk-UA" sz="3600" b="1" dirty="0" smtClean="0"/>
              <a:t>,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тривалий строк служби і оптимальну інтенсивність дощу.</a:t>
            </a:r>
            <a:endParaRPr lang="ru-RU" sz="3600" b="1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11374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Дощувальні насадки можуть бути </a:t>
            </a:r>
            <a:r>
              <a:rPr lang="uk-UA" b="1" dirty="0" err="1">
                <a:solidFill>
                  <a:srgbClr val="FF0000"/>
                </a:solidFill>
              </a:rPr>
              <a:t>дефлекторні</a:t>
            </a:r>
            <a:r>
              <a:rPr lang="uk-UA" b="1" dirty="0">
                <a:solidFill>
                  <a:srgbClr val="FF0000"/>
                </a:solidFill>
              </a:rPr>
              <a:t> (відбив­ні) і струминні</a:t>
            </a:r>
            <a:r>
              <a:rPr lang="uk-UA" b="1" dirty="0"/>
              <a:t>. </a:t>
            </a:r>
            <a:r>
              <a:rPr lang="uk-UA" b="1" dirty="0" err="1">
                <a:solidFill>
                  <a:srgbClr val="FF0000"/>
                </a:solidFill>
              </a:rPr>
              <a:t>Дефлекторні</a:t>
            </a:r>
            <a:r>
              <a:rPr lang="uk-UA" b="1" dirty="0">
                <a:solidFill>
                  <a:srgbClr val="FF0000"/>
                </a:solidFill>
              </a:rPr>
              <a:t> насадки </a:t>
            </a:r>
            <a:r>
              <a:rPr lang="uk-UA" b="1" dirty="0" smtClean="0"/>
              <a:t> </a:t>
            </a:r>
            <a:r>
              <a:rPr lang="uk-UA" b="1" dirty="0"/>
              <a:t>встановлюють на </a:t>
            </a:r>
            <a:r>
              <a:rPr lang="uk-UA" b="1" dirty="0" err="1"/>
              <a:t>двоконсольних</a:t>
            </a:r>
            <a:r>
              <a:rPr lang="uk-UA" b="1" dirty="0"/>
              <a:t> дощувальних агрегатах ДДА-100М, ДДА-100МА, на дощувальних машинах «Кубань», а також на дощувальних установ­ках для поливу квітників, газонів і рослин у теплицях. </a:t>
            </a:r>
            <a:endParaRPr lang="uk-UA" b="1" dirty="0" smtClean="0"/>
          </a:p>
          <a:p>
            <a:r>
              <a:rPr lang="uk-UA" b="1" dirty="0" smtClean="0">
                <a:solidFill>
                  <a:srgbClr val="FF0000"/>
                </a:solidFill>
              </a:rPr>
              <a:t>Переваги</a:t>
            </a:r>
            <a:r>
              <a:rPr lang="uk-UA" b="1" dirty="0" smtClean="0"/>
              <a:t> </a:t>
            </a:r>
            <a:r>
              <a:rPr lang="uk-UA" b="1" dirty="0" err="1"/>
              <a:t>дефлекторних</a:t>
            </a:r>
            <a:r>
              <a:rPr lang="uk-UA" b="1" dirty="0"/>
              <a:t> насадок: рівномірне розпилення води з допустимим діаметром крапель (0,9...1,1 мм) при невеликих напорах (0,08... 0,15 МПа) і затратах енергії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>
                <a:solidFill>
                  <a:srgbClr val="FF0000"/>
                </a:solidFill>
              </a:rPr>
              <a:t>Недоліки:</a:t>
            </a:r>
            <a:r>
              <a:rPr lang="uk-UA" b="1" dirty="0"/>
              <a:t> невеликий радіус дії (б... 8 м) і висока інтенсивність дощу (0,7...1,1 мм/хв.).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544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964488" cy="6192688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Струминні насадки 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dirty="0"/>
              <a:t>застосовуються в усіх обер­тальних дощувальних апаратах. За конструкцією вони мало відріз­няються одна від одної, але істотно розрізняються за напором і витратою води, а також принципом обертання і дальністю польоту струменя.</a:t>
            </a:r>
            <a:endParaRPr lang="ru-RU" b="1" dirty="0"/>
          </a:p>
          <a:p>
            <a:r>
              <a:rPr lang="uk-UA" dirty="0"/>
              <a:t> </a:t>
            </a:r>
            <a:r>
              <a:rPr lang="uk-UA" b="1" dirty="0"/>
              <a:t> Залежно від напору води і дальності польоту струменя насадки </a:t>
            </a:r>
            <a:r>
              <a:rPr lang="uk-UA" b="1" dirty="0" smtClean="0"/>
              <a:t>бувають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dirty="0" err="1" smtClean="0">
                <a:solidFill>
                  <a:srgbClr val="FF0000"/>
                </a:solidFill>
              </a:rPr>
              <a:t>короткоструминні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sz="3000" b="1" dirty="0"/>
              <a:t>(Н=0,15...0,25 МПа, R=7...20 м</a:t>
            </a:r>
            <a:r>
              <a:rPr lang="uk-UA" sz="3000" b="1" dirty="0" smtClean="0"/>
              <a:t>),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dirty="0" err="1">
                <a:solidFill>
                  <a:srgbClr val="FF0000"/>
                </a:solidFill>
              </a:rPr>
              <a:t>середньоструминні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sz="2600" b="1" dirty="0"/>
              <a:t>(Н=0,25...0,40 МПа, Н=20.. .35 м) </a:t>
            </a:r>
            <a:endParaRPr lang="uk-UA" sz="2600" b="1" dirty="0" smtClean="0"/>
          </a:p>
          <a:p>
            <a:r>
              <a:rPr lang="uk-UA" b="1" dirty="0" smtClean="0"/>
              <a:t> </a:t>
            </a:r>
            <a:r>
              <a:rPr lang="uk-UA" b="1" dirty="0">
                <a:solidFill>
                  <a:srgbClr val="FF0000"/>
                </a:solidFill>
              </a:rPr>
              <a:t>далеко­струминн</a:t>
            </a:r>
            <a:r>
              <a:rPr lang="uk-UA" b="1" dirty="0"/>
              <a:t>і (Н=0,4...1,0 МПа, R=35...100 м). </a:t>
            </a:r>
            <a:endParaRPr lang="uk-UA" b="1" dirty="0" smtClean="0"/>
          </a:p>
          <a:p>
            <a:r>
              <a:rPr lang="uk-UA" b="1" dirty="0" smtClean="0"/>
              <a:t>Найбільш </a:t>
            </a:r>
            <a:r>
              <a:rPr lang="uk-UA" b="1" dirty="0"/>
              <a:t>поширені </a:t>
            </a:r>
            <a:r>
              <a:rPr lang="uk-UA" b="1" dirty="0" err="1"/>
              <a:t>середньоструминні</a:t>
            </a:r>
            <a:r>
              <a:rPr lang="uk-UA" b="1" dirty="0"/>
              <a:t> і далекоструминні насадки.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3345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459</TotalTime>
  <Words>4032</Words>
  <Application>Microsoft Office PowerPoint</Application>
  <PresentationFormat>Экран (4:3)</PresentationFormat>
  <Paragraphs>521</Paragraphs>
  <Slides>57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57</vt:i4>
      </vt:variant>
    </vt:vector>
  </HeadingPairs>
  <TitlesOfParts>
    <vt:vector size="59" baseType="lpstr">
      <vt:lpstr>Трек</vt:lpstr>
      <vt:lpstr>Точечный рисунок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Технічна характеристика ДДА-100М і ДДА- 100МА     </vt:lpstr>
      <vt:lpstr>Презентация PowerPoint</vt:lpstr>
      <vt:lpstr>Презентация PowerPoint</vt:lpstr>
      <vt:lpstr>Презентация PowerPoint</vt:lpstr>
      <vt:lpstr>  Таблиця  Технічна характеристика дощувальних машин Кубань М-1 і Кубань ЛК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  Таблиця  Деякі технічні характеристики окремих модифікацій машини «Фрегат» типу ДМ і ДМУ    </vt:lpstr>
      <vt:lpstr>Презентация PowerPoint</vt:lpstr>
      <vt:lpstr>Презентация PowerPoint</vt:lpstr>
      <vt:lpstr>Таблиця Технічна характеристика дощувальної машини ДФ-120 "Днепр" </vt:lpstr>
      <vt:lpstr>Презентация PowerPoint</vt:lpstr>
      <vt:lpstr>Презентация PowerPoint</vt:lpstr>
      <vt:lpstr>Таблиця  Технічна характеристика  дощувальної машини ДКШ-64 "Волжанка"</vt:lpstr>
      <vt:lpstr>Презентация PowerPoint</vt:lpstr>
      <vt:lpstr>Презентация PowerPoint</vt:lpstr>
      <vt:lpstr>Презентация PowerPoint</vt:lpstr>
      <vt:lpstr>                Таблиця . Технічна характеристика              далекоструминних дощувальних  машин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Полив дощуванням,  умови застосування,  переваги і недоліки</dc:title>
  <dc:creator>admin</dc:creator>
  <cp:lastModifiedBy>User</cp:lastModifiedBy>
  <cp:revision>42</cp:revision>
  <dcterms:created xsi:type="dcterms:W3CDTF">2017-01-09T13:02:12Z</dcterms:created>
  <dcterms:modified xsi:type="dcterms:W3CDTF">2017-02-26T10:36:49Z</dcterms:modified>
</cp:coreProperties>
</file>