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77" r:id="rId2"/>
    <p:sldId id="256" r:id="rId3"/>
    <p:sldId id="257" r:id="rId4"/>
    <p:sldId id="278" r:id="rId5"/>
    <p:sldId id="258" r:id="rId6"/>
    <p:sldId id="279" r:id="rId7"/>
    <p:sldId id="259" r:id="rId8"/>
    <p:sldId id="280" r:id="rId9"/>
    <p:sldId id="260" r:id="rId10"/>
    <p:sldId id="261" r:id="rId11"/>
    <p:sldId id="281" r:id="rId12"/>
    <p:sldId id="262" r:id="rId13"/>
    <p:sldId id="263" r:id="rId14"/>
    <p:sldId id="264" r:id="rId15"/>
    <p:sldId id="282" r:id="rId16"/>
    <p:sldId id="265" r:id="rId17"/>
    <p:sldId id="283" r:id="rId18"/>
    <p:sldId id="266" r:id="rId19"/>
    <p:sldId id="267" r:id="rId20"/>
    <p:sldId id="268" r:id="rId21"/>
    <p:sldId id="284" r:id="rId22"/>
    <p:sldId id="269" r:id="rId23"/>
    <p:sldId id="285" r:id="rId24"/>
    <p:sldId id="270" r:id="rId25"/>
    <p:sldId id="271" r:id="rId26"/>
    <p:sldId id="272" r:id="rId27"/>
    <p:sldId id="273" r:id="rId28"/>
    <p:sldId id="274" r:id="rId29"/>
    <p:sldId id="286" r:id="rId30"/>
    <p:sldId id="275" r:id="rId31"/>
    <p:sldId id="287" r:id="rId32"/>
    <p:sldId id="276" r:id="rId33"/>
    <p:sldId id="288" r:id="rId34"/>
    <p:sldId id="289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BC6-EEC4-40D8-983F-BB07C1B3A5A8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6031A28-A3BD-4CA1-91D2-C3A896F360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BC6-EEC4-40D8-983F-BB07C1B3A5A8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1A28-A3BD-4CA1-91D2-C3A896F360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BC6-EEC4-40D8-983F-BB07C1B3A5A8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1A28-A3BD-4CA1-91D2-C3A896F360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BC6-EEC4-40D8-983F-BB07C1B3A5A8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6031A28-A3BD-4CA1-91D2-C3A896F360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BC6-EEC4-40D8-983F-BB07C1B3A5A8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1A28-A3BD-4CA1-91D2-C3A896F360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BC6-EEC4-40D8-983F-BB07C1B3A5A8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1A28-A3BD-4CA1-91D2-C3A896F360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BC6-EEC4-40D8-983F-BB07C1B3A5A8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6031A28-A3BD-4CA1-91D2-C3A896F360E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BC6-EEC4-40D8-983F-BB07C1B3A5A8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1A28-A3BD-4CA1-91D2-C3A896F360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BC6-EEC4-40D8-983F-BB07C1B3A5A8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1A28-A3BD-4CA1-91D2-C3A896F360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BC6-EEC4-40D8-983F-BB07C1B3A5A8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1A28-A3BD-4CA1-91D2-C3A896F360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BC6-EEC4-40D8-983F-BB07C1B3A5A8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1A28-A3BD-4CA1-91D2-C3A896F360E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1A91BC6-EEC4-40D8-983F-BB07C1B3A5A8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6031A28-A3BD-4CA1-91D2-C3A896F360E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701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80728"/>
            <a:ext cx="8352928" cy="5145435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Поверхневе зрошення має такі особливості</a:t>
            </a:r>
            <a:r>
              <a:rPr lang="uk-UA" b="1" i="1" dirty="0" smtClean="0">
                <a:solidFill>
                  <a:srgbClr val="FF0000"/>
                </a:solidFill>
              </a:rPr>
              <a:t>:</a:t>
            </a:r>
            <a:endParaRPr lang="en-US" b="1" i="1" dirty="0" smtClean="0">
              <a:solidFill>
                <a:srgbClr val="FF0000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/>
              <a:t>пе­ріодичність поливів</a:t>
            </a:r>
            <a:r>
              <a:rPr lang="uk-UA" b="1" dirty="0" smtClean="0"/>
              <a:t>;</a:t>
            </a:r>
            <a:endParaRPr lang="en-US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за­паси вологи у ґрунті ви­трачаються у </a:t>
            </a:r>
            <a:r>
              <a:rPr lang="uk-UA" b="1" dirty="0" err="1"/>
              <a:t>міжполивні</a:t>
            </a:r>
            <a:r>
              <a:rPr lang="uk-UA" b="1" dirty="0"/>
              <a:t> періоди</a:t>
            </a:r>
            <a:r>
              <a:rPr lang="uk-UA" b="1" dirty="0" smtClean="0"/>
              <a:t>;</a:t>
            </a:r>
            <a:endParaRPr lang="en-US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зволожується пе­реважно тільки </a:t>
            </a:r>
            <a:r>
              <a:rPr lang="uk-UA" b="1" dirty="0" err="1"/>
              <a:t>грунт</a:t>
            </a:r>
            <a:r>
              <a:rPr lang="uk-UA" b="1" dirty="0" smtClean="0"/>
              <a:t>;</a:t>
            </a:r>
            <a:endParaRPr lang="en-US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великі коливання вологості ґрунту в період між поливами.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48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596064" cy="5472608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При поверхневих способах поливу спостерігаються недоліки</a:t>
            </a:r>
            <a:r>
              <a:rPr lang="uk-UA" sz="3600" b="1" dirty="0">
                <a:solidFill>
                  <a:srgbClr val="FF0000"/>
                </a:solidFill>
              </a:rPr>
              <a:t>:</a:t>
            </a:r>
            <a:endParaRPr lang="ru-RU" sz="3600" b="1" dirty="0">
              <a:solidFill>
                <a:srgbClr val="FF0000"/>
              </a:solidFill>
            </a:endParaRPr>
          </a:p>
          <a:p>
            <a:pPr lvl="0"/>
            <a:r>
              <a:rPr lang="uk-UA" sz="3600" b="1" dirty="0"/>
              <a:t>нерівномірне зволоження ґрунту;</a:t>
            </a:r>
            <a:endParaRPr lang="ru-RU" sz="3600" b="1" dirty="0"/>
          </a:p>
          <a:p>
            <a:pPr lvl="0"/>
            <a:r>
              <a:rPr lang="uk-UA" sz="3600" b="1" dirty="0"/>
              <a:t> невисока продуктивність праці по­ливальників (0,4...2,0 та за зміну); </a:t>
            </a:r>
            <a:endParaRPr lang="ru-RU" sz="3600" b="1" dirty="0"/>
          </a:p>
          <a:p>
            <a:pPr lvl="0"/>
            <a:r>
              <a:rPr lang="uk-UA" sz="3600" b="1" dirty="0"/>
              <a:t>неможливість подачі невеликих поливних норм;</a:t>
            </a:r>
            <a:endParaRPr lang="ru-RU" sz="3600" b="1" dirty="0"/>
          </a:p>
          <a:p>
            <a:pPr lvl="0"/>
            <a:r>
              <a:rPr lang="uk-UA" sz="3600" b="1" dirty="0"/>
              <a:t>великі витрати води на фільтрацію.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54151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264696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Класифікація </a:t>
            </a:r>
            <a:r>
              <a:rPr lang="uk-UA" b="1" i="1" dirty="0">
                <a:solidFill>
                  <a:srgbClr val="FF0000"/>
                </a:solidFill>
              </a:rPr>
              <a:t>і  будова   поливних   </a:t>
            </a:r>
            <a:r>
              <a:rPr lang="uk-UA" b="1" i="1" dirty="0" err="1">
                <a:solidFill>
                  <a:srgbClr val="FF0000"/>
                </a:solidFill>
              </a:rPr>
              <a:t>борозен</a:t>
            </a:r>
            <a:r>
              <a:rPr lang="uk-UA" i="1" dirty="0">
                <a:solidFill>
                  <a:srgbClr val="FF0000"/>
                </a:solidFill>
              </a:rPr>
              <a:t> 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 </a:t>
            </a:r>
            <a:r>
              <a:rPr lang="uk-UA" b="1" dirty="0" smtClean="0"/>
              <a:t> </a:t>
            </a:r>
            <a:r>
              <a:rPr lang="uk-UA" b="1" dirty="0">
                <a:solidFill>
                  <a:srgbClr val="FF0000"/>
                </a:solidFill>
              </a:rPr>
              <a:t>За глибиною </a:t>
            </a:r>
            <a:r>
              <a:rPr lang="uk-UA" b="1" dirty="0"/>
              <a:t>борозни поділяються на мілкі (8...12 см), середні (12...18 см) і глибокі (18...25 см</a:t>
            </a:r>
            <a:r>
              <a:rPr lang="uk-UA" b="1" dirty="0" smtClean="0"/>
              <a:t>);</a:t>
            </a:r>
            <a:endParaRPr lang="en-US" b="1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</a:rPr>
              <a:t>за проточністю </a:t>
            </a:r>
            <a:r>
              <a:rPr lang="uk-UA" b="1" dirty="0"/>
              <a:t>- на про­точні (незатоплювані) і тупі (затоплювані); </a:t>
            </a:r>
            <a:endParaRPr lang="en-US" b="1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за </a:t>
            </a:r>
            <a:r>
              <a:rPr lang="uk-UA" b="1" dirty="0">
                <a:solidFill>
                  <a:srgbClr val="FF0000"/>
                </a:solidFill>
              </a:rPr>
              <a:t>профілем перері­зу </a:t>
            </a:r>
            <a:r>
              <a:rPr lang="uk-UA" b="1" dirty="0"/>
              <a:t>- на параболічні, трапецієвидні, з бермою, з терасами, борозни-щілини</a:t>
            </a:r>
            <a:r>
              <a:rPr lang="uk-UA" b="1" dirty="0" smtClean="0"/>
              <a:t>;</a:t>
            </a:r>
            <a:endParaRPr lang="en-US" b="1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</a:rPr>
              <a:t>за довжиною </a:t>
            </a:r>
            <a:r>
              <a:rPr lang="uk-UA" b="1" dirty="0"/>
              <a:t>- на короткі (60...250 м) і довгі (250... 500 м</a:t>
            </a:r>
            <a:r>
              <a:rPr lang="uk-UA" b="1" dirty="0" smtClean="0"/>
              <a:t>);</a:t>
            </a:r>
            <a:endParaRPr lang="en-US" b="1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</a:rPr>
              <a:t>за ступенем сільськогосподарського використання </a:t>
            </a:r>
            <a:r>
              <a:rPr lang="uk-UA" b="1" dirty="0"/>
              <a:t>— на </a:t>
            </a:r>
            <a:r>
              <a:rPr lang="uk-UA" b="1" dirty="0" err="1"/>
              <a:t>за­сіювані</a:t>
            </a:r>
            <a:r>
              <a:rPr lang="uk-UA" b="1" dirty="0"/>
              <a:t> і не </a:t>
            </a:r>
            <a:r>
              <a:rPr lang="uk-UA" b="1" dirty="0" err="1"/>
              <a:t>засіювані</a:t>
            </a:r>
            <a:r>
              <a:rPr lang="uk-UA" b="1" dirty="0"/>
              <a:t>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0031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688632"/>
          </a:xfrm>
        </p:spPr>
        <p:txBody>
          <a:bodyPr>
            <a:normAutofit fontScale="92500"/>
          </a:bodyPr>
          <a:lstStyle/>
          <a:p>
            <a:r>
              <a:rPr lang="uk-UA" sz="4000" b="1" dirty="0"/>
              <a:t>Переважно використовуються борозни з </a:t>
            </a:r>
            <a:r>
              <a:rPr lang="uk-UA" sz="4000" b="1" dirty="0">
                <a:solidFill>
                  <a:srgbClr val="FF0000"/>
                </a:solidFill>
              </a:rPr>
              <a:t>параболічним або трапецієвидним перерізом </a:t>
            </a:r>
            <a:r>
              <a:rPr lang="uk-UA" sz="4000" b="1" dirty="0"/>
              <a:t>з шириною по </a:t>
            </a:r>
            <a:r>
              <a:rPr lang="uk-UA" sz="4000" b="1" dirty="0" err="1"/>
              <a:t>дну</a:t>
            </a:r>
            <a:r>
              <a:rPr lang="uk-UA" sz="4000" b="1" dirty="0"/>
              <a:t> 8-10 см, з закладанням укосів 1: 1</a:t>
            </a:r>
            <a:r>
              <a:rPr lang="uk-UA" sz="4000" b="1" dirty="0" smtClean="0"/>
              <a:t>.</a:t>
            </a:r>
            <a:endParaRPr lang="en-US" sz="4000" b="1" dirty="0" smtClean="0"/>
          </a:p>
          <a:p>
            <a:r>
              <a:rPr lang="uk-UA" sz="4000" b="1" dirty="0" smtClean="0"/>
              <a:t> </a:t>
            </a:r>
            <a:r>
              <a:rPr lang="uk-UA" sz="4000" b="1" dirty="0"/>
              <a:t>Глибина борозни від 8 до 25 см</a:t>
            </a:r>
            <a:r>
              <a:rPr lang="uk-UA" sz="4000" b="1" dirty="0" smtClean="0"/>
              <a:t>.</a:t>
            </a:r>
            <a:endParaRPr lang="en-US" sz="4000" b="1" dirty="0" smtClean="0"/>
          </a:p>
          <a:p>
            <a:r>
              <a:rPr lang="uk-UA" sz="4000" b="1" dirty="0" smtClean="0"/>
              <a:t> </a:t>
            </a:r>
            <a:r>
              <a:rPr lang="uk-UA" sz="4000" b="1" dirty="0"/>
              <a:t>Відстань між борознами повинна бути такою, щоб контури  зволоження двох сусідніх </a:t>
            </a:r>
            <a:r>
              <a:rPr lang="uk-UA" sz="4000" b="1" dirty="0" err="1"/>
              <a:t>борозен</a:t>
            </a:r>
            <a:r>
              <a:rPr lang="uk-UA" sz="4000" b="1" dirty="0"/>
              <a:t> змикалися.</a:t>
            </a: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236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>
            <a:normAutofit fontScale="92500" lnSpcReduction="10000"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Полив по мілких борознах </a:t>
            </a:r>
            <a:r>
              <a:rPr lang="uk-UA" sz="3600" b="1" dirty="0"/>
              <a:t>застосовується на добре запланованих полях з дрібнонасінними культурами вузькорядної сівби: цибулею, морквою та ін. </a:t>
            </a:r>
            <a:endParaRPr lang="uk-UA" sz="3600" b="1" dirty="0" smtClean="0"/>
          </a:p>
          <a:p>
            <a:r>
              <a:rPr lang="uk-UA" sz="3600" b="1" dirty="0" smtClean="0"/>
              <a:t>Мілкі </a:t>
            </a:r>
            <a:r>
              <a:rPr lang="uk-UA" sz="3600" b="1" dirty="0"/>
              <a:t>борозни мають глибину 8...12 см, шири­ну зверху - 30...35 см. </a:t>
            </a:r>
            <a:endParaRPr lang="uk-UA" sz="3600" b="1" dirty="0" smtClean="0"/>
          </a:p>
          <a:p>
            <a:r>
              <a:rPr lang="uk-UA" sz="3600" b="1" dirty="0" smtClean="0"/>
              <a:t>Прохо­дять </a:t>
            </a:r>
            <a:r>
              <a:rPr lang="uk-UA" sz="3600" b="1" dirty="0"/>
              <a:t>вони в орному шарі і ма­ють добру водовіддачу. </a:t>
            </a:r>
            <a:endParaRPr lang="uk-UA" sz="3600" b="1" dirty="0" smtClean="0"/>
          </a:p>
          <a:p>
            <a:r>
              <a:rPr lang="uk-UA" sz="3600" b="1" dirty="0" smtClean="0"/>
              <a:t>Опти­мальний </a:t>
            </a:r>
            <a:r>
              <a:rPr lang="uk-UA" sz="3600" b="1" dirty="0"/>
              <a:t>похил зрошуваної те­риторії - 0,0005...0,003,  що ха­рактерно для заплав, плавнів і дельт річок.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104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524056" cy="5472608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rgbClr val="FF0000"/>
                </a:solidFill>
              </a:rPr>
              <a:t>Полив по глибоких тупих борознах </a:t>
            </a:r>
            <a:r>
              <a:rPr lang="uk-UA" sz="3600" b="1" dirty="0"/>
              <a:t>застосовується для зрошення овочевих і просапних культур при похилах території менш як 0,002.</a:t>
            </a:r>
            <a:endParaRPr lang="ru-RU" sz="3600" b="1" dirty="0"/>
          </a:p>
          <a:p>
            <a:pPr marL="0" indent="0">
              <a:buNone/>
            </a:pPr>
            <a:r>
              <a:rPr lang="en-US" sz="3600" b="1" dirty="0"/>
              <a:t>     </a:t>
            </a:r>
            <a:r>
              <a:rPr lang="uk-UA" sz="3600" b="1" dirty="0"/>
              <a:t>Глибина таких борозен досягає 25 см, </a:t>
            </a:r>
            <a:r>
              <a:rPr lang="uk-UA" sz="3600" b="1" dirty="0" smtClean="0"/>
              <a:t> </a:t>
            </a:r>
          </a:p>
          <a:p>
            <a:pPr marL="0" indent="0">
              <a:buNone/>
            </a:pPr>
            <a:r>
              <a:rPr lang="uk-UA" sz="3600" b="1" dirty="0"/>
              <a:t> </a:t>
            </a:r>
            <a:r>
              <a:rPr lang="uk-UA" sz="3600" b="1" dirty="0" smtClean="0"/>
              <a:t>   а  </a:t>
            </a:r>
            <a:r>
              <a:rPr lang="uk-UA" sz="3600" b="1" dirty="0"/>
              <a:t>ширина -</a:t>
            </a:r>
            <a:r>
              <a:rPr lang="en-US" sz="3600" b="1" dirty="0"/>
              <a:t>  </a:t>
            </a:r>
            <a:r>
              <a:rPr lang="uk-UA" sz="3600" b="1" dirty="0"/>
              <a:t>60 см. </a:t>
            </a:r>
          </a:p>
          <a:p>
            <a:pPr marL="0" indent="0">
              <a:buNone/>
            </a:pPr>
            <a:r>
              <a:rPr lang="uk-UA" sz="3600" b="1" dirty="0" smtClean="0"/>
              <a:t>    Бороз­ни </a:t>
            </a:r>
            <a:r>
              <a:rPr lang="uk-UA" sz="3600" b="1" dirty="0"/>
              <a:t>заповнюють водою на глибину </a:t>
            </a:r>
            <a:r>
              <a:rPr lang="uk-UA" sz="3600" b="1" dirty="0" smtClean="0"/>
              <a:t>  </a:t>
            </a:r>
          </a:p>
          <a:p>
            <a:pPr marL="0" indent="0">
              <a:buNone/>
            </a:pPr>
            <a:r>
              <a:rPr lang="uk-UA" sz="3600" b="1" dirty="0"/>
              <a:t> </a:t>
            </a:r>
            <a:r>
              <a:rPr lang="uk-UA" sz="3600" b="1" dirty="0" smtClean="0"/>
              <a:t>    18</a:t>
            </a:r>
            <a:r>
              <a:rPr lang="uk-UA" sz="3600" b="1" dirty="0"/>
              <a:t>... 20 см.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4079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544615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rgbClr val="FF0000"/>
                </a:solidFill>
              </a:rPr>
              <a:t>Полив по проточних борознах </a:t>
            </a:r>
            <a:r>
              <a:rPr lang="uk-UA" sz="3600" b="1" dirty="0"/>
              <a:t>залежно від вологості ґрунту, глибини залягання ґрунтових вод, періоду росту і розвитку рослин може провадитись у кожне міжряддя або через міжряддя. </a:t>
            </a:r>
            <a:endParaRPr lang="uk-UA" sz="3600" b="1" dirty="0" smtClean="0"/>
          </a:p>
          <a:p>
            <a:r>
              <a:rPr lang="uk-UA" sz="3600" b="1" dirty="0" smtClean="0"/>
              <a:t>При </a:t>
            </a:r>
            <a:r>
              <a:rPr lang="uk-UA" sz="3600" b="1" dirty="0"/>
              <a:t>поливі через міжряддя поливна норма зменшується на 45...50 %, а продуктивність праці підвищується на 35...40 %.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654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740080" cy="5472608"/>
          </a:xfrm>
        </p:spPr>
        <p:txBody>
          <a:bodyPr>
            <a:normAutofit fontScale="92500" lnSpcReduction="10000"/>
          </a:bodyPr>
          <a:lstStyle/>
          <a:p>
            <a:r>
              <a:rPr lang="uk-UA" sz="3600" b="1" dirty="0">
                <a:solidFill>
                  <a:srgbClr val="FF0000"/>
                </a:solidFill>
              </a:rPr>
              <a:t>Полив по борознах з терасами </a:t>
            </a:r>
            <a:r>
              <a:rPr lang="uk-UA" sz="3600" b="1" dirty="0"/>
              <a:t>є різновидом по­ливу по проточних борознах. </a:t>
            </a:r>
            <a:endParaRPr lang="uk-UA" sz="3600" b="1" dirty="0" smtClean="0"/>
          </a:p>
          <a:p>
            <a:r>
              <a:rPr lang="uk-UA" sz="3600" b="1" dirty="0" smtClean="0"/>
              <a:t>Суть </a:t>
            </a:r>
            <a:r>
              <a:rPr lang="uk-UA" sz="3600" b="1" dirty="0"/>
              <a:t>його полягає в тому, що поливні борозни нарізають одна від одної на відстані, що дорівнює подвій­ній ширині міжряддя 120...140 см; між ними насипають невеликий валик. </a:t>
            </a:r>
            <a:endParaRPr lang="uk-UA" sz="3600" b="1" dirty="0" smtClean="0"/>
          </a:p>
          <a:p>
            <a:r>
              <a:rPr lang="uk-UA" sz="3600" b="1" dirty="0" smtClean="0"/>
              <a:t>Між </a:t>
            </a:r>
            <a:r>
              <a:rPr lang="uk-UA" sz="3600" b="1" dirty="0"/>
              <a:t>валиком і поливною борозною утворюється невели­ка (20...21 см) тераска, на яку висаджують розсаду овочевих культур.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7161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712968" cy="6192688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Полив по борознах-щілинах </a:t>
            </a:r>
            <a:r>
              <a:rPr lang="uk-UA" b="1" dirty="0"/>
              <a:t>застосовують для про­ведення </a:t>
            </a:r>
            <a:r>
              <a:rPr lang="uk-UA" b="1" dirty="0" err="1"/>
              <a:t>вологозарядкових</a:t>
            </a:r>
            <a:r>
              <a:rPr lang="uk-UA" b="1" dirty="0"/>
              <a:t> і </a:t>
            </a:r>
            <a:r>
              <a:rPr lang="uk-UA" b="1" dirty="0" err="1"/>
              <a:t>передсадильних</a:t>
            </a:r>
            <a:r>
              <a:rPr lang="uk-UA" b="1" dirty="0"/>
              <a:t> поливів великими по­ливними нормами на ділянках з недостатньо рівною поверхнею і на ґрунтах з слабкою водопроникністю. </a:t>
            </a:r>
            <a:endParaRPr lang="uk-UA" b="1" dirty="0" smtClean="0"/>
          </a:p>
          <a:p>
            <a:r>
              <a:rPr lang="uk-UA" b="1" dirty="0" smtClean="0"/>
              <a:t>Борозни-щілини </a:t>
            </a:r>
            <a:r>
              <a:rPr lang="uk-UA" b="1" dirty="0"/>
              <a:t>- це звичайні борозни, в дні яких роблять щі­лину глибиною 17...20 см і шириною 3,5 см. </a:t>
            </a:r>
            <a:endParaRPr lang="uk-UA" b="1" dirty="0" smtClean="0"/>
          </a:p>
          <a:p>
            <a:r>
              <a:rPr lang="uk-UA" b="1" dirty="0" smtClean="0"/>
              <a:t>Загальна </a:t>
            </a:r>
            <a:r>
              <a:rPr lang="uk-UA" b="1" dirty="0"/>
              <a:t>глибина борозни-щілини - 35...40 см. </a:t>
            </a:r>
            <a:endParaRPr lang="uk-UA" b="1" dirty="0" smtClean="0"/>
          </a:p>
          <a:p>
            <a:r>
              <a:rPr lang="uk-UA" b="1" dirty="0" smtClean="0"/>
              <a:t>Довжину </a:t>
            </a:r>
            <a:r>
              <a:rPr lang="uk-UA" b="1" dirty="0"/>
              <a:t>її приймають такою ж, як і не затоплюваних борозен, а витрату води в кожну борозну збільшують у 2...3 рази.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зв'язку з цим продуктивність праці збільшується у кілька разів порівняно з поливом по звичайних борознах. </a:t>
            </a:r>
            <a:endParaRPr lang="uk-UA" b="1" dirty="0" smtClean="0"/>
          </a:p>
          <a:p>
            <a:r>
              <a:rPr lang="uk-UA" b="1" dirty="0" smtClean="0"/>
              <a:t>Відстань </a:t>
            </a:r>
            <a:r>
              <a:rPr lang="uk-UA" b="1" dirty="0"/>
              <a:t>між борознами-щілинами - 120...140 </a:t>
            </a:r>
            <a:r>
              <a:rPr lang="uk-UA" b="1" dirty="0" smtClean="0"/>
              <a:t>см.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111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6048672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Полив по довгих б о р о з н а х</a:t>
            </a:r>
            <a:r>
              <a:rPr lang="uk-UA" b="1" dirty="0" smtClean="0">
                <a:solidFill>
                  <a:srgbClr val="FF0000"/>
                </a:solidFill>
              </a:rPr>
              <a:t>.</a:t>
            </a:r>
            <a:endParaRPr lang="en-US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Цей спосіб поливу можна застосовувати на добре вирівняних ділянках з похилами не менше 0,002 і на ґрунтах з середньою і слабкою водопроникністю при гли­бині залягання ґрунтових вод понад 2 м. </a:t>
            </a:r>
            <a:endParaRPr lang="uk-UA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поливі по довгих борознах одночасно включається в ро­боту до 100 борозен, що сприяє значному збільшенню продуктивнос­ті праці поливальників.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526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76672"/>
            <a:ext cx="8208912" cy="5976664"/>
          </a:xfrm>
        </p:spPr>
        <p:txBody>
          <a:bodyPr>
            <a:normAutofit/>
          </a:bodyPr>
          <a:lstStyle/>
          <a:p>
            <a:r>
              <a:rPr lang="uk-UA" sz="3200" b="1" i="1" dirty="0">
                <a:solidFill>
                  <a:srgbClr val="FF0000"/>
                </a:solidFill>
              </a:rPr>
              <a:t>Способи і техніка зрошення сільськогосподарських </a:t>
            </a:r>
            <a:r>
              <a:rPr lang="uk-UA" sz="3200" b="1" i="1" dirty="0" smtClean="0">
                <a:solidFill>
                  <a:srgbClr val="FF0000"/>
                </a:solidFill>
              </a:rPr>
              <a:t>культур.</a:t>
            </a:r>
            <a:r>
              <a:rPr lang="uk-UA" sz="2800" b="1" dirty="0"/>
              <a:t> </a:t>
            </a:r>
            <a:endParaRPr lang="ru-RU" sz="2800" dirty="0"/>
          </a:p>
          <a:p>
            <a:r>
              <a:rPr lang="uk-UA" sz="2800" b="1" i="1" dirty="0">
                <a:solidFill>
                  <a:srgbClr val="FF0000"/>
                </a:solidFill>
              </a:rPr>
              <a:t>Поверхневі способи поливу, умови застосування</a:t>
            </a:r>
            <a:r>
              <a:rPr lang="uk-UA" sz="2800" b="1" i="1" dirty="0" smtClean="0">
                <a:solidFill>
                  <a:srgbClr val="FF0000"/>
                </a:solidFill>
              </a:rPr>
              <a:t>.</a:t>
            </a:r>
            <a:r>
              <a:rPr lang="uk-UA" sz="2800" b="1" i="1" dirty="0">
                <a:solidFill>
                  <a:srgbClr val="FF0000"/>
                </a:solidFill>
              </a:rPr>
              <a:t> </a:t>
            </a:r>
            <a:endParaRPr lang="ru-RU" sz="2800" b="1" dirty="0">
              <a:solidFill>
                <a:srgbClr val="FF0000"/>
              </a:solidFill>
            </a:endParaRPr>
          </a:p>
          <a:p>
            <a:r>
              <a:rPr lang="uk-UA" sz="2800" b="1" dirty="0">
                <a:solidFill>
                  <a:srgbClr val="FF0000"/>
                </a:solidFill>
              </a:rPr>
              <a:t>Спосіб зрошення </a:t>
            </a:r>
            <a:r>
              <a:rPr lang="uk-UA" sz="2800" b="1" dirty="0"/>
              <a:t>- це захід, за допомогою якого здійс­нюють проектний режим зрошення сільськогосподарських культур шляхом розподілу води по полю в необхідних кількостях і в потріб­ні строки. Кожному способу зрошення відповідають певна зрошу­вальна мережа і техніка поливу.</a:t>
            </a:r>
            <a:endParaRPr lang="ru-RU" sz="2800" b="1" dirty="0"/>
          </a:p>
          <a:p>
            <a:r>
              <a:rPr lang="uk-UA" sz="2800" b="1" dirty="0">
                <a:solidFill>
                  <a:srgbClr val="FF0000"/>
                </a:solidFill>
              </a:rPr>
              <a:t>Техніка поливу </a:t>
            </a:r>
            <a:r>
              <a:rPr lang="uk-UA" sz="2800" b="1" dirty="0"/>
              <a:t>- це комплекс заходів, споруд, обладнан­ня і машин, за допомогою яких здійснюється той чи інший спосіб зрошення.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277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336704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Класифікація і будова </a:t>
            </a:r>
            <a:r>
              <a:rPr lang="uk-UA" b="1" i="1" dirty="0" smtClean="0">
                <a:solidFill>
                  <a:srgbClr val="FF0000"/>
                </a:solidFill>
              </a:rPr>
              <a:t>смуг</a:t>
            </a:r>
            <a:endParaRPr lang="en-US" b="1" i="1" dirty="0" smtClean="0">
              <a:solidFill>
                <a:srgbClr val="FF0000"/>
              </a:solidFill>
            </a:endParaRPr>
          </a:p>
          <a:p>
            <a:r>
              <a:rPr lang="uk-UA" b="1" dirty="0" smtClean="0"/>
              <a:t> </a:t>
            </a:r>
            <a:r>
              <a:rPr lang="uk-UA" b="1" dirty="0"/>
              <a:t>Розрізняють </a:t>
            </a:r>
            <a:r>
              <a:rPr lang="uk-UA" b="1" dirty="0">
                <a:solidFill>
                  <a:srgbClr val="FF0000"/>
                </a:solidFill>
              </a:rPr>
              <a:t>три види поливу по смугах</a:t>
            </a:r>
            <a:r>
              <a:rPr lang="uk-UA" b="1" dirty="0" smtClean="0"/>
              <a:t>:</a:t>
            </a:r>
          </a:p>
          <a:p>
            <a:r>
              <a:rPr lang="uk-UA" b="1" dirty="0" smtClean="0"/>
              <a:t> </a:t>
            </a:r>
            <a:r>
              <a:rPr lang="uk-UA" b="1" dirty="0"/>
              <a:t>з головним, </a:t>
            </a:r>
            <a:endParaRPr lang="uk-UA" b="1" dirty="0" smtClean="0"/>
          </a:p>
          <a:p>
            <a:r>
              <a:rPr lang="uk-UA" b="1" dirty="0" smtClean="0"/>
              <a:t>боковим </a:t>
            </a:r>
            <a:r>
              <a:rPr lang="uk-UA" b="1" dirty="0"/>
              <a:t>і </a:t>
            </a:r>
            <a:endParaRPr lang="uk-UA" b="1" dirty="0" smtClean="0"/>
          </a:p>
          <a:p>
            <a:r>
              <a:rPr lang="uk-UA" b="1" dirty="0" smtClean="0"/>
              <a:t>комбінованим </a:t>
            </a:r>
            <a:r>
              <a:rPr lang="uk-UA" b="1" dirty="0"/>
              <a:t>напусками води на поливну </a:t>
            </a:r>
            <a:r>
              <a:rPr lang="uk-UA" b="1" dirty="0" smtClean="0"/>
              <a:t>смугу</a:t>
            </a:r>
            <a:r>
              <a:rPr lang="en-US" b="1" dirty="0" smtClean="0"/>
              <a:t>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За шириною </a:t>
            </a:r>
            <a:r>
              <a:rPr lang="uk-UA" b="1" dirty="0"/>
              <a:t>смуги поділяються на вузькі (1,8...4,2 м) і широкі (до 35 м</a:t>
            </a:r>
            <a:r>
              <a:rPr lang="uk-UA" b="1" dirty="0" smtClean="0"/>
              <a:t>),</a:t>
            </a:r>
            <a:endParaRPr lang="en-US" b="1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</a:rPr>
              <a:t>за довжиною </a:t>
            </a:r>
            <a:r>
              <a:rPr lang="uk-UA" b="1" dirty="0"/>
              <a:t>-  на короткі (до 50 м) і довгі (до 500 м</a:t>
            </a:r>
            <a:r>
              <a:rPr lang="uk-UA" b="1" dirty="0" smtClean="0"/>
              <a:t>).</a:t>
            </a:r>
            <a:endParaRPr lang="en-US" b="1" dirty="0" smtClean="0"/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608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452048" cy="6120680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Полив з головним пуском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Застосовують </a:t>
            </a:r>
            <a:r>
              <a:rPr lang="uk-UA" b="1" dirty="0"/>
              <a:t>при по­здовжньому похилі 0,002...0,01 і поперечному не більше 0,003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Вода з тимчасових зрошувачів польових трубопроводів або вивідних бо­розен надходить на смуги шириною в один (3,6 або 4,2 м) і два (7,2 або 8,4 м) проходи дискової сівалки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Валики влаштовують од­ночасно з сівбою. </a:t>
            </a:r>
            <a:endParaRPr lang="uk-UA" b="1" dirty="0" smtClean="0"/>
          </a:p>
          <a:p>
            <a:r>
              <a:rPr lang="uk-UA" b="1" dirty="0" smtClean="0"/>
              <a:t>Під </a:t>
            </a:r>
            <a:r>
              <a:rPr lang="uk-UA" b="1" dirty="0"/>
              <a:t>час сівби зернових і трав їх засівають. </a:t>
            </a:r>
            <a:endParaRPr lang="uk-UA" b="1" dirty="0" smtClean="0"/>
          </a:p>
          <a:p>
            <a:r>
              <a:rPr lang="uk-UA" b="1" dirty="0" smtClean="0"/>
              <a:t>Довжина </a:t>
            </a:r>
            <a:r>
              <a:rPr lang="uk-UA" b="1" dirty="0"/>
              <a:t>смуг залежить від механічного складу, водопроникності ґрунту і похилу.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91313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192688"/>
          </a:xfrm>
        </p:spPr>
        <p:txBody>
          <a:bodyPr>
            <a:normAutofit fontScale="25000" lnSpcReduction="20000"/>
          </a:bodyPr>
          <a:lstStyle/>
          <a:p>
            <a:r>
              <a:rPr lang="uk-UA" sz="12800" b="1" i="1" dirty="0">
                <a:solidFill>
                  <a:srgbClr val="FF0000"/>
                </a:solidFill>
              </a:rPr>
              <a:t>Полив з боковим пуском</a:t>
            </a:r>
            <a:r>
              <a:rPr lang="uk-UA" sz="12800" b="1" dirty="0"/>
              <a:t>. </a:t>
            </a:r>
            <a:endParaRPr lang="uk-UA" sz="12800" b="1" dirty="0" smtClean="0"/>
          </a:p>
          <a:p>
            <a:endParaRPr lang="uk-UA" sz="12800" b="1" dirty="0" smtClean="0"/>
          </a:p>
          <a:p>
            <a:r>
              <a:rPr lang="uk-UA" sz="11200" b="1" dirty="0" smtClean="0"/>
              <a:t>Застосовують </a:t>
            </a:r>
            <a:r>
              <a:rPr lang="uk-UA" sz="11200" b="1" dirty="0"/>
              <a:t>при поздовж­ніх похилах 0,02...0,03, у складному мікрорельєфі і поперечному похилі понад 0,002.</a:t>
            </a:r>
            <a:endParaRPr lang="ru-RU" sz="11200" b="1" dirty="0"/>
          </a:p>
          <a:p>
            <a:r>
              <a:rPr lang="uk-UA" sz="11200" b="1" dirty="0">
                <a:solidFill>
                  <a:srgbClr val="FF0000"/>
                </a:solidFill>
              </a:rPr>
              <a:t>Смуги з боковим пуском </a:t>
            </a:r>
            <a:r>
              <a:rPr lang="uk-UA" sz="11200" b="1" dirty="0"/>
              <a:t>води відокремлюють одна від одної не валиками, а вивідними борознами з глибиною 25...30 см. </a:t>
            </a:r>
            <a:endParaRPr lang="uk-UA" sz="11200" b="1" dirty="0" smtClean="0"/>
          </a:p>
          <a:p>
            <a:r>
              <a:rPr lang="uk-UA" sz="11200" b="1" dirty="0" smtClean="0"/>
              <a:t>Ширину </a:t>
            </a:r>
            <a:r>
              <a:rPr lang="uk-UA" sz="11200" b="1" dirty="0"/>
              <a:t>смуг приймають кратною ширині сівалки.</a:t>
            </a:r>
            <a:endParaRPr lang="ru-RU" sz="11200" b="1" dirty="0"/>
          </a:p>
          <a:p>
            <a:r>
              <a:rPr lang="uk-UA" sz="11200" b="1" dirty="0"/>
              <a:t>Полив з боковим пуском доцільно застосовувати на важ­ких суглинистих ґрунтах. </a:t>
            </a:r>
            <a:endParaRPr lang="uk-UA" sz="11200" b="1" dirty="0" smtClean="0"/>
          </a:p>
          <a:p>
            <a:r>
              <a:rPr lang="uk-UA" sz="11200" b="1" dirty="0" smtClean="0"/>
              <a:t>Ви­трати </a:t>
            </a:r>
            <a:r>
              <a:rPr lang="uk-UA" sz="11200" b="1" dirty="0"/>
              <a:t>води при цьому підвище­ні - 25...100 л/с. </a:t>
            </a:r>
            <a:endParaRPr lang="uk-UA" sz="11200" b="1" dirty="0" smtClean="0"/>
          </a:p>
          <a:p>
            <a:r>
              <a:rPr lang="uk-UA" sz="11200" b="1" dirty="0" smtClean="0"/>
              <a:t>Вода </a:t>
            </a:r>
            <a:r>
              <a:rPr lang="uk-UA" sz="11200" b="1" dirty="0"/>
              <a:t>на сму­гу надходить через водовипуски або </a:t>
            </a:r>
            <a:r>
              <a:rPr lang="uk-UA" sz="11200" b="1" dirty="0" smtClean="0"/>
              <a:t>прокопи.</a:t>
            </a:r>
            <a:endParaRPr lang="ru-RU" sz="11200" b="1" dirty="0"/>
          </a:p>
          <a:p>
            <a:endParaRPr lang="en-US" sz="8000" b="1" dirty="0"/>
          </a:p>
          <a:p>
            <a:endParaRPr lang="en-US" sz="7400" b="1" dirty="0" smtClean="0"/>
          </a:p>
          <a:p>
            <a:endParaRPr lang="en-US" sz="7400" b="1" dirty="0"/>
          </a:p>
          <a:p>
            <a:endParaRPr lang="ru-RU" sz="7400" b="1" dirty="0"/>
          </a:p>
          <a:p>
            <a:pPr marL="0" indent="0">
              <a:buNone/>
            </a:pPr>
            <a:r>
              <a:rPr lang="uk-UA" sz="7400" dirty="0"/>
              <a:t> </a:t>
            </a:r>
            <a:endParaRPr lang="ru-RU" sz="7400" dirty="0"/>
          </a:p>
          <a:p>
            <a:pPr marL="0" indent="0">
              <a:buNone/>
            </a:pPr>
            <a:r>
              <a:rPr lang="uk-UA" sz="7400" dirty="0"/>
              <a:t> </a:t>
            </a:r>
            <a:endParaRPr lang="ru-RU" sz="7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131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596064" cy="5760640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Полив з комбінованим пуском </a:t>
            </a:r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/>
              <a:t>застосовується </a:t>
            </a:r>
            <a:r>
              <a:rPr lang="uk-UA" b="1" dirty="0"/>
              <a:t>при складному мікрорельєфі і поздовжньому похилі 0,03...0,004 на не спланованих або слабко спланованих площах. </a:t>
            </a:r>
            <a:endParaRPr lang="uk-UA" b="1" dirty="0" smtClean="0"/>
          </a:p>
          <a:p>
            <a:r>
              <a:rPr lang="uk-UA" b="1" dirty="0" smtClean="0"/>
              <a:t>Ширина </a:t>
            </a:r>
            <a:r>
              <a:rPr lang="uk-UA" b="1" dirty="0"/>
              <a:t>смуги може досягати 15 м, а довжина - 400 м. </a:t>
            </a:r>
            <a:endParaRPr lang="uk-UA" b="1" dirty="0" smtClean="0"/>
          </a:p>
          <a:p>
            <a:r>
              <a:rPr lang="uk-UA" b="1" dirty="0" smtClean="0"/>
              <a:t>Питома </a:t>
            </a:r>
            <a:r>
              <a:rPr lang="uk-UA" b="1" dirty="0"/>
              <a:t>витрата води - 10...15 л/с на 1 м ширини смуги. </a:t>
            </a:r>
            <a:endParaRPr lang="uk-UA" b="1" dirty="0" smtClean="0"/>
          </a:p>
          <a:p>
            <a:r>
              <a:rPr lang="uk-UA" b="1" dirty="0" smtClean="0"/>
              <a:t>Вода </a:t>
            </a:r>
            <a:r>
              <a:rPr lang="uk-UA" b="1" dirty="0"/>
              <a:t>подається на смугу з тимчасового зро­шувача і вивідної борозни. </a:t>
            </a:r>
            <a:endParaRPr lang="uk-UA" b="1" dirty="0" smtClean="0"/>
          </a:p>
          <a:p>
            <a:r>
              <a:rPr lang="uk-UA" b="1" dirty="0" smtClean="0"/>
              <a:t>Комбінований </a:t>
            </a:r>
            <a:r>
              <a:rPr lang="uk-UA" b="1" dirty="0"/>
              <a:t>напуск води сприяє під­вищенню продуктивності праці при поливі до 2...2,5 га за зміну.</a:t>
            </a:r>
            <a:endParaRPr lang="en-US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11781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147248" cy="5505475"/>
          </a:xfrm>
        </p:spPr>
        <p:txBody>
          <a:bodyPr>
            <a:normAutofit lnSpcReduction="1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Полив затопленням</a:t>
            </a:r>
            <a:r>
              <a:rPr lang="uk-UA" b="1" dirty="0"/>
              <a:t>. </a:t>
            </a:r>
            <a:endParaRPr lang="en-US" b="1" dirty="0" smtClean="0"/>
          </a:p>
          <a:p>
            <a:r>
              <a:rPr lang="uk-UA" b="1" dirty="0" smtClean="0"/>
              <a:t>Розрізняють </a:t>
            </a:r>
            <a:r>
              <a:rPr lang="uk-UA" b="1" dirty="0"/>
              <a:t>два види поливу затопленням</a:t>
            </a:r>
            <a:r>
              <a:rPr lang="uk-UA" b="1" dirty="0" smtClean="0"/>
              <a:t>:</a:t>
            </a:r>
            <a:endParaRPr lang="en-US" b="1" dirty="0" smtClean="0"/>
          </a:p>
          <a:p>
            <a:r>
              <a:rPr lang="uk-UA" b="1" dirty="0" smtClean="0"/>
              <a:t> </a:t>
            </a:r>
            <a:r>
              <a:rPr lang="uk-UA" b="1" dirty="0">
                <a:solidFill>
                  <a:srgbClr val="FF0000"/>
                </a:solidFill>
              </a:rPr>
              <a:t>суцільне</a:t>
            </a:r>
            <a:r>
              <a:rPr lang="uk-UA" b="1" dirty="0"/>
              <a:t> затоплення; </a:t>
            </a:r>
            <a:endParaRPr lang="en-US" b="1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вибіркове</a:t>
            </a:r>
            <a:r>
              <a:rPr lang="uk-UA" b="1" dirty="0" smtClean="0"/>
              <a:t> </a:t>
            </a:r>
            <a:r>
              <a:rPr lang="uk-UA" b="1" dirty="0"/>
              <a:t>затоплення. </a:t>
            </a:r>
            <a:endParaRPr lang="en-US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поливі суцільним затопленням невелику ділянку поля - чек, огороджений по периметру валиком, затоплюють водою</a:t>
            </a:r>
            <a:r>
              <a:rPr lang="uk-UA" b="1" dirty="0" smtClean="0"/>
              <a:t>.</a:t>
            </a:r>
            <a:endParaRPr lang="en-US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При вибірковому затопленні водою затоплюються невеликі ділянки окремих рослин.</a:t>
            </a:r>
            <a:endParaRPr lang="ru-RU" b="1" dirty="0"/>
          </a:p>
          <a:p>
            <a:pPr marL="0" indent="0">
              <a:buNone/>
            </a:pPr>
            <a:r>
              <a:rPr lang="uk-UA" b="1" i="1" dirty="0"/>
              <a:t> 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3221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Поливні борозни нарізають </a:t>
            </a:r>
            <a:r>
              <a:rPr lang="uk-UA" b="1" dirty="0"/>
              <a:t>зачіпними культиваторами-підгор­тальниками КОН-2,8; КОН-2,8Т; КРН-4,2   або спеціальними </a:t>
            </a:r>
            <a:r>
              <a:rPr lang="uk-UA" b="1" dirty="0" err="1"/>
              <a:t>борозноутворювачами</a:t>
            </a:r>
            <a:r>
              <a:rPr lang="uk-UA" b="1" dirty="0"/>
              <a:t>, які можуть мати трикутний, трапецієвидний, параболічний або складний перерізи.</a:t>
            </a:r>
            <a:endParaRPr lang="ru-RU" b="1" dirty="0"/>
          </a:p>
          <a:p>
            <a:r>
              <a:rPr lang="uk-UA" b="1" dirty="0" smtClean="0">
                <a:solidFill>
                  <a:srgbClr val="FF0000"/>
                </a:solidFill>
              </a:rPr>
              <a:t>Борозни-тераси </a:t>
            </a:r>
            <a:r>
              <a:rPr lang="uk-UA" b="1" dirty="0">
                <a:solidFill>
                  <a:srgbClr val="FF0000"/>
                </a:solidFill>
              </a:rPr>
              <a:t>нарізають </a:t>
            </a:r>
            <a:r>
              <a:rPr lang="uk-UA" b="1" dirty="0"/>
              <a:t>до посадки спеціальними підгорталь­никами, що навішуються на культиватор-підгортальник К.ОН-2,8</a:t>
            </a:r>
            <a:r>
              <a:rPr lang="uk-UA" b="1" dirty="0" smtClean="0"/>
              <a:t>.</a:t>
            </a:r>
            <a:endParaRPr lang="en-US" b="1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</a:rPr>
              <a:t>Борозни-щілини </a:t>
            </a:r>
            <a:r>
              <a:rPr lang="uk-UA" b="1" dirty="0"/>
              <a:t>нарізають </a:t>
            </a:r>
            <a:r>
              <a:rPr lang="uk-UA" b="1" dirty="0" err="1"/>
              <a:t>борозноробом-щілерізом</a:t>
            </a:r>
            <a:r>
              <a:rPr lang="uk-UA" b="1" dirty="0"/>
              <a:t> ДЩН-2 або ДЩН-3. По борознах-щіли­нах можна провадити і вегетаційні поливи овочів і картоплі. У цьо­му випадку борозни-щілини нарізають через міжряддя.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893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568952" cy="6192688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Для влаштування смуг </a:t>
            </a:r>
            <a:r>
              <a:rPr lang="uk-UA" b="1" dirty="0"/>
              <a:t>застосовують </a:t>
            </a:r>
            <a:r>
              <a:rPr lang="uk-UA" b="1" dirty="0" err="1"/>
              <a:t>палероби</a:t>
            </a:r>
            <a:r>
              <a:rPr lang="uk-UA" b="1" dirty="0"/>
              <a:t> ПАЛ-КЗУ-03, </a:t>
            </a:r>
            <a:r>
              <a:rPr lang="uk-UA" b="1" dirty="0" err="1"/>
              <a:t>валикороби</a:t>
            </a:r>
            <a:r>
              <a:rPr lang="uk-UA" b="1" dirty="0"/>
              <a:t> ВПУ-0,7, </a:t>
            </a:r>
            <a:r>
              <a:rPr lang="uk-UA" b="1" dirty="0" err="1"/>
              <a:t>смугоутворювачі</a:t>
            </a:r>
            <a:r>
              <a:rPr lang="uk-UA" b="1" dirty="0"/>
              <a:t> </a:t>
            </a:r>
            <a:r>
              <a:rPr lang="uk-UA" b="1" dirty="0" err="1"/>
              <a:t>риджерного</a:t>
            </a:r>
            <a:r>
              <a:rPr lang="uk-UA" b="1" dirty="0"/>
              <a:t> типу та інші зна­ряддя. </a:t>
            </a:r>
            <a:endParaRPr lang="uk-UA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нарізанні смуг прагнуть, щоб валики, які їх обмежують, були паралельними. </a:t>
            </a:r>
            <a:endParaRPr lang="uk-UA" b="1" dirty="0" smtClean="0"/>
          </a:p>
          <a:p>
            <a:r>
              <a:rPr lang="uk-UA" b="1" dirty="0" smtClean="0"/>
              <a:t>Ширина </a:t>
            </a:r>
            <a:r>
              <a:rPr lang="uk-UA" b="1" dirty="0"/>
              <a:t>смуг найчастіше приймається 3,6 і 4,2 м, а висота валиків після їхньої усадки—не менше 15 см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Переваги </a:t>
            </a:r>
            <a:r>
              <a:rPr lang="uk-UA" b="1" dirty="0" err="1"/>
              <a:t>смугоутворювачів</a:t>
            </a:r>
            <a:r>
              <a:rPr lang="uk-UA" b="1" dirty="0"/>
              <a:t>: вирівнюють поверхню всередині смуги і не утворюють резерви вздовж валиків. </a:t>
            </a:r>
            <a:endParaRPr lang="uk-UA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влаштуванні смуг </a:t>
            </a:r>
            <a:r>
              <a:rPr lang="uk-UA" b="1" dirty="0" err="1"/>
              <a:t>валикоробами</a:t>
            </a:r>
            <a:r>
              <a:rPr lang="uk-UA" b="1" dirty="0"/>
              <a:t> вздовж валиків утворюють резерви глибиною 6...12 см, що утруднює рівномірність розподілу води за шириною смуги.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5002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496944" cy="5433467"/>
          </a:xfrm>
        </p:spPr>
        <p:txBody>
          <a:bodyPr>
            <a:normAutofit fontScale="77500" lnSpcReduction="20000"/>
          </a:bodyPr>
          <a:lstStyle/>
          <a:p>
            <a:r>
              <a:rPr lang="uk-UA" sz="4300" b="1" dirty="0">
                <a:solidFill>
                  <a:srgbClr val="FF0000"/>
                </a:solidFill>
              </a:rPr>
              <a:t>Широкі поливні смуги </a:t>
            </a:r>
            <a:r>
              <a:rPr lang="uk-UA" sz="4300" b="1" dirty="0"/>
              <a:t>обмежують високими (до 30 см) і пологи­ми (</a:t>
            </a:r>
            <a:r>
              <a:rPr lang="uk-UA" sz="4300" b="1" i="1" dirty="0"/>
              <a:t>φ</a:t>
            </a:r>
            <a:r>
              <a:rPr lang="uk-UA" sz="4300" b="1" dirty="0"/>
              <a:t> =3...4) укосами. Розрівнюють їх </a:t>
            </a:r>
            <a:r>
              <a:rPr lang="uk-UA" sz="4300" b="1" dirty="0" err="1"/>
              <a:t>палеробами-розрівнювачами</a:t>
            </a:r>
            <a:r>
              <a:rPr lang="uk-UA" sz="4300" b="1" dirty="0"/>
              <a:t> і волокушами.</a:t>
            </a:r>
            <a:endParaRPr lang="ru-RU" sz="4300" b="1" dirty="0"/>
          </a:p>
          <a:p>
            <a:r>
              <a:rPr lang="uk-UA" sz="4300" b="1" dirty="0">
                <a:solidFill>
                  <a:srgbClr val="FF0000"/>
                </a:solidFill>
              </a:rPr>
              <a:t>При поливі затопленням </a:t>
            </a:r>
            <a:r>
              <a:rPr lang="uk-UA" sz="4300" b="1" dirty="0"/>
              <a:t>нагортання валиків для обмежовування </a:t>
            </a:r>
            <a:r>
              <a:rPr lang="uk-UA" sz="4300" b="1" dirty="0" err="1"/>
              <a:t>чеків</a:t>
            </a:r>
            <a:r>
              <a:rPr lang="uk-UA" sz="4300" b="1" dirty="0"/>
              <a:t> провадять спеціальними </a:t>
            </a:r>
            <a:r>
              <a:rPr lang="uk-UA" sz="4300" b="1" dirty="0" err="1"/>
              <a:t>валиконагортачами</a:t>
            </a:r>
            <a:r>
              <a:rPr lang="uk-UA" sz="4300" b="1" dirty="0"/>
              <a:t> канавокопача КЗУ- 0,3 В або грейдерами. Висота таких валиків 30-45 см</a:t>
            </a:r>
            <a:r>
              <a:rPr lang="uk-UA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596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b="1" i="1" dirty="0">
                <a:solidFill>
                  <a:srgbClr val="FF0000"/>
                </a:solidFill>
              </a:rPr>
              <a:t>Розрахунок елементів техніки поливу по борознах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352928" cy="5328592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Вихідними даними </a:t>
            </a:r>
            <a:r>
              <a:rPr lang="uk-UA" b="1" dirty="0"/>
              <a:t>для розрахунку є: глибина борозни </a:t>
            </a:r>
            <a:r>
              <a:rPr lang="uk-UA" b="1" dirty="0" err="1"/>
              <a:t>d</a:t>
            </a:r>
            <a:r>
              <a:rPr lang="uk-UA" b="1" baseline="-25000" dirty="0" err="1"/>
              <a:t>s</a:t>
            </a:r>
            <a:r>
              <a:rPr lang="uk-UA" b="1" dirty="0"/>
              <a:t>; </a:t>
            </a:r>
            <a:endParaRPr lang="uk-UA" b="1" dirty="0" smtClean="0"/>
          </a:p>
          <a:p>
            <a:r>
              <a:rPr lang="uk-UA" b="1" dirty="0" smtClean="0"/>
              <a:t>ширина </a:t>
            </a:r>
            <a:r>
              <a:rPr lang="uk-UA" b="1" dirty="0"/>
              <a:t>по дну </a:t>
            </a:r>
            <a:r>
              <a:rPr lang="uk-UA" b="1" i="1" dirty="0"/>
              <a:t>b=0;</a:t>
            </a:r>
            <a:r>
              <a:rPr lang="uk-UA" b="1" dirty="0"/>
              <a:t> </a:t>
            </a:r>
            <a:endParaRPr lang="uk-UA" b="1" dirty="0" smtClean="0"/>
          </a:p>
          <a:p>
            <a:r>
              <a:rPr lang="uk-UA" b="1" dirty="0" smtClean="0"/>
              <a:t>закладання </a:t>
            </a:r>
            <a:r>
              <a:rPr lang="uk-UA" b="1" dirty="0"/>
              <a:t>укосів </a:t>
            </a:r>
            <a:r>
              <a:rPr lang="uk-UA" b="1" i="1" dirty="0"/>
              <a:t>φ</a:t>
            </a:r>
            <a:r>
              <a:rPr lang="uk-UA" b="1" dirty="0"/>
              <a:t>=1; </a:t>
            </a:r>
            <a:endParaRPr lang="uk-UA" b="1" dirty="0" smtClean="0"/>
          </a:p>
          <a:p>
            <a:r>
              <a:rPr lang="uk-UA" b="1" dirty="0" smtClean="0"/>
              <a:t>коефі­цієнт </a:t>
            </a:r>
            <a:r>
              <a:rPr lang="uk-UA" b="1" dirty="0"/>
              <a:t>шорсткості </a:t>
            </a:r>
            <a:r>
              <a:rPr lang="uk-UA" b="1" i="1" dirty="0"/>
              <a:t>n</a:t>
            </a:r>
            <a:r>
              <a:rPr lang="uk-UA" b="1" dirty="0"/>
              <a:t>=0,04; </a:t>
            </a:r>
            <a:endParaRPr lang="uk-UA" b="1" dirty="0" smtClean="0"/>
          </a:p>
          <a:p>
            <a:r>
              <a:rPr lang="uk-UA" b="1" dirty="0" smtClean="0"/>
              <a:t>допустима </a:t>
            </a:r>
            <a:r>
              <a:rPr lang="uk-UA" b="1" dirty="0"/>
              <a:t>швидкість руху води у бороз­ні </a:t>
            </a:r>
            <a:r>
              <a:rPr lang="uk-UA" b="1" i="1" dirty="0"/>
              <a:t>v</a:t>
            </a:r>
            <a:r>
              <a:rPr lang="uk-UA" b="1" baseline="-25000" dirty="0"/>
              <a:t>доп</a:t>
            </a:r>
            <a:r>
              <a:rPr lang="uk-UA" b="1" dirty="0"/>
              <a:t>==0,1...0,2 м/с; </a:t>
            </a:r>
            <a:endParaRPr lang="uk-UA" b="1" dirty="0" smtClean="0"/>
          </a:p>
          <a:p>
            <a:r>
              <a:rPr lang="uk-UA" b="1" dirty="0" smtClean="0"/>
              <a:t>відстань </a:t>
            </a:r>
            <a:r>
              <a:rPr lang="uk-UA" b="1" dirty="0"/>
              <a:t>між борознами </a:t>
            </a:r>
            <a:r>
              <a:rPr lang="uk-UA" b="1" i="1" dirty="0"/>
              <a:t>а;</a:t>
            </a:r>
            <a:r>
              <a:rPr lang="uk-UA" b="1" dirty="0"/>
              <a:t> </a:t>
            </a:r>
            <a:endParaRPr lang="uk-UA" b="1" dirty="0" smtClean="0"/>
          </a:p>
          <a:p>
            <a:r>
              <a:rPr lang="uk-UA" b="1" dirty="0" smtClean="0"/>
              <a:t>поливна </a:t>
            </a:r>
            <a:r>
              <a:rPr lang="uk-UA" b="1" dirty="0"/>
              <a:t>норма </a:t>
            </a:r>
            <a:r>
              <a:rPr lang="uk-UA" b="1" i="1" dirty="0"/>
              <a:t>т;</a:t>
            </a:r>
            <a:r>
              <a:rPr lang="uk-UA" b="1" dirty="0"/>
              <a:t> </a:t>
            </a:r>
            <a:endParaRPr lang="uk-UA" b="1" dirty="0" smtClean="0"/>
          </a:p>
          <a:p>
            <a:r>
              <a:rPr lang="uk-UA" b="1" dirty="0" smtClean="0"/>
              <a:t>середня </a:t>
            </a:r>
            <a:r>
              <a:rPr lang="uk-UA" b="1" dirty="0"/>
              <a:t>швидкість всмоктування води у </a:t>
            </a:r>
            <a:r>
              <a:rPr lang="uk-UA" b="1" dirty="0" err="1"/>
              <a:t>грунт</a:t>
            </a:r>
            <a:r>
              <a:rPr lang="uk-UA" b="1" dirty="0"/>
              <a:t> в першу годину, </a:t>
            </a:r>
            <a:r>
              <a:rPr lang="uk-UA" b="1" i="1" dirty="0" err="1"/>
              <a:t>К</a:t>
            </a:r>
            <a:r>
              <a:rPr lang="uk-UA" b="1" baseline="-25000" dirty="0" err="1"/>
              <a:t>ср</a:t>
            </a:r>
            <a:r>
              <a:rPr lang="uk-UA" b="1" dirty="0"/>
              <a:t>; </a:t>
            </a:r>
            <a:endParaRPr lang="uk-UA" b="1" dirty="0" smtClean="0"/>
          </a:p>
          <a:p>
            <a:r>
              <a:rPr lang="uk-UA" b="1" dirty="0" smtClean="0"/>
              <a:t>похил </a:t>
            </a:r>
            <a:r>
              <a:rPr lang="uk-UA" b="1" dirty="0"/>
              <a:t>зрошуваної ділянки </a:t>
            </a:r>
            <a:r>
              <a:rPr lang="uk-UA" b="1" dirty="0" err="1"/>
              <a:t>L</a:t>
            </a:r>
            <a:r>
              <a:rPr lang="uk-UA" b="1" baseline="-25000" dirty="0" err="1"/>
              <a:t>not</a:t>
            </a:r>
            <a:r>
              <a:rPr lang="uk-UA" b="1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651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740080" cy="5976664"/>
          </a:xfrm>
        </p:spPr>
        <p:txBody>
          <a:bodyPr>
            <a:noAutofit/>
          </a:bodyPr>
          <a:lstStyle/>
          <a:p>
            <a:r>
              <a:rPr lang="uk-UA" sz="2400" b="1" i="1" dirty="0">
                <a:solidFill>
                  <a:srgbClr val="FF0000"/>
                </a:solidFill>
              </a:rPr>
              <a:t>За формулами визначають:</a:t>
            </a:r>
            <a:endParaRPr lang="ru-RU" sz="24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2400" b="1" dirty="0"/>
              <a:t> </a:t>
            </a:r>
            <a:endParaRPr lang="ru-RU" sz="2400" b="1" dirty="0"/>
          </a:p>
          <a:p>
            <a:r>
              <a:rPr lang="uk-UA" sz="2400" b="1" dirty="0"/>
              <a:t>площу живого перерізу</a:t>
            </a:r>
            <a:endParaRPr lang="ru-RU" sz="2400" b="1" dirty="0"/>
          </a:p>
          <a:p>
            <a:r>
              <a:rPr lang="uk-UA" sz="2400" b="1" i="1" dirty="0"/>
              <a:t>S</a:t>
            </a:r>
            <a:r>
              <a:rPr lang="uk-UA" sz="2400" b="1" dirty="0"/>
              <a:t>= </a:t>
            </a:r>
            <a:r>
              <a:rPr lang="uk-UA" sz="2400" b="1" i="1" dirty="0"/>
              <a:t>(b+ </a:t>
            </a:r>
            <a:r>
              <a:rPr lang="uk-UA" sz="2400" b="1" i="1" dirty="0" err="1"/>
              <a:t>φd</a:t>
            </a:r>
            <a:r>
              <a:rPr lang="uk-UA" sz="2400" b="1" i="1" baseline="-25000" dirty="0" err="1"/>
              <a:t>s</a:t>
            </a:r>
            <a:r>
              <a:rPr lang="uk-UA" sz="2400" b="1" i="1" dirty="0"/>
              <a:t>)</a:t>
            </a:r>
            <a:r>
              <a:rPr lang="uk-UA" sz="2400" b="1" dirty="0"/>
              <a:t> </a:t>
            </a:r>
            <a:r>
              <a:rPr lang="uk-UA" sz="2400" b="1" i="1" dirty="0" err="1"/>
              <a:t>d</a:t>
            </a:r>
            <a:r>
              <a:rPr lang="uk-UA" sz="2400" b="1" i="1" baseline="-25000" dirty="0" err="1"/>
              <a:t>s</a:t>
            </a:r>
            <a:r>
              <a:rPr lang="uk-UA" sz="2400" b="1" i="1" baseline="-25000" dirty="0"/>
              <a:t> </a:t>
            </a:r>
            <a:r>
              <a:rPr lang="uk-UA" sz="2400" b="1" dirty="0"/>
              <a:t>= </a:t>
            </a:r>
            <a:r>
              <a:rPr lang="uk-UA" sz="2400" b="1" i="1" dirty="0"/>
              <a:t>φd</a:t>
            </a:r>
            <a:r>
              <a:rPr lang="uk-UA" sz="2400" b="1" i="1" baseline="-25000" dirty="0"/>
              <a:t>s</a:t>
            </a:r>
            <a:r>
              <a:rPr lang="uk-UA" sz="2400" b="1" baseline="30000" dirty="0"/>
              <a:t>2</a:t>
            </a:r>
            <a:r>
              <a:rPr lang="uk-UA" sz="2400" b="1" dirty="0" smtClean="0"/>
              <a:t>;</a:t>
            </a:r>
            <a:endParaRPr lang="ru-RU" sz="2400" b="1" dirty="0"/>
          </a:p>
          <a:p>
            <a:r>
              <a:rPr lang="uk-UA" sz="2400" b="1" dirty="0"/>
              <a:t>змочений периметр борозни</a:t>
            </a:r>
            <a:endParaRPr lang="ru-RU" sz="2400" b="1" dirty="0"/>
          </a:p>
          <a:p>
            <a:r>
              <a:rPr lang="uk-UA" sz="2400" b="1" i="1" dirty="0"/>
              <a:t>χ = b + 2 </a:t>
            </a:r>
            <a:r>
              <a:rPr lang="uk-UA" sz="2400" b="1" i="1" dirty="0" err="1"/>
              <a:t>d</a:t>
            </a:r>
            <a:r>
              <a:rPr lang="uk-UA" sz="2400" b="1" i="1" baseline="-25000" dirty="0" err="1"/>
              <a:t>s</a:t>
            </a:r>
            <a:r>
              <a:rPr lang="uk-UA" sz="2400" b="1" i="1" dirty="0"/>
              <a:t> √1+φ</a:t>
            </a:r>
            <a:r>
              <a:rPr lang="uk-UA" sz="2400" b="1" i="1" baseline="30000" dirty="0"/>
              <a:t>2</a:t>
            </a:r>
            <a:r>
              <a:rPr lang="uk-UA" sz="2400" b="1" i="1" dirty="0"/>
              <a:t> = 2 </a:t>
            </a:r>
            <a:r>
              <a:rPr lang="uk-UA" sz="2400" b="1" i="1" dirty="0" err="1"/>
              <a:t>d</a:t>
            </a:r>
            <a:r>
              <a:rPr lang="uk-UA" sz="2400" b="1" i="1" baseline="-25000" dirty="0" err="1"/>
              <a:t>s</a:t>
            </a:r>
            <a:r>
              <a:rPr lang="uk-UA" sz="2400" b="1" i="1" dirty="0"/>
              <a:t> √1+ </a:t>
            </a:r>
            <a:r>
              <a:rPr lang="uk-UA" sz="2400" b="1" i="1" dirty="0" smtClean="0"/>
              <a:t>φ</a:t>
            </a:r>
            <a:r>
              <a:rPr lang="uk-UA" sz="2400" b="1" dirty="0"/>
              <a:t> </a:t>
            </a:r>
            <a:endParaRPr lang="ru-RU" sz="2400" b="1" dirty="0"/>
          </a:p>
          <a:p>
            <a:r>
              <a:rPr lang="uk-UA" sz="2400" b="1" dirty="0"/>
              <a:t>гідравлічний радіус </a:t>
            </a:r>
            <a:r>
              <a:rPr lang="uk-UA" sz="2400" b="1" i="1" dirty="0"/>
              <a:t>R</a:t>
            </a:r>
            <a:r>
              <a:rPr lang="uk-UA" sz="2400" b="1" dirty="0"/>
              <a:t>= s/ </a:t>
            </a:r>
            <a:r>
              <a:rPr lang="uk-UA" sz="2400" b="1" i="1" dirty="0"/>
              <a:t>χ</a:t>
            </a:r>
            <a:r>
              <a:rPr lang="uk-UA" sz="2400" b="1" dirty="0"/>
              <a:t>  (у першому наближенні </a:t>
            </a:r>
            <a:r>
              <a:rPr lang="uk-UA" sz="2400" b="1" i="1" dirty="0"/>
              <a:t>R= </a:t>
            </a:r>
            <a:r>
              <a:rPr lang="uk-UA" sz="2400" b="1" i="1" dirty="0" err="1"/>
              <a:t>d</a:t>
            </a:r>
            <a:r>
              <a:rPr lang="uk-UA" sz="2400" b="1" i="1" baseline="-25000" dirty="0" err="1"/>
              <a:t>s</a:t>
            </a:r>
            <a:r>
              <a:rPr lang="uk-UA" sz="2400" b="1" i="1" dirty="0"/>
              <a:t> /2);</a:t>
            </a:r>
            <a:endParaRPr lang="ru-RU" sz="2400" b="1" dirty="0"/>
          </a:p>
          <a:p>
            <a:r>
              <a:rPr lang="uk-UA" sz="2400" b="1" dirty="0"/>
              <a:t>швидкісний коефіцієнт за Павловським</a:t>
            </a:r>
            <a:endParaRPr lang="ru-RU" sz="2400" b="1" dirty="0"/>
          </a:p>
          <a:p>
            <a:r>
              <a:rPr lang="uk-UA" sz="2400" b="1" dirty="0"/>
              <a:t>С = (1/n) </a:t>
            </a:r>
            <a:r>
              <a:rPr lang="uk-UA" sz="2400" b="1" dirty="0" smtClean="0"/>
              <a:t>R</a:t>
            </a:r>
            <a:r>
              <a:rPr lang="uk-UA" sz="2400" b="1" baseline="30000" dirty="0" smtClean="0"/>
              <a:t>1/3</a:t>
            </a:r>
            <a:r>
              <a:rPr lang="uk-UA" sz="2400" b="1" dirty="0"/>
              <a:t> </a:t>
            </a:r>
            <a:endParaRPr lang="ru-RU" sz="2400" b="1" dirty="0"/>
          </a:p>
          <a:p>
            <a:r>
              <a:rPr lang="uk-UA" sz="2400" b="1" dirty="0"/>
              <a:t>швидкість руху води в борозні</a:t>
            </a:r>
            <a:endParaRPr lang="ru-RU" sz="2400" b="1" dirty="0"/>
          </a:p>
          <a:p>
            <a:r>
              <a:rPr lang="uk-UA" sz="2400" b="1" i="1" dirty="0" err="1"/>
              <a:t>v</a:t>
            </a:r>
            <a:r>
              <a:rPr lang="uk-UA" sz="2400" b="1" baseline="-25000" dirty="0" err="1"/>
              <a:t>доп</a:t>
            </a:r>
            <a:r>
              <a:rPr lang="uk-UA" sz="2400" b="1" dirty="0"/>
              <a:t> = </a:t>
            </a:r>
            <a:r>
              <a:rPr lang="uk-UA" sz="2400" b="1" i="1" dirty="0"/>
              <a:t>C√R</a:t>
            </a:r>
            <a:r>
              <a:rPr lang="uk-UA" sz="2400" b="1" dirty="0"/>
              <a:t> </a:t>
            </a:r>
            <a:r>
              <a:rPr lang="uk-UA" sz="2400" b="1" i="1" dirty="0" err="1"/>
              <a:t>L</a:t>
            </a:r>
            <a:r>
              <a:rPr lang="uk-UA" sz="2400" b="1" i="1" baseline="-25000" dirty="0" err="1"/>
              <a:t>not</a:t>
            </a:r>
            <a:endParaRPr lang="ru-RU" sz="2400" b="1" dirty="0"/>
          </a:p>
          <a:p>
            <a:pPr marL="0" indent="0">
              <a:buNone/>
            </a:pPr>
            <a:r>
              <a:rPr lang="uk-UA" sz="2400" dirty="0"/>
              <a:t>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8075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8452048" cy="5027389"/>
          </a:xfrm>
        </p:spPr>
        <p:txBody>
          <a:bodyPr>
            <a:normAutofit fontScale="92500" lnSpcReduction="20000"/>
          </a:bodyPr>
          <a:lstStyle/>
          <a:p>
            <a:r>
              <a:rPr lang="uk-UA" sz="4000" b="1" i="1" dirty="0">
                <a:solidFill>
                  <a:srgbClr val="FF0000"/>
                </a:solidFill>
              </a:rPr>
              <a:t>У меліоративній практиці розрізняють п'ять способів зрошення</a:t>
            </a:r>
            <a:r>
              <a:rPr lang="uk-UA" sz="4000" b="1" dirty="0"/>
              <a:t>: </a:t>
            </a:r>
            <a:endParaRPr lang="uk-UA" sz="4000" b="1" dirty="0" smtClean="0"/>
          </a:p>
          <a:p>
            <a:r>
              <a:rPr lang="uk-UA" sz="4000" b="1" dirty="0" smtClean="0"/>
              <a:t>поверхневий</a:t>
            </a:r>
            <a:r>
              <a:rPr lang="uk-UA" sz="4000" b="1" dirty="0"/>
              <a:t>, </a:t>
            </a:r>
            <a:endParaRPr lang="uk-UA" sz="4000" b="1" dirty="0" smtClean="0"/>
          </a:p>
          <a:p>
            <a:r>
              <a:rPr lang="uk-UA" sz="4000" b="1" dirty="0" smtClean="0"/>
              <a:t>дощування</a:t>
            </a:r>
            <a:r>
              <a:rPr lang="uk-UA" sz="4000" b="1" dirty="0"/>
              <a:t>, </a:t>
            </a:r>
            <a:endParaRPr lang="uk-UA" sz="4000" b="1" dirty="0" smtClean="0"/>
          </a:p>
          <a:p>
            <a:r>
              <a:rPr lang="uk-UA" sz="4000" b="1" dirty="0" smtClean="0"/>
              <a:t>дрібнодисперсне </a:t>
            </a:r>
            <a:r>
              <a:rPr lang="uk-UA" sz="4000" b="1" dirty="0"/>
              <a:t>дощування (зволожен­ня), </a:t>
            </a:r>
            <a:endParaRPr lang="uk-UA" sz="4000" b="1" dirty="0" smtClean="0"/>
          </a:p>
          <a:p>
            <a:r>
              <a:rPr lang="uk-UA" sz="4000" b="1" dirty="0" err="1" smtClean="0"/>
              <a:t>внутрішньогрунтовий</a:t>
            </a:r>
            <a:r>
              <a:rPr lang="uk-UA" sz="4000" b="1" dirty="0" smtClean="0"/>
              <a:t> і</a:t>
            </a:r>
          </a:p>
          <a:p>
            <a:r>
              <a:rPr lang="uk-UA" sz="4000" b="1" dirty="0" smtClean="0"/>
              <a:t> </a:t>
            </a:r>
            <a:r>
              <a:rPr lang="uk-UA" sz="4000" b="1" dirty="0"/>
              <a:t>підземний .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6447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6336704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uk-UA" sz="4900" b="1" dirty="0"/>
              <a:t>За відомими φ, </a:t>
            </a:r>
            <a:r>
              <a:rPr lang="uk-UA" sz="4900" b="1" dirty="0" err="1"/>
              <a:t>v</a:t>
            </a:r>
            <a:r>
              <a:rPr lang="uk-UA" sz="4900" b="1" baseline="-25000" dirty="0" err="1"/>
              <a:t>доп</a:t>
            </a:r>
            <a:r>
              <a:rPr lang="uk-UA" sz="4900" b="1" dirty="0"/>
              <a:t>, і </a:t>
            </a:r>
            <a:r>
              <a:rPr lang="uk-UA" sz="4900" b="1" dirty="0" err="1"/>
              <a:t>d</a:t>
            </a:r>
            <a:r>
              <a:rPr lang="uk-UA" sz="4900" b="1" baseline="-25000" dirty="0" err="1"/>
              <a:t>s</a:t>
            </a:r>
            <a:r>
              <a:rPr lang="uk-UA" sz="4900" b="1" i="1" baseline="-25000" dirty="0"/>
              <a:t> </a:t>
            </a:r>
            <a:r>
              <a:rPr lang="uk-UA" sz="4900" b="1" dirty="0"/>
              <a:t> визначають </a:t>
            </a:r>
            <a:r>
              <a:rPr lang="uk-UA" sz="4900" b="1" dirty="0" err="1"/>
              <a:t>q</a:t>
            </a:r>
            <a:r>
              <a:rPr lang="uk-UA" sz="4900" b="1" baseline="-25000" dirty="0" err="1"/>
              <a:t>max</a:t>
            </a:r>
            <a:r>
              <a:rPr lang="uk-UA" sz="4900" b="1" dirty="0"/>
              <a:t>= φ </a:t>
            </a:r>
            <a:r>
              <a:rPr lang="uk-UA" sz="4900" b="1" dirty="0" err="1"/>
              <a:t>d</a:t>
            </a:r>
            <a:r>
              <a:rPr lang="uk-UA" sz="4900" b="1" baseline="-25000" dirty="0" err="1"/>
              <a:t>s</a:t>
            </a:r>
            <a:r>
              <a:rPr lang="uk-UA" sz="4900" b="1" baseline="30000" dirty="0"/>
              <a:t> 2</a:t>
            </a:r>
            <a:r>
              <a:rPr lang="uk-UA" sz="4900" b="1" dirty="0"/>
              <a:t>v</a:t>
            </a:r>
            <a:r>
              <a:rPr lang="uk-UA" sz="4900" b="1" baseline="-25000" dirty="0"/>
              <a:t>доп.</a:t>
            </a:r>
            <a:r>
              <a:rPr lang="uk-UA" sz="4900" b="1" dirty="0"/>
              <a:t> Довжину бо­розни </a:t>
            </a:r>
            <a:r>
              <a:rPr lang="uk-UA" sz="4900" b="1" i="1" dirty="0"/>
              <a:t>l</a:t>
            </a:r>
            <a:r>
              <a:rPr lang="uk-UA" sz="4900" b="1" dirty="0"/>
              <a:t> визначають з умови, що вона обслуговує площу, яка до­рівнює </a:t>
            </a:r>
            <a:r>
              <a:rPr lang="uk-UA" sz="4900" b="1" i="1" dirty="0" err="1"/>
              <a:t>аl</a:t>
            </a:r>
            <a:r>
              <a:rPr lang="uk-UA" sz="4900" b="1" i="1" dirty="0"/>
              <a:t>.</a:t>
            </a:r>
            <a:r>
              <a:rPr lang="uk-UA" sz="4900" b="1" dirty="0"/>
              <a:t> При поливній нормі </a:t>
            </a:r>
            <a:r>
              <a:rPr lang="uk-UA" sz="4900" b="1" i="1" dirty="0"/>
              <a:t>т</a:t>
            </a:r>
            <a:r>
              <a:rPr lang="uk-UA" sz="4900" b="1" dirty="0"/>
              <a:t> на цю площу необхідно подати об'єм води </a:t>
            </a:r>
            <a:r>
              <a:rPr lang="uk-UA" sz="4900" b="1" dirty="0" err="1"/>
              <a:t>mal</a:t>
            </a:r>
            <a:r>
              <a:rPr lang="uk-UA" sz="4900" b="1" dirty="0"/>
              <a:t>/10000 витратою q за час t. </a:t>
            </a:r>
            <a:endParaRPr lang="uk-UA" sz="4900" b="1" dirty="0" smtClean="0"/>
          </a:p>
          <a:p>
            <a:r>
              <a:rPr lang="uk-UA" sz="4900" b="1" dirty="0" smtClean="0"/>
              <a:t>З </a:t>
            </a:r>
            <a:r>
              <a:rPr lang="uk-UA" sz="4900" b="1" dirty="0"/>
              <a:t>рівняння </a:t>
            </a:r>
            <a:r>
              <a:rPr lang="uk-UA" sz="4900" b="1" dirty="0" err="1"/>
              <a:t>mal</a:t>
            </a:r>
            <a:r>
              <a:rPr lang="uk-UA" sz="4900" b="1" dirty="0"/>
              <a:t>/10000= </a:t>
            </a:r>
            <a:r>
              <a:rPr lang="uk-UA" sz="4900" b="1" dirty="0" err="1"/>
              <a:t>qt</a:t>
            </a:r>
            <a:r>
              <a:rPr lang="uk-UA" sz="4900" b="1" dirty="0"/>
              <a:t>  визначають довжину </a:t>
            </a:r>
            <a:r>
              <a:rPr lang="uk-UA" sz="4900" b="1" dirty="0" smtClean="0"/>
              <a:t>борозни</a:t>
            </a:r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uk-UA" sz="4900" b="1" dirty="0" smtClean="0"/>
              <a:t>Звідси </a:t>
            </a:r>
            <a:r>
              <a:rPr lang="uk-UA" sz="4900" b="1" dirty="0" smtClean="0"/>
              <a:t> </a:t>
            </a:r>
            <a:r>
              <a:rPr lang="uk-UA" sz="4900" b="1" dirty="0"/>
              <a:t> </a:t>
            </a:r>
            <a:endParaRPr lang="ru-RU" sz="4900" b="1" dirty="0"/>
          </a:p>
          <a:p>
            <a:r>
              <a:rPr lang="uk-UA" sz="4900" b="1" dirty="0"/>
              <a:t>де λ</a:t>
            </a:r>
            <a:r>
              <a:rPr lang="uk-UA" sz="4900" b="1" i="1" dirty="0"/>
              <a:t> —</a:t>
            </a:r>
            <a:r>
              <a:rPr lang="uk-UA" sz="4900" b="1" dirty="0"/>
              <a:t> коефіцієнт, що враховує бічне всмоктування води в укоси борозни (для легких ґрунтів—1,5, для важких—2,5).</a:t>
            </a:r>
            <a:endParaRPr lang="ru-RU" sz="4900" b="1" dirty="0"/>
          </a:p>
          <a:p>
            <a:r>
              <a:rPr lang="uk-UA" sz="4900" b="1" dirty="0"/>
              <a:t>Одержане значення </a:t>
            </a:r>
            <a:r>
              <a:rPr lang="uk-UA" sz="4900" b="1" i="1" dirty="0"/>
              <a:t>t</a:t>
            </a:r>
            <a:r>
              <a:rPr lang="uk-UA" sz="4900" b="1" dirty="0"/>
              <a:t> використовують для обчислення довжи­ни борозни </a:t>
            </a:r>
            <a:r>
              <a:rPr lang="uk-UA" sz="4900" b="1" i="1" dirty="0"/>
              <a:t>l.</a:t>
            </a:r>
            <a:r>
              <a:rPr lang="uk-UA" sz="4900" b="1" dirty="0"/>
              <a:t> </a:t>
            </a:r>
            <a:endParaRPr lang="uk-UA" sz="4900" b="1" dirty="0" smtClean="0"/>
          </a:p>
          <a:p>
            <a:r>
              <a:rPr lang="uk-UA" sz="4900" b="1" dirty="0" smtClean="0"/>
              <a:t>Визначену </a:t>
            </a:r>
            <a:r>
              <a:rPr lang="uk-UA" sz="4900" b="1" dirty="0"/>
              <a:t>довжину борозни округлюють до величи­ни, кратної довжині поливної ділянки </a:t>
            </a:r>
            <a:r>
              <a:rPr lang="uk-UA" sz="4900" b="1" i="1" dirty="0"/>
              <a:t>L</a:t>
            </a:r>
            <a:r>
              <a:rPr lang="uk-UA" sz="4900" b="1" i="1" dirty="0" smtClean="0"/>
              <a:t>.</a:t>
            </a:r>
            <a:endParaRPr lang="ru-RU" sz="4900" b="1" dirty="0"/>
          </a:p>
        </p:txBody>
      </p:sp>
    </p:spTree>
    <p:extLst>
      <p:ext uri="{BB962C8B-B14F-4D97-AF65-F5344CB8AC3E}">
        <p14:creationId xmlns:p14="http://schemas.microsoft.com/office/powerpoint/2010/main" val="246674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40080" cy="5544616"/>
          </a:xfrm>
        </p:spPr>
        <p:txBody>
          <a:bodyPr>
            <a:normAutofit fontScale="62500" lnSpcReduction="20000"/>
          </a:bodyPr>
          <a:lstStyle/>
          <a:p>
            <a:r>
              <a:rPr lang="uk-UA" sz="4000" b="1" dirty="0"/>
              <a:t> Для правильної організації поливу визначають: </a:t>
            </a:r>
            <a:r>
              <a:rPr lang="uk-UA" sz="4000" b="1" i="1" dirty="0">
                <a:solidFill>
                  <a:srgbClr val="FF0000"/>
                </a:solidFill>
              </a:rPr>
              <a:t>кількість ви­відних борозен </a:t>
            </a:r>
            <a:r>
              <a:rPr lang="uk-UA" sz="4000" b="1" dirty="0"/>
              <a:t>на довжині ділянки </a:t>
            </a:r>
            <a:r>
              <a:rPr lang="uk-UA" sz="4000" b="1" i="1" dirty="0"/>
              <a:t>N</a:t>
            </a:r>
            <a:r>
              <a:rPr lang="uk-UA" sz="4000" b="1" i="1" baseline="-25000" dirty="0"/>
              <a:t>1 </a:t>
            </a:r>
            <a:r>
              <a:rPr lang="uk-UA" sz="4000" b="1" i="1" dirty="0"/>
              <a:t>= L/</a:t>
            </a:r>
            <a:r>
              <a:rPr lang="uk-UA" sz="4000" b="1" i="1" dirty="0" err="1"/>
              <a:t>l</a:t>
            </a:r>
            <a:r>
              <a:rPr lang="uk-UA" sz="4000" b="1" i="1" dirty="0"/>
              <a:t>;</a:t>
            </a:r>
            <a:r>
              <a:rPr lang="uk-UA" sz="4000" b="1" dirty="0"/>
              <a:t> </a:t>
            </a:r>
            <a:r>
              <a:rPr lang="uk-UA" sz="4000" b="1" i="1" dirty="0">
                <a:solidFill>
                  <a:srgbClr val="FF0000"/>
                </a:solidFill>
              </a:rPr>
              <a:t>загальну кількість всіх поливних борозен </a:t>
            </a:r>
            <a:r>
              <a:rPr lang="uk-UA" sz="4000" b="1" dirty="0"/>
              <a:t>на поливній ділянці шириною </a:t>
            </a:r>
            <a:r>
              <a:rPr lang="uk-UA" sz="4000" b="1" i="1" dirty="0"/>
              <a:t>В N</a:t>
            </a:r>
            <a:r>
              <a:rPr lang="uk-UA" sz="4000" b="1" i="1" baseline="-25000" dirty="0"/>
              <a:t>2 </a:t>
            </a:r>
            <a:r>
              <a:rPr lang="uk-UA" sz="4000" b="1" i="1" dirty="0"/>
              <a:t>= N</a:t>
            </a:r>
            <a:r>
              <a:rPr lang="uk-UA" sz="4000" b="1" i="1" baseline="-25000" dirty="0"/>
              <a:t>1</a:t>
            </a:r>
            <a:r>
              <a:rPr lang="uk-UA" sz="4000" b="1" i="1" dirty="0"/>
              <a:t>B/а</a:t>
            </a:r>
            <a:r>
              <a:rPr lang="uk-UA" sz="4000" b="1" dirty="0"/>
              <a:t>; </a:t>
            </a:r>
            <a:endParaRPr lang="uk-UA" sz="4000" b="1" dirty="0" smtClean="0"/>
          </a:p>
          <a:p>
            <a:r>
              <a:rPr lang="uk-UA" sz="4000" b="1" dirty="0" smtClean="0"/>
              <a:t>кі­лькість </a:t>
            </a:r>
            <a:r>
              <a:rPr lang="uk-UA" sz="4000" b="1" dirty="0"/>
              <a:t>одночасно працюючих борозен, вважаючи, що полив здій­снюється цілодобово (Т=24 год.), </a:t>
            </a:r>
            <a:r>
              <a:rPr lang="uk-UA" sz="4000" b="1" i="1" dirty="0"/>
              <a:t>N = N</a:t>
            </a:r>
            <a:r>
              <a:rPr lang="uk-UA" sz="4000" b="1" i="1" baseline="-25000" dirty="0"/>
              <a:t>2 </a:t>
            </a:r>
            <a:r>
              <a:rPr lang="uk-UA" sz="4000" b="1" i="1" dirty="0"/>
              <a:t>t/Т</a:t>
            </a:r>
            <a:r>
              <a:rPr lang="uk-UA" sz="4000" b="1" dirty="0"/>
              <a:t>; </a:t>
            </a:r>
            <a:endParaRPr lang="uk-UA" sz="4000" b="1" dirty="0" smtClean="0"/>
          </a:p>
          <a:p>
            <a:r>
              <a:rPr lang="uk-UA" sz="4000" b="1" dirty="0" smtClean="0"/>
              <a:t>витрату</a:t>
            </a:r>
            <a:r>
              <a:rPr lang="uk-UA" sz="4000" b="1" dirty="0"/>
              <a:t>, яку не­обхідно подати на поливну ділянку, </a:t>
            </a:r>
            <a:r>
              <a:rPr lang="uk-UA" sz="4000" b="1" i="1" dirty="0"/>
              <a:t>Q = </a:t>
            </a:r>
            <a:r>
              <a:rPr lang="uk-UA" sz="4000" b="1" i="1" dirty="0" err="1"/>
              <a:t>qN</a:t>
            </a:r>
            <a:r>
              <a:rPr lang="uk-UA" sz="4000" b="1" dirty="0"/>
              <a:t>; </a:t>
            </a:r>
            <a:endParaRPr lang="uk-UA" sz="4000" b="1" dirty="0" smtClean="0"/>
          </a:p>
          <a:p>
            <a:r>
              <a:rPr lang="uk-UA" sz="4000" b="1" dirty="0" smtClean="0"/>
              <a:t>продуктивність</a:t>
            </a:r>
            <a:r>
              <a:rPr lang="uk-UA" sz="4000" b="1" dirty="0"/>
              <a:t>, праці поливальника залежно від тривалості поливу </a:t>
            </a:r>
            <a:r>
              <a:rPr lang="uk-UA" sz="4000" b="1" i="1" dirty="0"/>
              <a:t>t,</a:t>
            </a:r>
            <a:r>
              <a:rPr lang="uk-UA" sz="4000" b="1" dirty="0"/>
              <a:t> поливної норми </a:t>
            </a:r>
            <a:r>
              <a:rPr lang="uk-UA" sz="4000" b="1" i="1" dirty="0"/>
              <a:t>m</a:t>
            </a:r>
            <a:r>
              <a:rPr lang="uk-UA" sz="4000" b="1" dirty="0"/>
              <a:t>,</a:t>
            </a:r>
            <a:r>
              <a:rPr lang="uk-UA" sz="4000" b="1" i="1" dirty="0"/>
              <a:t> </a:t>
            </a:r>
            <a:r>
              <a:rPr lang="uk-UA" sz="4000" b="1" dirty="0"/>
              <a:t>поливного струменя </a:t>
            </a:r>
            <a:r>
              <a:rPr lang="uk-UA" sz="4000" b="1" i="1" dirty="0"/>
              <a:t>q</a:t>
            </a:r>
            <a:r>
              <a:rPr lang="uk-UA" sz="4000" b="1" dirty="0"/>
              <a:t> і умов поливу </a:t>
            </a:r>
            <a:r>
              <a:rPr lang="uk-UA" sz="4000" b="1" i="1" dirty="0"/>
              <a:t>К.(K&lt;1)</a:t>
            </a:r>
            <a:endParaRPr lang="ru-RU" sz="4000" b="1" dirty="0"/>
          </a:p>
          <a:p>
            <a:r>
              <a:rPr lang="uk-UA" sz="4000" b="1" dirty="0" smtClean="0"/>
              <a:t>кількість </a:t>
            </a:r>
            <a:r>
              <a:rPr lang="uk-UA" sz="4000" b="1" dirty="0"/>
              <a:t>поливальників, необхідних для проведення поливів </a:t>
            </a:r>
            <a:r>
              <a:rPr lang="uk-UA" sz="4000" b="1" i="1" dirty="0"/>
              <a:t>n = </a:t>
            </a:r>
            <a:r>
              <a:rPr lang="uk-UA" sz="4000" b="1" i="1" dirty="0" err="1"/>
              <a:t>A</a:t>
            </a:r>
            <a:r>
              <a:rPr lang="uk-UA" sz="4000" b="1" i="1" baseline="-25000" dirty="0" err="1"/>
              <a:t>nt</a:t>
            </a:r>
            <a:r>
              <a:rPr lang="uk-UA" sz="4000" b="1" i="1" dirty="0" err="1"/>
              <a:t>Пt</a:t>
            </a:r>
            <a:r>
              <a:rPr lang="uk-UA" sz="4000" b="1" dirty="0"/>
              <a:t>, де </a:t>
            </a:r>
            <a:r>
              <a:rPr lang="uk-UA" sz="4000" b="1" dirty="0" err="1"/>
              <a:t>A</a:t>
            </a:r>
            <a:r>
              <a:rPr lang="uk-UA" sz="4000" b="1" baseline="-25000" dirty="0" err="1"/>
              <a:t>nt</a:t>
            </a:r>
            <a:r>
              <a:rPr lang="uk-UA" sz="4000" b="1" dirty="0"/>
              <a:t> - площа зрошення, га; </a:t>
            </a:r>
            <a:r>
              <a:rPr lang="uk-UA" sz="4000" b="1" i="1" dirty="0"/>
              <a:t>t — </a:t>
            </a:r>
            <a:r>
              <a:rPr lang="uk-UA" sz="4000" b="1" dirty="0"/>
              <a:t>тривалість поливу (з укомплектованого графіка гідромодуля), діб.</a:t>
            </a:r>
            <a:r>
              <a:rPr lang="uk-UA" sz="4000" b="1" i="1" dirty="0"/>
              <a:t> </a:t>
            </a: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7631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Розрахунок техніки поливу по смугах</a:t>
            </a:r>
            <a:r>
              <a:rPr lang="uk-UA" b="1" dirty="0">
                <a:solidFill>
                  <a:srgbClr val="FF0000"/>
                </a:solidFill>
              </a:rPr>
              <a:t>. </a:t>
            </a:r>
            <a:r>
              <a:rPr lang="uk-UA" b="1" dirty="0"/>
              <a:t>Основним видом поливу по смугах є полив з головним пуском води. </a:t>
            </a:r>
            <a:endParaRPr lang="uk-UA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цьому розміщення поливних смуг і елементів зрошувальної мережі на зрошуваній .ділянці має правильну геометрію. </a:t>
            </a:r>
            <a:endParaRPr lang="uk-UA" b="1" dirty="0" smtClean="0"/>
          </a:p>
          <a:p>
            <a:r>
              <a:rPr lang="uk-UA" b="1" dirty="0" smtClean="0"/>
              <a:t>Розрахунок </a:t>
            </a:r>
            <a:r>
              <a:rPr lang="uk-UA" b="1" dirty="0"/>
              <a:t>техніки поливу вклю­чає визначення довжини і ширини смуги, питомої витрати води в голові смуги, тривалості поливу, висоти </a:t>
            </a:r>
            <a:r>
              <a:rPr lang="uk-UA" b="1" dirty="0" err="1"/>
              <a:t>водоутримуючих</a:t>
            </a:r>
            <a:r>
              <a:rPr lang="uk-UA" b="1" dirty="0"/>
              <a:t> валиків.</a:t>
            </a:r>
            <a:endParaRPr lang="ru-RU" b="1" dirty="0"/>
          </a:p>
          <a:p>
            <a:r>
              <a:rPr lang="uk-UA" b="1" dirty="0"/>
              <a:t>Розрахунок техніки поливу вклю­чає визначення довжини і ширини смуги, питомої витрати води в голові смуги, тривалості поливу, висоти </a:t>
            </a:r>
            <a:r>
              <a:rPr lang="uk-UA" b="1" dirty="0" err="1"/>
              <a:t>водоутримуючих</a:t>
            </a:r>
            <a:r>
              <a:rPr lang="uk-UA" b="1" dirty="0"/>
              <a:t> валиків.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480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812088" cy="5760640"/>
          </a:xfrm>
        </p:spPr>
        <p:txBody>
          <a:bodyPr>
            <a:normAutofit fontScale="55000" lnSpcReduction="20000"/>
          </a:bodyPr>
          <a:lstStyle/>
          <a:p>
            <a:r>
              <a:rPr lang="uk-UA" sz="4000" b="1" i="1" dirty="0">
                <a:solidFill>
                  <a:srgbClr val="FF0000"/>
                </a:solidFill>
              </a:rPr>
              <a:t>Вихідні дані для розрахунку </a:t>
            </a:r>
            <a:r>
              <a:rPr lang="uk-UA" sz="4000" b="1" i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uk-UA" sz="4400" b="1" dirty="0" smtClean="0"/>
              <a:t> </a:t>
            </a:r>
            <a:r>
              <a:rPr lang="uk-UA" sz="4400" b="1" dirty="0"/>
              <a:t>мінімальна поливна норма </a:t>
            </a:r>
            <a:r>
              <a:rPr lang="uk-UA" sz="4400" b="1" i="1" dirty="0"/>
              <a:t>т;</a:t>
            </a:r>
            <a:r>
              <a:rPr lang="uk-UA" sz="4400" b="1" dirty="0"/>
              <a:t> середня швидкість всмоктування води у </a:t>
            </a:r>
            <a:r>
              <a:rPr lang="uk-UA" sz="4400" b="1" dirty="0" err="1"/>
              <a:t>грунт</a:t>
            </a:r>
            <a:r>
              <a:rPr lang="uk-UA" sz="4400" b="1" dirty="0"/>
              <a:t> у першу годину </a:t>
            </a:r>
            <a:r>
              <a:rPr lang="uk-UA" sz="4400" b="1" i="1" dirty="0" err="1"/>
              <a:t>К</a:t>
            </a:r>
            <a:r>
              <a:rPr lang="uk-UA" sz="4400" b="1" i="1" baseline="-25000" dirty="0" err="1"/>
              <a:t>ср</a:t>
            </a:r>
            <a:r>
              <a:rPr lang="uk-UA" sz="4400" b="1" dirty="0"/>
              <a:t>; показник степеня дорівнює 0,3...0,8; коефіцієнт шорст­кості смуги дорівнює 0,04; похил смуги </a:t>
            </a:r>
            <a:r>
              <a:rPr lang="uk-UA" sz="4400" b="1" dirty="0" err="1"/>
              <a:t>L</a:t>
            </a:r>
            <a:r>
              <a:rPr lang="uk-UA" sz="4400" b="1" baseline="-25000" dirty="0" err="1"/>
              <a:t>not</a:t>
            </a:r>
            <a:r>
              <a:rPr lang="uk-UA" sz="4400" b="1" dirty="0"/>
              <a:t> ; ширина </a:t>
            </a:r>
            <a:r>
              <a:rPr lang="uk-UA" sz="4400" b="1" i="1" dirty="0"/>
              <a:t>В</a:t>
            </a:r>
            <a:r>
              <a:rPr lang="uk-UA" sz="4400" b="1" dirty="0"/>
              <a:t> і довжина </a:t>
            </a:r>
            <a:r>
              <a:rPr lang="uk-UA" sz="4400" b="1" i="1" dirty="0"/>
              <a:t>L </a:t>
            </a:r>
            <a:r>
              <a:rPr lang="uk-UA" sz="4400" b="1" dirty="0"/>
              <a:t>поливної ділянки.</a:t>
            </a:r>
            <a:endParaRPr lang="ru-RU" sz="4400" b="1" dirty="0"/>
          </a:p>
          <a:p>
            <a:r>
              <a:rPr lang="uk-UA" sz="4400" b="1" i="1" dirty="0">
                <a:solidFill>
                  <a:srgbClr val="FF0000"/>
                </a:solidFill>
              </a:rPr>
              <a:t>Розрахунок елементів техніки поливу </a:t>
            </a:r>
            <a:r>
              <a:rPr lang="uk-UA" sz="4400" b="1" dirty="0"/>
              <a:t>по смугах проводиться на 1 м ширини смуги відповідно до допустимої швидкості руху води</a:t>
            </a:r>
            <a:r>
              <a:rPr lang="uk-UA" sz="4400" b="1" i="1" dirty="0"/>
              <a:t>, </a:t>
            </a:r>
            <a:r>
              <a:rPr lang="uk-UA" sz="4400" b="1" i="1" dirty="0" err="1"/>
              <a:t>v</a:t>
            </a:r>
            <a:r>
              <a:rPr lang="uk-UA" sz="4400" b="1" i="1" baseline="-25000" dirty="0" err="1"/>
              <a:t>доп</a:t>
            </a:r>
            <a:r>
              <a:rPr lang="uk-UA" sz="4400" b="1" dirty="0"/>
              <a:t>, що дорівнює 0,І...0,2 м/с. </a:t>
            </a:r>
            <a:endParaRPr lang="uk-UA" sz="4400" b="1" dirty="0" smtClean="0"/>
          </a:p>
          <a:p>
            <a:r>
              <a:rPr lang="uk-UA" sz="4400" b="1" dirty="0" smtClean="0"/>
              <a:t>Обчислення </a:t>
            </a:r>
            <a:r>
              <a:rPr lang="uk-UA" sz="4400" b="1" dirty="0"/>
              <a:t>проводять аналогічно, як і при поливі по борознах.</a:t>
            </a:r>
            <a:endParaRPr lang="ru-RU" sz="4400" b="1" dirty="0"/>
          </a:p>
          <a:p>
            <a:r>
              <a:rPr lang="uk-UA" sz="4400" b="1" dirty="0"/>
              <a:t> Витрата води на 1 м ширини смуги </a:t>
            </a:r>
            <a:r>
              <a:rPr lang="uk-UA" sz="4400" b="1" i="1" dirty="0"/>
              <a:t>q = s </a:t>
            </a:r>
            <a:r>
              <a:rPr lang="uk-UA" sz="4400" b="1" i="1" dirty="0" err="1"/>
              <a:t>v</a:t>
            </a:r>
            <a:r>
              <a:rPr lang="uk-UA" sz="4400" b="1" i="1" baseline="-25000" dirty="0" err="1"/>
              <a:t>доп</a:t>
            </a:r>
            <a:r>
              <a:rPr lang="uk-UA" sz="4400" b="1" i="1" dirty="0"/>
              <a:t> = </a:t>
            </a:r>
            <a:r>
              <a:rPr lang="uk-UA" sz="4400" b="1" i="1" dirty="0" err="1"/>
              <a:t>d</a:t>
            </a:r>
            <a:r>
              <a:rPr lang="uk-UA" sz="4400" b="1" i="1" baseline="-25000" dirty="0" err="1"/>
              <a:t>s</a:t>
            </a:r>
            <a:r>
              <a:rPr lang="uk-UA" sz="4400" b="1" i="1" dirty="0"/>
              <a:t> </a:t>
            </a:r>
            <a:r>
              <a:rPr lang="uk-UA" sz="4400" b="1" i="1" dirty="0" err="1"/>
              <a:t>v</a:t>
            </a:r>
            <a:r>
              <a:rPr lang="uk-UA" sz="4400" b="1" i="1" baseline="-25000" dirty="0" err="1"/>
              <a:t>доп</a:t>
            </a:r>
            <a:r>
              <a:rPr lang="uk-UA" sz="4400" b="1" dirty="0"/>
              <a:t> . </a:t>
            </a:r>
            <a:endParaRPr lang="uk-UA" sz="4400" b="1" dirty="0" smtClean="0"/>
          </a:p>
          <a:p>
            <a:r>
              <a:rPr lang="uk-UA" sz="4400" b="1" dirty="0" smtClean="0"/>
              <a:t>Гранично </a:t>
            </a:r>
            <a:r>
              <a:rPr lang="uk-UA" sz="4400" b="1" dirty="0"/>
              <a:t>допустиму довжину смуги визначають за формулою </a:t>
            </a:r>
            <a:r>
              <a:rPr lang="uk-UA" sz="4400" b="1" i="1" dirty="0"/>
              <a:t>l=3,6qt10 000/т</a:t>
            </a:r>
            <a:r>
              <a:rPr lang="uk-UA" sz="4400" b="1" i="1" dirty="0" smtClean="0"/>
              <a:t>.</a:t>
            </a:r>
            <a:endParaRPr lang="uk-UA" sz="4400" b="1" dirty="0" smtClean="0"/>
          </a:p>
          <a:p>
            <a:r>
              <a:rPr lang="uk-UA" sz="4400" b="1" dirty="0" smtClean="0"/>
              <a:t>Час</a:t>
            </a:r>
            <a:r>
              <a:rPr lang="uk-UA" sz="4400" b="1" dirty="0"/>
              <a:t>, за який всмоктується поливна норма, визна­чають за формулою</a:t>
            </a:r>
            <a:endParaRPr lang="ru-RU" sz="4400" b="1" dirty="0"/>
          </a:p>
          <a:p>
            <a:pPr marL="0" indent="0">
              <a:buNone/>
            </a:pPr>
            <a:r>
              <a:rPr lang="ru-RU" sz="3600" b="1" dirty="0"/>
              <a:t/>
            </a:r>
            <a:br>
              <a:rPr lang="ru-RU" sz="3600" b="1" dirty="0"/>
            </a:b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53921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596064" cy="5400600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Витрата на всю смугу становить </a:t>
            </a:r>
            <a:r>
              <a:rPr lang="uk-UA" b="1" i="1" dirty="0" err="1"/>
              <a:t>Q=qb</a:t>
            </a:r>
            <a:r>
              <a:rPr lang="uk-UA" b="1" i="1" dirty="0"/>
              <a:t>,</a:t>
            </a:r>
            <a:r>
              <a:rPr lang="uk-UA" b="1" dirty="0"/>
              <a:t> де </a:t>
            </a:r>
            <a:r>
              <a:rPr lang="uk-UA" b="1" i="1" dirty="0"/>
              <a:t>b—</a:t>
            </a:r>
            <a:r>
              <a:rPr lang="uk-UA" b="1" dirty="0"/>
              <a:t>ширина смуги, м. </a:t>
            </a:r>
            <a:endParaRPr lang="uk-UA" b="1" dirty="0" smtClean="0"/>
          </a:p>
          <a:p>
            <a:r>
              <a:rPr lang="uk-UA" b="1" dirty="0" smtClean="0"/>
              <a:t>Ширину </a:t>
            </a:r>
            <a:r>
              <a:rPr lang="uk-UA" b="1" dirty="0"/>
              <a:t>смуги і висоту валика приймають з умови влаштування смуги.</a:t>
            </a:r>
            <a:endParaRPr lang="ru-RU" b="1" dirty="0"/>
          </a:p>
          <a:p>
            <a:r>
              <a:rPr lang="uk-UA" b="1" dirty="0" smtClean="0"/>
              <a:t> </a:t>
            </a:r>
            <a:r>
              <a:rPr lang="uk-UA" b="1" dirty="0"/>
              <a:t>Для організації поливу на ділянці визначають кількість вивідних борозен </a:t>
            </a:r>
            <a:r>
              <a:rPr lang="uk-UA" b="1" i="1" dirty="0"/>
              <a:t>N</a:t>
            </a:r>
            <a:r>
              <a:rPr lang="uk-UA" b="1" i="1" baseline="-25000" dirty="0"/>
              <a:t>1</a:t>
            </a:r>
            <a:r>
              <a:rPr lang="uk-UA" b="1" i="1" dirty="0"/>
              <a:t>=L/l</a:t>
            </a:r>
            <a:r>
              <a:rPr lang="uk-UA" b="1" dirty="0"/>
              <a:t>  і кількість всіх поливних смуг </a:t>
            </a:r>
            <a:r>
              <a:rPr lang="uk-UA" b="1" i="1" dirty="0"/>
              <a:t>N</a:t>
            </a:r>
            <a:r>
              <a:rPr lang="uk-UA" b="1" i="1" baseline="-25000" dirty="0"/>
              <a:t>2</a:t>
            </a:r>
            <a:r>
              <a:rPr lang="uk-UA" b="1" i="1" dirty="0"/>
              <a:t>= N</a:t>
            </a:r>
            <a:r>
              <a:rPr lang="uk-UA" b="1" i="1" baseline="-25000" dirty="0"/>
              <a:t>1</a:t>
            </a:r>
            <a:r>
              <a:rPr lang="uk-UA" b="1" i="1" dirty="0"/>
              <a:t>В/b.</a:t>
            </a:r>
            <a:endParaRPr lang="ru-RU" b="1" dirty="0"/>
          </a:p>
          <a:p>
            <a:r>
              <a:rPr lang="uk-UA" b="1" dirty="0" smtClean="0"/>
              <a:t> </a:t>
            </a:r>
            <a:r>
              <a:rPr lang="uk-UA" b="1" dirty="0"/>
              <a:t>Кількість смуг, які одночасно поливаються, </a:t>
            </a:r>
            <a:r>
              <a:rPr lang="uk-UA" b="1" i="1" dirty="0"/>
              <a:t>N= N</a:t>
            </a:r>
            <a:r>
              <a:rPr lang="uk-UA" b="1" i="1" baseline="-25000" dirty="0"/>
              <a:t>2</a:t>
            </a:r>
            <a:r>
              <a:rPr lang="uk-UA" b="1" i="1" dirty="0"/>
              <a:t>t/T,</a:t>
            </a:r>
            <a:r>
              <a:rPr lang="uk-UA" b="1" dirty="0"/>
              <a:t> де </a:t>
            </a:r>
            <a:r>
              <a:rPr lang="uk-UA" b="1" i="1" dirty="0"/>
              <a:t>T</a:t>
            </a:r>
            <a:r>
              <a:rPr lang="uk-UA" b="1" dirty="0"/>
              <a:t> — тривалість поливу, год.</a:t>
            </a:r>
            <a:endParaRPr lang="ru-RU" b="1" dirty="0"/>
          </a:p>
          <a:p>
            <a:r>
              <a:rPr lang="uk-UA" b="1" dirty="0" smtClean="0"/>
              <a:t> </a:t>
            </a:r>
            <a:r>
              <a:rPr lang="uk-UA" b="1" dirty="0"/>
              <a:t>Витрата води нетто, що подається на поливну ділянку, </a:t>
            </a:r>
            <a:r>
              <a:rPr lang="uk-UA" b="1" i="1" dirty="0" err="1"/>
              <a:t>Q</a:t>
            </a:r>
            <a:r>
              <a:rPr lang="uk-UA" b="1" i="1" baseline="-25000" dirty="0" err="1"/>
              <a:t>н</a:t>
            </a:r>
            <a:r>
              <a:rPr lang="uk-UA" b="1" i="1" dirty="0"/>
              <a:t> = </a:t>
            </a:r>
            <a:r>
              <a:rPr lang="uk-UA" b="1" i="1" dirty="0" err="1"/>
              <a:t>qN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4021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40080" cy="5472608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Поверхневий спосіб </a:t>
            </a:r>
            <a:r>
              <a:rPr lang="uk-UA" b="1" dirty="0"/>
              <a:t>зрошення найбільш давній і найбільш поширений. При поверхневому поливі </a:t>
            </a:r>
            <a:r>
              <a:rPr lang="uk-UA" b="1" dirty="0" err="1"/>
              <a:t>грунт</a:t>
            </a:r>
            <a:r>
              <a:rPr lang="uk-UA" b="1" dirty="0"/>
              <a:t> зволожується шляхом поглинання води, яка подається на поверхню зрошу­ваного поля суцільним шаром або у вигляді окремих струменів. Цей спосіб зрошення має чотири </a:t>
            </a:r>
            <a:r>
              <a:rPr lang="uk-UA" b="1" dirty="0">
                <a:solidFill>
                  <a:srgbClr val="FF0000"/>
                </a:solidFill>
              </a:rPr>
              <a:t>різновиди</a:t>
            </a:r>
            <a:r>
              <a:rPr lang="uk-UA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/>
              <a:t>по борознах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по смугах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су­цільним затопленням, </a:t>
            </a:r>
            <a:endParaRPr lang="uk-UA" b="1" dirty="0" smtClean="0"/>
          </a:p>
          <a:p>
            <a:r>
              <a:rPr lang="uk-UA" b="1" dirty="0" smtClean="0"/>
              <a:t>вибірковим </a:t>
            </a:r>
            <a:r>
              <a:rPr lang="uk-UA" b="1" dirty="0"/>
              <a:t>затопленням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147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При поливі по борознах </a:t>
            </a:r>
            <a:r>
              <a:rPr lang="uk-UA" b="1" dirty="0"/>
              <a:t>вода рухається по нарізаних на полі за­глибленнях (борознах) не по всій поверхні, а лише у міжряддях, при цьому під шаром води перебуває 20...30 % поверхні ґрунту. Зво­ложення ґрунту між борознами відбувається шляхом розсмоктуван­ня води по капілярах.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При поливі по смугах </a:t>
            </a:r>
            <a:r>
              <a:rPr lang="uk-UA" b="1" dirty="0"/>
              <a:t>вода рухається тонким шаром по поверхні вирівняних довгих ділянок (смуг) і в процесі руху всмоктується у </a:t>
            </a:r>
            <a:r>
              <a:rPr lang="uk-UA" b="1" dirty="0" err="1"/>
              <a:t>грунт</a:t>
            </a:r>
            <a:r>
              <a:rPr lang="uk-UA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920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668072" cy="5027389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rgbClr val="FF0000"/>
                </a:solidFill>
              </a:rPr>
              <a:t>При поливі суцільним затопленням </a:t>
            </a:r>
            <a:r>
              <a:rPr lang="uk-UA" sz="3600" b="1" dirty="0"/>
              <a:t>невелику ді­лянку поля — чек, огород­жений по периметру вали­ком, затоплюють водою, яка, перебуваючи у стані спокою, всмоктується у </a:t>
            </a:r>
            <a:r>
              <a:rPr lang="uk-UA" sz="3600" b="1" dirty="0" err="1"/>
              <a:t>грунт</a:t>
            </a:r>
            <a:r>
              <a:rPr lang="uk-UA" sz="3600" b="1" dirty="0"/>
              <a:t>, зволожуючи його.</a:t>
            </a:r>
            <a:endParaRPr lang="ru-RU" sz="3600" b="1" dirty="0"/>
          </a:p>
          <a:p>
            <a:r>
              <a:rPr lang="uk-UA" sz="3600" b="1" dirty="0">
                <a:solidFill>
                  <a:srgbClr val="FF0000"/>
                </a:solidFill>
              </a:rPr>
              <a:t>При поливі вибірко­вим затопленням </a:t>
            </a:r>
            <a:r>
              <a:rPr lang="uk-UA" sz="3600" b="1" dirty="0"/>
              <a:t>водою затоплюють невеликі ді­лянки окремих рослин.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52024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>
            <a:normAutofit lnSpcReduction="1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Полив по борознах </a:t>
            </a:r>
            <a:r>
              <a:rPr lang="uk-UA" b="1" dirty="0"/>
              <a:t>— найдосконаліший спосіб самопливного по­верхневого зрошення, застосовується для поливу переважно широ­корядних посівів просапних культур (кукурудза, цукрові буряки, овочі, бавовник, плодові і ягідні насадження та ін.). </a:t>
            </a:r>
            <a:endParaRPr lang="uk-UA" b="1" dirty="0" smtClean="0"/>
          </a:p>
          <a:p>
            <a:r>
              <a:rPr lang="uk-UA" b="1" dirty="0" smtClean="0"/>
              <a:t>Застосовуєть­ся </a:t>
            </a:r>
            <a:r>
              <a:rPr lang="uk-UA" b="1" dirty="0"/>
              <a:t>на незасолених ґрунтах на території з похилами не більш 0,03, оскільки при більшому похилі вода розмиває борозни, змиває </a:t>
            </a:r>
            <a:r>
              <a:rPr lang="uk-UA" b="1" dirty="0" err="1"/>
              <a:t>грунт</a:t>
            </a:r>
            <a:r>
              <a:rPr lang="uk-UA" b="1" dirty="0"/>
              <a:t> і викликає його ерозію.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430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596064" cy="5472608"/>
          </a:xfrm>
        </p:spPr>
        <p:txBody>
          <a:bodyPr>
            <a:normAutofit lnSpcReduction="1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Полив напуском по смугах </a:t>
            </a:r>
            <a:r>
              <a:rPr lang="uk-UA" b="1" dirty="0"/>
              <a:t>застосовують для вузькорядних куль­тур: зернових колосових, однолітніх і багатолітніх трав, моркви, цибулі та ін. </a:t>
            </a:r>
            <a:endParaRPr lang="uk-UA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цьому вода рухається по поверхні ґрунту, покри­ваючи її шаром 2...З см. </a:t>
            </a:r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/>
              <a:t>спрямування руху води смугу з двох боків обмежують валиками (палами) або борознами. </a:t>
            </a:r>
            <a:endParaRPr lang="uk-UA" b="1" dirty="0" smtClean="0"/>
          </a:p>
          <a:p>
            <a:r>
              <a:rPr lang="uk-UA" b="1" dirty="0" smtClean="0"/>
              <a:t>Засто­совується </a:t>
            </a:r>
            <a:r>
              <a:rPr lang="uk-UA" b="1" dirty="0"/>
              <a:t>на територіях з похилами 0,002...0,02.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0871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6048672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Полив затопленням </a:t>
            </a:r>
            <a:r>
              <a:rPr lang="uk-UA" b="1" dirty="0"/>
              <a:t>— найбільш давній спосіб поверхневого зрошення. </a:t>
            </a:r>
            <a:endParaRPr lang="uk-UA" b="1" dirty="0" smtClean="0"/>
          </a:p>
          <a:p>
            <a:r>
              <a:rPr lang="uk-UA" b="1" dirty="0" smtClean="0"/>
              <a:t>Застосовується </a:t>
            </a:r>
            <a:r>
              <a:rPr lang="uk-UA" b="1" dirty="0"/>
              <a:t>переважно для зрошення рису, лиман­ного зрошення і промивання засолених ґрунтів. </a:t>
            </a:r>
            <a:endParaRPr lang="uk-UA" b="1" dirty="0" smtClean="0"/>
          </a:p>
          <a:p>
            <a:r>
              <a:rPr lang="uk-UA" b="1" dirty="0" smtClean="0"/>
              <a:t>Рідше </a:t>
            </a:r>
            <a:r>
              <a:rPr lang="uk-UA" b="1" dirty="0"/>
              <a:t>його засто­совують для зрошення люцерни, кукурудзи і зернових культур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Полив </a:t>
            </a:r>
            <a:r>
              <a:rPr lang="uk-UA" b="1" dirty="0"/>
              <a:t>затопленням провадять на огороджених валиками пло­щадках</a:t>
            </a:r>
            <a:r>
              <a:rPr lang="uk-UA" b="1" dirty="0">
                <a:solidFill>
                  <a:srgbClr val="FF0000"/>
                </a:solidFill>
              </a:rPr>
              <a:t>-чеках</a:t>
            </a:r>
            <a:r>
              <a:rPr lang="uk-UA" b="1" dirty="0"/>
              <a:t> площею 0,2...50 га. </a:t>
            </a:r>
            <a:endParaRPr lang="uk-UA" b="1" dirty="0" smtClean="0"/>
          </a:p>
          <a:p>
            <a:r>
              <a:rPr lang="uk-UA" b="1" dirty="0" smtClean="0"/>
              <a:t>Чеки </a:t>
            </a:r>
            <a:r>
              <a:rPr lang="uk-UA" b="1" dirty="0"/>
              <a:t>в рисових господарствах мають горизонтальну поверхню. </a:t>
            </a:r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/>
              <a:t>звичайних польових культур вони можуть мати похил 0,0005...0,001. </a:t>
            </a:r>
            <a:endParaRPr lang="uk-UA" b="1" dirty="0" smtClean="0"/>
          </a:p>
          <a:p>
            <a:r>
              <a:rPr lang="uk-UA" b="1" dirty="0" smtClean="0"/>
              <a:t>Вода</a:t>
            </a:r>
            <a:r>
              <a:rPr lang="uk-UA" b="1" dirty="0"/>
              <a:t>, що надходить у чек затоплює його шаром 5...15 см і всмоктується у </a:t>
            </a:r>
            <a:r>
              <a:rPr lang="uk-UA" b="1" dirty="0" err="1"/>
              <a:t>грунт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Залишки </a:t>
            </a:r>
            <a:r>
              <a:rPr lang="uk-UA" b="1" dirty="0"/>
              <a:t>во­ди при поливі польових і кормових культур скидають у дренажно-скидну мережу.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3232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226</TotalTime>
  <Words>2064</Words>
  <Application>Microsoft Office PowerPoint</Application>
  <PresentationFormat>Экран (4:3)</PresentationFormat>
  <Paragraphs>176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Розрахунок елементів техніки поливу по борознах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17</cp:revision>
  <dcterms:created xsi:type="dcterms:W3CDTF">2017-01-09T11:45:42Z</dcterms:created>
  <dcterms:modified xsi:type="dcterms:W3CDTF">2017-02-13T18:03:39Z</dcterms:modified>
</cp:coreProperties>
</file>