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57" r:id="rId5"/>
    <p:sldId id="258" r:id="rId6"/>
    <p:sldId id="268" r:id="rId7"/>
    <p:sldId id="259" r:id="rId8"/>
    <p:sldId id="269" r:id="rId9"/>
    <p:sldId id="270" r:id="rId10"/>
    <p:sldId id="260" r:id="rId11"/>
    <p:sldId id="271" r:id="rId12"/>
    <p:sldId id="261" r:id="rId13"/>
    <p:sldId id="273" r:id="rId14"/>
    <p:sldId id="272" r:id="rId15"/>
    <p:sldId id="262" r:id="rId16"/>
    <p:sldId id="274" r:id="rId17"/>
    <p:sldId id="263" r:id="rId18"/>
    <p:sldId id="275" r:id="rId19"/>
    <p:sldId id="276" r:id="rId20"/>
    <p:sldId id="264" r:id="rId21"/>
    <p:sldId id="265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56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05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55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18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10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0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333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08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75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32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00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F77FE5E3-50E5-4AD4-A476-47B4B05E79A5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EA612D2-6E77-44E6-AA08-6C7083FF20F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280920" cy="619268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uk-UA" sz="5100" b="1" i="1" dirty="0">
                <a:solidFill>
                  <a:srgbClr val="FF0000"/>
                </a:solidFill>
              </a:rPr>
              <a:t>Імпульсне  і дрібнодисперсне дощування.</a:t>
            </a:r>
            <a:endParaRPr lang="ru-RU" sz="5100" b="1" dirty="0">
              <a:solidFill>
                <a:srgbClr val="FF0000"/>
              </a:solidFill>
            </a:endParaRPr>
          </a:p>
          <a:p>
            <a:pPr algn="l"/>
            <a:r>
              <a:rPr lang="uk-UA" sz="5100" b="1" dirty="0">
                <a:solidFill>
                  <a:srgbClr val="FF0000"/>
                </a:solidFill>
              </a:rPr>
              <a:t> </a:t>
            </a:r>
            <a:endParaRPr lang="ru-RU" sz="5100" b="1" dirty="0">
              <a:solidFill>
                <a:srgbClr val="FF0000"/>
              </a:solidFill>
            </a:endParaRPr>
          </a:p>
          <a:p>
            <a:pPr algn="l"/>
            <a:r>
              <a:rPr lang="uk-UA" sz="3800" b="1" i="1" dirty="0">
                <a:solidFill>
                  <a:srgbClr val="FF0000"/>
                </a:solidFill>
              </a:rPr>
              <a:t>Імпульсне дощування</a:t>
            </a:r>
            <a:r>
              <a:rPr lang="uk-UA" sz="3800" b="1" dirty="0">
                <a:solidFill>
                  <a:srgbClr val="FF0000"/>
                </a:solidFill>
              </a:rPr>
              <a:t> </a:t>
            </a:r>
            <a:r>
              <a:rPr lang="uk-UA" sz="3800" b="1" dirty="0">
                <a:solidFill>
                  <a:schemeClr val="tx1"/>
                </a:solidFill>
              </a:rPr>
              <a:t>- це один з найновіших прогресивних напрямків у дощуванні</a:t>
            </a:r>
            <a:r>
              <a:rPr lang="uk-UA" sz="38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uk-UA" sz="3800" b="1" dirty="0" smtClean="0">
                <a:solidFill>
                  <a:schemeClr val="tx1"/>
                </a:solidFill>
              </a:rPr>
              <a:t> </a:t>
            </a:r>
            <a:r>
              <a:rPr lang="uk-UA" sz="3800" b="1" dirty="0">
                <a:solidFill>
                  <a:schemeClr val="tx1"/>
                </a:solidFill>
              </a:rPr>
              <a:t>Імпульсне дощування застосовується для поливу багаторічних трав при складних рельєфах і похилах від 0,05 до 0,3, на незасолених </a:t>
            </a:r>
            <a:r>
              <a:rPr lang="uk-UA" sz="3800" b="1" dirty="0" err="1">
                <a:solidFill>
                  <a:schemeClr val="tx1"/>
                </a:solidFill>
              </a:rPr>
              <a:t>грунтах</a:t>
            </a:r>
            <a:r>
              <a:rPr lang="uk-UA" sz="3800" b="1" dirty="0">
                <a:solidFill>
                  <a:schemeClr val="tx1"/>
                </a:solidFill>
              </a:rPr>
              <a:t>  любої водопроникності</a:t>
            </a:r>
            <a:r>
              <a:rPr lang="uk-UA" sz="3800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uk-UA" sz="3800" b="1" dirty="0" smtClean="0">
                <a:solidFill>
                  <a:schemeClr val="tx1"/>
                </a:solidFill>
              </a:rPr>
              <a:t> </a:t>
            </a:r>
            <a:r>
              <a:rPr lang="uk-UA" sz="3800" b="1" dirty="0">
                <a:solidFill>
                  <a:schemeClr val="tx1"/>
                </a:solidFill>
              </a:rPr>
              <a:t>Зрошення імпульсним дощуванням здійсню­ється </a:t>
            </a:r>
            <a:r>
              <a:rPr lang="uk-UA" sz="3800" b="1" dirty="0" err="1">
                <a:solidFill>
                  <a:schemeClr val="tx1"/>
                </a:solidFill>
              </a:rPr>
              <a:t>випліскуванням</a:t>
            </a:r>
            <a:r>
              <a:rPr lang="uk-UA" sz="3800" b="1" dirty="0">
                <a:solidFill>
                  <a:schemeClr val="tx1"/>
                </a:solidFill>
              </a:rPr>
              <a:t> невеликих об'ємів води за допомогою спеці­альних дощувальних апаратів.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6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96944" cy="6120680"/>
          </a:xfrm>
        </p:spPr>
        <p:txBody>
          <a:bodyPr>
            <a:normAutofit lnSpcReduction="10000"/>
          </a:bodyPr>
          <a:lstStyle/>
          <a:p>
            <a:r>
              <a:rPr lang="uk-UA" b="1" i="1" dirty="0" smtClean="0">
                <a:solidFill>
                  <a:srgbClr val="FF0000"/>
                </a:solidFill>
              </a:rPr>
              <a:t>     Дрібнодисперсне зволоження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 </a:t>
            </a:r>
            <a:r>
              <a:rPr lang="uk-UA" b="1" i="1" dirty="0">
                <a:solidFill>
                  <a:srgbClr val="FF0000"/>
                </a:solidFill>
              </a:rPr>
              <a:t>Дрібнодисперсне (аерозольне) зволоження </a:t>
            </a:r>
            <a:r>
              <a:rPr lang="uk-UA" b="1" dirty="0"/>
              <a:t>є одним з нових способів зрошення, який застосовується для ефективного регулю­вання мікроклімату приґрунтового шару повітря. </a:t>
            </a:r>
            <a:endParaRPr lang="uk-UA" b="1" dirty="0" smtClean="0"/>
          </a:p>
          <a:p>
            <a:r>
              <a:rPr lang="uk-UA" b="1" dirty="0" smtClean="0"/>
              <a:t>Суть </a:t>
            </a:r>
            <a:r>
              <a:rPr lang="uk-UA" b="1" dirty="0"/>
              <a:t>його полягає у розпиленні (диспергуванні) зрошувальної води на дрібні крап­лини (50...300 мкм), які вкривають листову поверхню рослин і не скочуються з неї на </a:t>
            </a:r>
            <a:r>
              <a:rPr lang="uk-UA" b="1" dirty="0" err="1"/>
              <a:t>грунт</a:t>
            </a:r>
            <a:r>
              <a:rPr lang="uk-UA" b="1" dirty="0"/>
              <a:t>, а залишаються до повного </a:t>
            </a:r>
            <a:r>
              <a:rPr lang="uk-UA" b="1" dirty="0" smtClean="0"/>
              <a:t>випаровуван­ня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79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92688"/>
          </a:xfrm>
        </p:spPr>
        <p:txBody>
          <a:bodyPr/>
          <a:lstStyle/>
          <a:p>
            <a:r>
              <a:rPr lang="uk-UA" b="1" i="1" dirty="0" smtClean="0">
                <a:solidFill>
                  <a:srgbClr val="FF0000"/>
                </a:solidFill>
              </a:rPr>
              <a:t> </a:t>
            </a:r>
            <a:r>
              <a:rPr lang="uk-UA" b="1" i="1" dirty="0">
                <a:solidFill>
                  <a:srgbClr val="FF0000"/>
                </a:solidFill>
              </a:rPr>
              <a:t>Цей процес </a:t>
            </a:r>
            <a:r>
              <a:rPr lang="uk-UA" b="1" i="1" dirty="0" err="1" smtClean="0">
                <a:solidFill>
                  <a:srgbClr val="FF0000"/>
                </a:solidFill>
              </a:rPr>
              <a:t>супроводиться</a:t>
            </a:r>
            <a:r>
              <a:rPr lang="uk-UA" b="1" i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підвищенням відносної вологості </a:t>
            </a:r>
            <a:r>
              <a:rPr lang="uk-UA" b="1" dirty="0" smtClean="0"/>
              <a:t>повітря</a:t>
            </a:r>
          </a:p>
          <a:p>
            <a:r>
              <a:rPr lang="uk-UA" b="1" dirty="0" smtClean="0"/>
              <a:t> </a:t>
            </a:r>
            <a:r>
              <a:rPr lang="uk-UA" b="1" dirty="0"/>
              <a:t>зменшенням температури листової поверхні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скороченням витрати вологи на сумарне водоспоживання, </a:t>
            </a:r>
            <a:endParaRPr lang="uk-UA" b="1" dirty="0" smtClean="0"/>
          </a:p>
          <a:p>
            <a:r>
              <a:rPr lang="uk-UA" b="1" dirty="0" smtClean="0"/>
              <a:t>захистом </a:t>
            </a:r>
            <a:r>
              <a:rPr lang="uk-UA" b="1" dirty="0"/>
              <a:t>рослин від атмосферної посухи, </a:t>
            </a:r>
            <a:endParaRPr lang="uk-UA" b="1" dirty="0" smtClean="0"/>
          </a:p>
          <a:p>
            <a:r>
              <a:rPr lang="uk-UA" b="1" dirty="0" smtClean="0"/>
              <a:t>сприяє </a:t>
            </a:r>
            <a:r>
              <a:rPr lang="uk-UA" b="1" dirty="0"/>
              <a:t>активізації процесу фотосинтезу і підвищенню врожайності сільськогосподарських культур.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144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 fontScale="92500" lnSpcReduction="10000"/>
          </a:bodyPr>
          <a:lstStyle/>
          <a:p>
            <a:r>
              <a:rPr lang="uk-UA" sz="3900" b="1" i="1" dirty="0">
                <a:solidFill>
                  <a:srgbClr val="FF0000"/>
                </a:solidFill>
              </a:rPr>
              <a:t>Дрібнодисперсне зволоження (ДДЗ) </a:t>
            </a:r>
            <a:r>
              <a:rPr lang="uk-UA" sz="3900" b="1" dirty="0"/>
              <a:t>проводять, як правило, тільки вдень, коли температура повітря перевищує фізіологічні оптимальні значення для розвитку сільськогосподарських культур. </a:t>
            </a:r>
            <a:endParaRPr lang="uk-UA" sz="3900" b="1" dirty="0" smtClean="0"/>
          </a:p>
          <a:p>
            <a:r>
              <a:rPr lang="uk-UA" sz="3900" b="1" dirty="0" smtClean="0"/>
              <a:t>Норма </a:t>
            </a:r>
            <a:r>
              <a:rPr lang="uk-UA" sz="3900" b="1" dirty="0"/>
              <a:t>разового поливу становить 80...600 л/га за годину.</a:t>
            </a:r>
            <a:endParaRPr lang="ru-RU" sz="3900" b="1" dirty="0"/>
          </a:p>
          <a:p>
            <a:r>
              <a:rPr lang="uk-UA" sz="3900" b="1" dirty="0"/>
              <a:t>Диспергування води при ДДВ здійснюється </a:t>
            </a:r>
            <a:r>
              <a:rPr lang="uk-UA" sz="3900" b="1" i="1" dirty="0" err="1">
                <a:solidFill>
                  <a:srgbClr val="FF0000"/>
                </a:solidFill>
              </a:rPr>
              <a:t>туманоутворювальними</a:t>
            </a:r>
            <a:r>
              <a:rPr lang="uk-UA" sz="3900" b="1" i="1" dirty="0">
                <a:solidFill>
                  <a:srgbClr val="FF0000"/>
                </a:solidFill>
              </a:rPr>
              <a:t> установками </a:t>
            </a:r>
            <a:r>
              <a:rPr lang="uk-UA" sz="3900" b="1" dirty="0"/>
              <a:t>ТОУ-6, ТОУ-7 та ін. </a:t>
            </a:r>
            <a:endParaRPr lang="uk-UA" sz="3900" b="1" dirty="0" smtClean="0"/>
          </a:p>
          <a:p>
            <a:pPr marL="0" indent="0">
              <a:buNone/>
            </a:pPr>
            <a:r>
              <a:rPr lang="uk-UA" b="1" dirty="0"/>
              <a:t> 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913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 lnSpcReduction="10000"/>
          </a:bodyPr>
          <a:lstStyle/>
          <a:p>
            <a:r>
              <a:rPr lang="uk-UA" b="1" i="1" dirty="0" err="1">
                <a:solidFill>
                  <a:srgbClr val="FF0000"/>
                </a:solidFill>
              </a:rPr>
              <a:t>Туманоутворювальна</a:t>
            </a:r>
            <a:r>
              <a:rPr lang="uk-UA" b="1" i="1" dirty="0">
                <a:solidFill>
                  <a:srgbClr val="FF0000"/>
                </a:solidFill>
              </a:rPr>
              <a:t> уста­новка </a:t>
            </a:r>
            <a:r>
              <a:rPr lang="uk-UA" b="1" dirty="0"/>
              <a:t>складається з двох основних частин: </a:t>
            </a:r>
            <a:endParaRPr lang="uk-UA" b="1" dirty="0" smtClean="0"/>
          </a:p>
          <a:p>
            <a:r>
              <a:rPr lang="uk-UA" b="1" dirty="0" smtClean="0"/>
              <a:t>генератора </a:t>
            </a:r>
            <a:r>
              <a:rPr lang="uk-UA" b="1" dirty="0"/>
              <a:t>високошвидкісного потоку повітря (як правило, газотурбінного авіадвигуна, що відпрацював льотний ресурс) </a:t>
            </a:r>
            <a:r>
              <a:rPr lang="uk-UA" b="1" dirty="0" smtClean="0"/>
              <a:t>і</a:t>
            </a:r>
          </a:p>
          <a:p>
            <a:r>
              <a:rPr lang="uk-UA" b="1" dirty="0" smtClean="0"/>
              <a:t> </a:t>
            </a:r>
            <a:r>
              <a:rPr lang="uk-UA" b="1" dirty="0"/>
              <a:t>соплового апарата з водорозпо­дільним пристроєм</a:t>
            </a:r>
          </a:p>
          <a:p>
            <a:r>
              <a:rPr lang="uk-UA" b="1" dirty="0"/>
              <a:t>Довжина факела активного розподілу води змінюється від 70 до 150 м залежно від швидкості і напрямку вітру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Витрата води становить 100...300 л/</a:t>
            </a:r>
            <a:r>
              <a:rPr lang="uk-UA" b="1" dirty="0" err="1"/>
              <a:t>хв</a:t>
            </a:r>
            <a:r>
              <a:rPr lang="uk-UA" b="1" dirty="0"/>
              <a:t>, але не більше 20... 30 м</a:t>
            </a:r>
            <a:r>
              <a:rPr lang="uk-UA" b="1" baseline="30000" dirty="0"/>
              <a:t>3</a:t>
            </a:r>
            <a:r>
              <a:rPr lang="uk-UA" b="1" dirty="0"/>
              <a:t> </a:t>
            </a:r>
            <a:r>
              <a:rPr lang="uk-UA" b="1" dirty="0" err="1"/>
              <a:t>год</a:t>
            </a:r>
            <a:r>
              <a:rPr lang="uk-UA" b="1" dirty="0"/>
              <a:t> на 1 га.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099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6632"/>
            <a:ext cx="8291264" cy="6336704"/>
          </a:xfrm>
        </p:spPr>
        <p:txBody>
          <a:bodyPr>
            <a:normAutofit fontScale="85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 Агрегат </a:t>
            </a:r>
            <a:r>
              <a:rPr lang="uk-UA" b="1" dirty="0"/>
              <a:t>пересувається на нову позицію трактором через 3...4 год. При повному розвороті сопла на 360° і середній дов­жині факела 100 м з однієї позиції можна зволожувати близько 4 га з витратою води 20 м</a:t>
            </a:r>
            <a:r>
              <a:rPr lang="uk-UA" b="1" baseline="30000" dirty="0"/>
              <a:t>3</a:t>
            </a:r>
            <a:r>
              <a:rPr lang="uk-UA" b="1" dirty="0"/>
              <a:t> /га.</a:t>
            </a:r>
          </a:p>
          <a:p>
            <a:r>
              <a:rPr lang="uk-UA" b="1" dirty="0"/>
              <a:t> </a:t>
            </a:r>
            <a:r>
              <a:rPr lang="uk-UA" b="1" i="1" dirty="0">
                <a:solidFill>
                  <a:srgbClr val="FF0000"/>
                </a:solidFill>
              </a:rPr>
              <a:t>Денна продуктивність установки </a:t>
            </a:r>
            <a:r>
              <a:rPr lang="uk-UA" b="1" dirty="0"/>
              <a:t>- 16 га, сезонна-190 га. Установка може працювати від закритої ме­режі з розміщенням гідрантів через 200 м. Для проведення зволоження установка ТОУ може забирати воду з автоцистерни ЗИЛ-130 ємкістю 12 м</a:t>
            </a:r>
            <a:r>
              <a:rPr lang="uk-UA" b="1" baseline="30000" dirty="0"/>
              <a:t>3</a:t>
            </a:r>
            <a:r>
              <a:rPr lang="uk-UA" b="1" dirty="0"/>
              <a:t>. </a:t>
            </a:r>
          </a:p>
          <a:p>
            <a:r>
              <a:rPr lang="uk-UA" b="1" dirty="0"/>
              <a:t>При швидкості пере­сування агрегату 9 км/</a:t>
            </a:r>
            <a:r>
              <a:rPr lang="uk-UA" b="1" dirty="0" err="1"/>
              <a:t>год</a:t>
            </a:r>
            <a:r>
              <a:rPr lang="uk-UA" b="1" dirty="0"/>
              <a:t> витрата води на зволоження становить близько 2 м</a:t>
            </a:r>
            <a:r>
              <a:rPr lang="uk-UA" b="1" baseline="30000" dirty="0"/>
              <a:t>3</a:t>
            </a:r>
            <a:r>
              <a:rPr lang="uk-UA" b="1" dirty="0"/>
              <a:t> /га, а за зрошувальний сезон - 120 м</a:t>
            </a:r>
            <a:r>
              <a:rPr lang="uk-UA" b="1" baseline="30000" dirty="0"/>
              <a:t>3</a:t>
            </a:r>
            <a:r>
              <a:rPr lang="uk-UA" b="1" dirty="0"/>
              <a:t> /га. За 10 </a:t>
            </a:r>
            <a:r>
              <a:rPr lang="uk-UA" b="1" dirty="0" err="1"/>
              <a:t>год</a:t>
            </a:r>
            <a:r>
              <a:rPr lang="uk-UA" b="1" dirty="0"/>
              <a:t> роботи агрегат може одноразово зволо­жити площу 900…1000 га. Для заправки цистерни на кожні 100 га достатньо мати один гідрант.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06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6264696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У ВНВО «Радуга» розроблена конст­рукція стаціонарної системи </a:t>
            </a:r>
            <a:r>
              <a:rPr lang="uk-UA" b="1" i="1" dirty="0">
                <a:solidFill>
                  <a:srgbClr val="FF0000"/>
                </a:solidFill>
              </a:rPr>
              <a:t>дрібнодис­персного зволоження, </a:t>
            </a:r>
            <a:r>
              <a:rPr lang="uk-UA" b="1" dirty="0"/>
              <a:t>яка </a:t>
            </a:r>
            <a:r>
              <a:rPr lang="uk-UA" b="1" dirty="0" smtClean="0"/>
              <a:t>включає: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на­сосну станцію, </a:t>
            </a:r>
            <a:endParaRPr lang="uk-UA" b="1" dirty="0" smtClean="0"/>
          </a:p>
          <a:p>
            <a:r>
              <a:rPr lang="uk-UA" b="1" dirty="0" smtClean="0"/>
              <a:t>трубопровідну </a:t>
            </a:r>
            <a:r>
              <a:rPr lang="uk-UA" b="1" dirty="0"/>
              <a:t>мережу </a:t>
            </a:r>
            <a:r>
              <a:rPr lang="uk-UA" b="1" dirty="0" smtClean="0"/>
              <a:t>і</a:t>
            </a:r>
          </a:p>
          <a:p>
            <a:r>
              <a:rPr lang="uk-UA" b="1" dirty="0" smtClean="0"/>
              <a:t> </a:t>
            </a:r>
            <a:r>
              <a:rPr lang="uk-UA" b="1" dirty="0"/>
              <a:t>щогли з </a:t>
            </a:r>
            <a:r>
              <a:rPr lang="uk-UA" b="1" dirty="0" err="1"/>
              <a:t>самовстановною</a:t>
            </a:r>
            <a:r>
              <a:rPr lang="uk-UA" b="1" dirty="0"/>
              <a:t> штангою з </a:t>
            </a:r>
            <a:r>
              <a:rPr lang="uk-UA" b="1" dirty="0" smtClean="0"/>
              <a:t>форсунками.</a:t>
            </a:r>
          </a:p>
          <a:p>
            <a:r>
              <a:rPr lang="uk-UA" b="1" dirty="0" smtClean="0"/>
              <a:t>Висота </a:t>
            </a:r>
            <a:r>
              <a:rPr lang="uk-UA" b="1" dirty="0"/>
              <a:t>щогли - 10 м, </a:t>
            </a:r>
            <a:endParaRPr lang="uk-UA" b="1" dirty="0" smtClean="0"/>
          </a:p>
          <a:p>
            <a:r>
              <a:rPr lang="uk-UA" b="1" dirty="0" smtClean="0"/>
              <a:t>загальна </a:t>
            </a:r>
            <a:r>
              <a:rPr lang="uk-UA" b="1" dirty="0"/>
              <a:t>витрата форсунок - 0,3... 0,85 л/с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робочий </a:t>
            </a:r>
            <a:r>
              <a:rPr lang="uk-UA" b="1" dirty="0"/>
              <a:t>напір - 0,15...0,40 </a:t>
            </a:r>
            <a:r>
              <a:rPr lang="uk-UA" b="1" dirty="0" err="1"/>
              <a:t>МПа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кількість </a:t>
            </a:r>
            <a:r>
              <a:rPr lang="uk-UA" b="1" dirty="0"/>
              <a:t>форсунок — 22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 зрошуваній площі щогли розставляють за трикутною схемою.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34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120680"/>
          </a:xfrm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Форсунки для дрібнодисперсного зво­ложення </a:t>
            </a:r>
            <a:r>
              <a:rPr lang="uk-UA" sz="3600" b="1" dirty="0"/>
              <a:t>можуть мати різну конструкцію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При відсутності спеціального обладнання дрібнодисперсне зволоження можна здійснювати звичайними роз­пилювачами мінеральних добрив і обприскувачами пестицидів типу ОВТ-1,ОП-450 та ін.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197234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336704"/>
          </a:xfrm>
        </p:spPr>
        <p:txBody>
          <a:bodyPr>
            <a:noAutofit/>
          </a:bodyPr>
          <a:lstStyle/>
          <a:p>
            <a:r>
              <a:rPr lang="uk-UA" sz="3600" b="1" i="1" dirty="0" err="1">
                <a:solidFill>
                  <a:srgbClr val="FF0000"/>
                </a:solidFill>
              </a:rPr>
              <a:t>Вутрішньогрунтове</a:t>
            </a:r>
            <a:r>
              <a:rPr lang="uk-UA" sz="3600" b="1" i="1" dirty="0">
                <a:solidFill>
                  <a:srgbClr val="FF0000"/>
                </a:solidFill>
              </a:rPr>
              <a:t> зрошення і </a:t>
            </a:r>
            <a:r>
              <a:rPr lang="uk-UA" sz="3600" b="1" i="1" dirty="0" err="1">
                <a:solidFill>
                  <a:srgbClr val="FF0000"/>
                </a:solidFill>
              </a:rPr>
              <a:t>субіригація</a:t>
            </a:r>
            <a:r>
              <a:rPr lang="uk-UA" sz="36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uk-UA" b="1" dirty="0" smtClean="0"/>
              <a:t>При </a:t>
            </a:r>
            <a:r>
              <a:rPr lang="uk-UA" b="1" i="1" dirty="0" err="1">
                <a:solidFill>
                  <a:srgbClr val="FF0000"/>
                </a:solidFill>
              </a:rPr>
              <a:t>внутрішньогрунтовому</a:t>
            </a:r>
            <a:r>
              <a:rPr lang="uk-UA" b="1" i="1" dirty="0">
                <a:solidFill>
                  <a:srgbClr val="FF0000"/>
                </a:solidFill>
              </a:rPr>
              <a:t> зрошенні </a:t>
            </a:r>
            <a:r>
              <a:rPr lang="uk-UA" b="1" dirty="0"/>
              <a:t>поливна вода підводиться з деякої глибини безпосередньо у кореневмісний шар за допомогою зволожувачів різних конструкцій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При цьому забезпечується добра аерація ґрунтового шару, протягом всього вегетаційного періоду підтримується задана вологість </a:t>
            </a:r>
            <a:r>
              <a:rPr lang="uk-UA" b="1" dirty="0" err="1"/>
              <a:t>грунту</a:t>
            </a:r>
            <a:r>
              <a:rPr lang="uk-UA" b="1" dirty="0"/>
              <a:t> без значних  втрат води.</a:t>
            </a:r>
            <a:endParaRPr lang="ru-RU" b="1" dirty="0"/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1228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 err="1">
                <a:solidFill>
                  <a:srgbClr val="FF0000"/>
                </a:solidFill>
              </a:rPr>
              <a:t>Внутрішньогрунтове</a:t>
            </a:r>
            <a:r>
              <a:rPr lang="uk-UA" b="1" dirty="0"/>
              <a:t> зрошення найефективніше в районах з де­фіцитом зрошувальної води і в першу чергу у господарствах, де на зрошення можна використовувати господарсько-побутові і тварин­ницькі стоки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Існує кілька різновидів </a:t>
            </a:r>
            <a:r>
              <a:rPr lang="uk-UA" b="1" i="1" dirty="0">
                <a:solidFill>
                  <a:srgbClr val="FF0000"/>
                </a:solidFill>
              </a:rPr>
              <a:t>систем </a:t>
            </a:r>
            <a:r>
              <a:rPr lang="uk-UA" b="1" i="1" dirty="0" err="1">
                <a:solidFill>
                  <a:srgbClr val="FF0000"/>
                </a:solidFill>
              </a:rPr>
              <a:t>внутрішньогрунтового</a:t>
            </a:r>
            <a:r>
              <a:rPr lang="uk-UA" b="1" i="1" dirty="0">
                <a:solidFill>
                  <a:srgbClr val="FF0000"/>
                </a:solidFill>
              </a:rPr>
              <a:t> зрошення.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dirty="0" smtClean="0"/>
              <a:t>За </a:t>
            </a:r>
            <a:r>
              <a:rPr lang="uk-UA" b="1" dirty="0"/>
              <a:t>напором у мережі </a:t>
            </a:r>
            <a:r>
              <a:rPr lang="uk-UA" b="1" dirty="0" smtClean="0"/>
              <a:t>розрізняють: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напірні з </a:t>
            </a:r>
            <a:r>
              <a:rPr lang="uk-UA" b="1" dirty="0" smtClean="0"/>
              <a:t>гравітаційно-капіляр­ним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низьконапірні з капілярно-гравітаційним і </a:t>
            </a:r>
            <a:endParaRPr lang="uk-UA" b="1" dirty="0" smtClean="0"/>
          </a:p>
          <a:p>
            <a:r>
              <a:rPr lang="uk-UA" b="1" dirty="0" smtClean="0"/>
              <a:t>адсорбційні </a:t>
            </a:r>
            <a:r>
              <a:rPr lang="uk-UA" b="1" dirty="0"/>
              <a:t>(ваку­умні) з капілярним зволоженням </a:t>
            </a:r>
            <a:r>
              <a:rPr lang="uk-UA" b="1" dirty="0" err="1"/>
              <a:t>грунту</a:t>
            </a:r>
            <a:r>
              <a:rPr lang="uk-UA" b="1" dirty="0"/>
              <a:t>. Найбільш поширені низь­конапірні </a:t>
            </a:r>
            <a:r>
              <a:rPr lang="uk-UA" b="1" dirty="0" smtClean="0"/>
              <a:t>системи.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359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6264696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Системи </a:t>
            </a:r>
            <a:r>
              <a:rPr lang="uk-UA" b="1" i="1" dirty="0" err="1">
                <a:solidFill>
                  <a:srgbClr val="FF0000"/>
                </a:solidFill>
              </a:rPr>
              <a:t>внутрішньогрунтового</a:t>
            </a:r>
            <a:r>
              <a:rPr lang="uk-UA" b="1" i="1" dirty="0">
                <a:solidFill>
                  <a:srgbClr val="FF0000"/>
                </a:solidFill>
              </a:rPr>
              <a:t> зрошення </a:t>
            </a:r>
            <a:r>
              <a:rPr lang="uk-UA" b="1" dirty="0"/>
              <a:t>за тривалістю пере­бування зволожувальної мережі на ділянці </a:t>
            </a:r>
            <a:r>
              <a:rPr lang="uk-UA" b="1" i="1" dirty="0">
                <a:solidFill>
                  <a:srgbClr val="FF0000"/>
                </a:solidFill>
              </a:rPr>
              <a:t>поділяються </a:t>
            </a:r>
            <a:r>
              <a:rPr lang="uk-UA" b="1" i="1" dirty="0" smtClean="0">
                <a:solidFill>
                  <a:srgbClr val="FF0000"/>
                </a:solidFill>
              </a:rPr>
              <a:t>на:</a:t>
            </a:r>
          </a:p>
          <a:p>
            <a:r>
              <a:rPr lang="uk-UA" b="1" dirty="0" smtClean="0"/>
              <a:t> </a:t>
            </a:r>
            <a:r>
              <a:rPr lang="uk-UA" b="1" dirty="0"/>
              <a:t>стаціо­нарні</a:t>
            </a:r>
            <a:r>
              <a:rPr lang="uk-UA" b="1" dirty="0" smtClean="0"/>
              <a:t>,</a:t>
            </a:r>
          </a:p>
          <a:p>
            <a:r>
              <a:rPr lang="uk-UA" b="1" dirty="0" err="1" smtClean="0"/>
              <a:t>напівстаціонарні</a:t>
            </a:r>
            <a:r>
              <a:rPr lang="uk-UA" b="1" dirty="0" smtClean="0"/>
              <a:t> </a:t>
            </a:r>
            <a:r>
              <a:rPr lang="uk-UA" b="1" dirty="0"/>
              <a:t>з мобільними ін'єкційними машинами, </a:t>
            </a:r>
            <a:endParaRPr lang="uk-UA" b="1" dirty="0" smtClean="0"/>
          </a:p>
          <a:p>
            <a:r>
              <a:rPr lang="uk-UA" b="1" dirty="0" smtClean="0"/>
              <a:t>ста­ціонарно-сезонні </a:t>
            </a:r>
            <a:r>
              <a:rPr lang="uk-UA" b="1" dirty="0"/>
              <a:t>(кротові зволожувачі, мікропористі зволожувачі), </a:t>
            </a:r>
            <a:endParaRPr lang="uk-UA" b="1" dirty="0" smtClean="0"/>
          </a:p>
          <a:p>
            <a:r>
              <a:rPr lang="uk-UA" b="1" dirty="0" smtClean="0"/>
              <a:t>тимчасові </a:t>
            </a:r>
            <a:r>
              <a:rPr lang="uk-UA" b="1" dirty="0"/>
              <a:t>для одноразового застосування (кротування</a:t>
            </a:r>
            <a:r>
              <a:rPr lang="uk-UA" b="1" dirty="0" smtClean="0"/>
              <a:t>).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Найбільш поширені стаціонарні </a:t>
            </a:r>
            <a:r>
              <a:rPr lang="uk-UA" b="1" dirty="0" smtClean="0"/>
              <a:t>системи.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625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192688"/>
          </a:xfrm>
        </p:spPr>
        <p:txBody>
          <a:bodyPr>
            <a:normAutofit/>
          </a:bodyPr>
          <a:lstStyle/>
          <a:p>
            <a:r>
              <a:rPr lang="uk-UA" b="1" dirty="0"/>
              <a:t>Найширше застосовується </a:t>
            </a:r>
            <a:r>
              <a:rPr lang="uk-UA" b="1" i="1" dirty="0">
                <a:solidFill>
                  <a:srgbClr val="FF0000"/>
                </a:solidFill>
              </a:rPr>
              <a:t>синхрон­но-імпульсне дощування,</a:t>
            </a:r>
            <a:r>
              <a:rPr lang="uk-UA" b="1" dirty="0"/>
              <a:t> коли імпульсні апарати працюють одно­часно на всій площі в режимі пауз нагромадження в </a:t>
            </a:r>
            <a:r>
              <a:rPr lang="uk-UA" b="1" dirty="0" err="1"/>
              <a:t>гідропневмо-акумуляторах</a:t>
            </a:r>
            <a:r>
              <a:rPr lang="uk-UA" b="1" dirty="0"/>
              <a:t> і періодів </a:t>
            </a:r>
            <a:r>
              <a:rPr lang="uk-UA" b="1" dirty="0" err="1"/>
              <a:t>випліскування</a:t>
            </a:r>
            <a:r>
              <a:rPr lang="uk-UA" b="1" dirty="0"/>
              <a:t> води під дією стиснутого по­вітря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Ці паузи безперервно чергуються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Тривалість </a:t>
            </a:r>
            <a:r>
              <a:rPr lang="uk-UA" b="1" dirty="0"/>
              <a:t>пауз нагромадження може бути у 20...200 разів   більше тривалості </a:t>
            </a:r>
            <a:r>
              <a:rPr lang="uk-UA" b="1" dirty="0" err="1"/>
              <a:t>випліскування</a:t>
            </a:r>
            <a:r>
              <a:rPr lang="uk-UA" b="1" dirty="0"/>
              <a:t> води.   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51701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3367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12800" dirty="0" smtClean="0"/>
              <a:t>       </a:t>
            </a:r>
            <a:r>
              <a:rPr lang="uk-UA" sz="12800" b="1" i="1" dirty="0" smtClean="0">
                <a:solidFill>
                  <a:srgbClr val="FF0000"/>
                </a:solidFill>
              </a:rPr>
              <a:t>За </a:t>
            </a:r>
            <a:r>
              <a:rPr lang="uk-UA" sz="12800" b="1" i="1" dirty="0">
                <a:solidFill>
                  <a:srgbClr val="FF0000"/>
                </a:solidFill>
              </a:rPr>
              <a:t>конструкцією зволожувальної мережі </a:t>
            </a:r>
            <a:r>
              <a:rPr lang="uk-UA" sz="12800" b="1" i="1" dirty="0" smtClean="0">
                <a:solidFill>
                  <a:srgbClr val="FF0000"/>
                </a:solidFill>
              </a:rPr>
              <a:t>  </a:t>
            </a:r>
          </a:p>
          <a:p>
            <a:pPr marL="0" indent="0">
              <a:buNone/>
            </a:pPr>
            <a:r>
              <a:rPr lang="uk-UA" sz="12800" b="1" i="1" dirty="0">
                <a:solidFill>
                  <a:srgbClr val="FF0000"/>
                </a:solidFill>
              </a:rPr>
              <a:t> </a:t>
            </a:r>
            <a:r>
              <a:rPr lang="uk-UA" sz="12800" b="1" i="1" dirty="0" smtClean="0">
                <a:solidFill>
                  <a:srgbClr val="FF0000"/>
                </a:solidFill>
              </a:rPr>
              <a:t>    бувають :</a:t>
            </a:r>
          </a:p>
          <a:p>
            <a:r>
              <a:rPr lang="uk-UA" sz="12800" b="1" dirty="0" smtClean="0"/>
              <a:t>з </a:t>
            </a:r>
            <a:r>
              <a:rPr lang="uk-UA" sz="12800" b="1" dirty="0"/>
              <a:t>труб­частими, пористими зволожувачами (гончарні та керамічні труб­ки); </a:t>
            </a:r>
            <a:endParaRPr lang="uk-UA" sz="12800" b="1" dirty="0" smtClean="0"/>
          </a:p>
          <a:p>
            <a:r>
              <a:rPr lang="uk-UA" sz="12800" b="1" dirty="0" smtClean="0"/>
              <a:t>трубчастими </a:t>
            </a:r>
            <a:r>
              <a:rPr lang="uk-UA" sz="12800" b="1" dirty="0"/>
              <a:t>перфорованими зволожувачами; </a:t>
            </a:r>
            <a:endParaRPr lang="uk-UA" sz="12800" b="1" dirty="0" smtClean="0"/>
          </a:p>
          <a:p>
            <a:r>
              <a:rPr lang="uk-UA" sz="12800" b="1" dirty="0" smtClean="0"/>
              <a:t>ін'єкційними </a:t>
            </a:r>
            <a:r>
              <a:rPr lang="uk-UA" sz="12800" b="1" dirty="0"/>
              <a:t>пристроями (</a:t>
            </a:r>
            <a:r>
              <a:rPr lang="uk-UA" sz="12800" b="1" dirty="0" err="1"/>
              <a:t>гідробури</a:t>
            </a:r>
            <a:r>
              <a:rPr lang="uk-UA" sz="12800" b="1" dirty="0"/>
              <a:t>, </a:t>
            </a:r>
            <a:r>
              <a:rPr lang="uk-UA" sz="12800" b="1" dirty="0" err="1"/>
              <a:t>гідропушка</a:t>
            </a:r>
            <a:r>
              <a:rPr lang="uk-UA" sz="12800" b="1" dirty="0"/>
              <a:t> для безконтактної ін'єкції, культиватори з порожнистими </a:t>
            </a:r>
            <a:r>
              <a:rPr lang="uk-UA" sz="12800" b="1" dirty="0" err="1"/>
              <a:t>сошниками-ін'єкторами</a:t>
            </a:r>
            <a:r>
              <a:rPr lang="uk-UA" sz="12800" b="1" dirty="0"/>
              <a:t>). </a:t>
            </a:r>
            <a:endParaRPr lang="uk-UA" sz="12800" b="1" dirty="0" smtClean="0"/>
          </a:p>
          <a:p>
            <a:r>
              <a:rPr lang="uk-UA" sz="12800" b="1" dirty="0" smtClean="0"/>
              <a:t>Найбільш </a:t>
            </a:r>
            <a:r>
              <a:rPr lang="uk-UA" sz="12800" b="1" dirty="0"/>
              <a:t>поширені системи з трубчастими перфорованими зволожува­чами</a:t>
            </a:r>
            <a:r>
              <a:rPr lang="uk-UA" sz="12800" b="1" dirty="0" smtClean="0"/>
              <a:t>.</a:t>
            </a:r>
            <a:r>
              <a:rPr lang="ru-RU" sz="12800" b="1" dirty="0" smtClean="0">
                <a:effectLst/>
              </a:rPr>
              <a:t/>
            </a:r>
            <a:br>
              <a:rPr lang="ru-RU" sz="12800" b="1" dirty="0" smtClean="0">
                <a:effectLst/>
              </a:rPr>
            </a:br>
            <a:r>
              <a:rPr lang="ru-RU" sz="3500" b="1" dirty="0" smtClean="0">
                <a:effectLst/>
              </a:rPr>
              <a:t/>
            </a:r>
            <a:br>
              <a:rPr lang="ru-RU" sz="3500" b="1" dirty="0" smtClean="0">
                <a:effectLst/>
              </a:rPr>
            </a:br>
            <a:endParaRPr lang="ru-RU" sz="3500" b="1" dirty="0"/>
          </a:p>
        </p:txBody>
      </p:sp>
    </p:spTree>
    <p:extLst>
      <p:ext uri="{BB962C8B-B14F-4D97-AF65-F5344CB8AC3E}">
        <p14:creationId xmlns:p14="http://schemas.microsoft.com/office/powerpoint/2010/main" val="168656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6192688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                 Конструкція </a:t>
            </a:r>
            <a:r>
              <a:rPr lang="uk-UA" b="1" dirty="0">
                <a:solidFill>
                  <a:srgbClr val="FF0000"/>
                </a:solidFill>
              </a:rPr>
              <a:t>системи</a:t>
            </a:r>
            <a:r>
              <a:rPr lang="uk-UA" b="1" dirty="0" smtClean="0"/>
              <a:t>.</a:t>
            </a:r>
            <a:endParaRPr lang="en-US" b="1" dirty="0" smtClean="0"/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Система </a:t>
            </a:r>
            <a:r>
              <a:rPr lang="uk-UA" b="1" i="1" dirty="0" err="1">
                <a:solidFill>
                  <a:srgbClr val="FF0000"/>
                </a:solidFill>
              </a:rPr>
              <a:t>внутрішньогрунтового</a:t>
            </a:r>
            <a:r>
              <a:rPr lang="uk-UA" b="1" i="1" dirty="0">
                <a:solidFill>
                  <a:srgbClr val="FF0000"/>
                </a:solidFill>
              </a:rPr>
              <a:t> зрошення </a:t>
            </a:r>
            <a:r>
              <a:rPr lang="uk-UA" b="1" dirty="0"/>
              <a:t>складається з 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насосної </a:t>
            </a:r>
            <a:r>
              <a:rPr lang="uk-UA" b="1" dirty="0"/>
              <a:t>станції, </a:t>
            </a:r>
            <a:endParaRPr lang="uk-UA" b="1" dirty="0" smtClean="0"/>
          </a:p>
          <a:p>
            <a:r>
              <a:rPr lang="uk-UA" b="1" dirty="0" smtClean="0"/>
              <a:t>очисних </a:t>
            </a:r>
            <a:r>
              <a:rPr lang="uk-UA" b="1" dirty="0"/>
              <a:t>споруд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розподільної і зво­ложувальної мереж, </a:t>
            </a:r>
            <a:endParaRPr lang="uk-UA" b="1" dirty="0" smtClean="0"/>
          </a:p>
          <a:p>
            <a:r>
              <a:rPr lang="uk-UA" b="1" dirty="0" err="1" smtClean="0"/>
              <a:t>водовипускних</a:t>
            </a:r>
            <a:r>
              <a:rPr lang="uk-UA" b="1" dirty="0" smtClean="0"/>
              <a:t> </a:t>
            </a:r>
            <a:r>
              <a:rPr lang="uk-UA" b="1" dirty="0"/>
              <a:t>споруд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водовідвідного аера­ційного трубопроводу, </a:t>
            </a:r>
            <a:endParaRPr lang="uk-UA" b="1" dirty="0" smtClean="0"/>
          </a:p>
          <a:p>
            <a:r>
              <a:rPr lang="uk-UA" b="1" dirty="0" smtClean="0"/>
              <a:t>контроль­но-вентиляційних </a:t>
            </a:r>
            <a:r>
              <a:rPr lang="uk-UA" b="1" dirty="0"/>
              <a:t>споруд. </a:t>
            </a:r>
            <a:endParaRPr lang="uk-UA" b="1" dirty="0" smtClean="0"/>
          </a:p>
        </p:txBody>
      </p:sp>
    </p:spTree>
    <p:extLst>
      <p:ext uri="{BB962C8B-B14F-4D97-AF65-F5344CB8AC3E}">
        <p14:creationId xmlns:p14="http://schemas.microsoft.com/office/powerpoint/2010/main" val="158501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496944" cy="6192688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Очистка  зрошувальних вод </a:t>
            </a:r>
            <a:r>
              <a:rPr lang="uk-UA" b="1" dirty="0"/>
              <a:t>здійснюється сітчастими і гравій­ними фільтрами, а стічних вод - у спеціальних відстійниках різ­них конструкцій. </a:t>
            </a:r>
          </a:p>
          <a:p>
            <a:r>
              <a:rPr lang="uk-UA" b="1" dirty="0"/>
              <a:t>Як зволожувачі рекомендуєть­ся застосовувати 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 smtClean="0"/>
              <a:t>    поліетиленові труби діаметром 20…40 мм. Довжину  </a:t>
            </a:r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їх приймають 150…200м.</a:t>
            </a:r>
            <a:endParaRPr lang="uk-UA" b="1" dirty="0"/>
          </a:p>
          <a:p>
            <a:r>
              <a:rPr lang="uk-UA" b="1" dirty="0"/>
              <a:t>При такій довжині зволожувачів забезпечується рівномірне зволо­ження </a:t>
            </a:r>
            <a:r>
              <a:rPr lang="uk-UA" b="1" dirty="0" err="1" smtClean="0"/>
              <a:t>грунту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i="1" dirty="0">
                <a:solidFill>
                  <a:srgbClr val="FF0000"/>
                </a:solidFill>
              </a:rPr>
              <a:t>Відстань між зво­ложувачами</a:t>
            </a:r>
            <a:r>
              <a:rPr lang="uk-UA" b="1" dirty="0"/>
              <a:t> на </a:t>
            </a:r>
            <a:r>
              <a:rPr lang="uk-UA" b="1" dirty="0" err="1"/>
              <a:t>середньосуглинистих</a:t>
            </a:r>
            <a:r>
              <a:rPr lang="uk-UA" b="1" dirty="0"/>
              <a:t> і глинистих </a:t>
            </a:r>
            <a:r>
              <a:rPr lang="uk-UA" b="1" dirty="0" err="1"/>
              <a:t>грунтах</a:t>
            </a:r>
            <a:r>
              <a:rPr lang="uk-UA" b="1" dirty="0"/>
              <a:t> при­ймають для овочевих і кормових культур -1,25...2 м;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ягідни­ків (малина, смородина) та вино­градників -2,5...3 м;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плодо­вих насаджень - 3...3,5 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359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408712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Водовідвідна аераційна мережа </a:t>
            </a:r>
            <a:r>
              <a:rPr lang="uk-UA" b="1" dirty="0"/>
              <a:t>призначена для відводу і скиду зрошувальної води із зволожувальної і зрошувальної мережі при перезволоженні кореневмісного шару, викликаному затяжними дощами або при весняному сніготаненні. Вона також виконує роль аераційної мережі у </a:t>
            </a:r>
            <a:r>
              <a:rPr lang="uk-UA" b="1" dirty="0" err="1"/>
              <a:t>міжполивний</a:t>
            </a:r>
            <a:r>
              <a:rPr lang="uk-UA" b="1" dirty="0"/>
              <a:t> період, коли повітря через від­криті спостережні колодязі (колодязі-стояки) </a:t>
            </a:r>
            <a:r>
              <a:rPr lang="uk-UA" b="1" dirty="0" err="1"/>
              <a:t>аерує</a:t>
            </a:r>
            <a:r>
              <a:rPr lang="uk-UA" b="1" dirty="0"/>
              <a:t> </a:t>
            </a:r>
            <a:r>
              <a:rPr lang="uk-UA" b="1" dirty="0" err="1"/>
              <a:t>грунт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Під </a:t>
            </a:r>
            <a:r>
              <a:rPr lang="uk-UA" b="1" dirty="0"/>
              <a:t>час поливу через цю мережу і відкриті аераційні колодязі вільно ви­ходить повітря, що витісняється водою. </a:t>
            </a:r>
            <a:endParaRPr lang="uk-UA" b="1" dirty="0" smtClean="0"/>
          </a:p>
          <a:p>
            <a:r>
              <a:rPr lang="uk-UA" b="1" dirty="0" smtClean="0"/>
              <a:t>Зволожувальні </a:t>
            </a:r>
            <a:r>
              <a:rPr lang="uk-UA" b="1" dirty="0"/>
              <a:t>трубопроводи з'єднуються із зрошувальною і водовідвідною аераційною мережами за допомогою патрубків із гончарних труб.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10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Система синхронно-імпульсного дощу­вання </a:t>
            </a:r>
            <a:r>
              <a:rPr lang="uk-UA" b="1" dirty="0"/>
              <a:t>проектується з окремих </a:t>
            </a:r>
            <a:r>
              <a:rPr lang="uk-UA" b="1" dirty="0" err="1"/>
              <a:t>ділянок-</a:t>
            </a:r>
            <a:r>
              <a:rPr lang="uk-UA" b="1" dirty="0"/>
              <a:t>    блоків, у межах яких здійснюється авто­номне керування режимом роботи комп­лекту КСИД-10, який складається з на­сосної станції, трубопроводів, імпульс­них </a:t>
            </a:r>
            <a:r>
              <a:rPr lang="uk-UA" b="1" dirty="0" err="1"/>
              <a:t>дощувачів</a:t>
            </a:r>
            <a:r>
              <a:rPr lang="uk-UA" b="1" dirty="0"/>
              <a:t>, генератора командних    сигналів, датчика необхідності поливу, пульту керування, </a:t>
            </a:r>
            <a:r>
              <a:rPr lang="uk-UA" b="1" dirty="0" err="1"/>
              <a:t>гідропідживлювача</a:t>
            </a:r>
            <a:r>
              <a:rPr lang="uk-UA" b="1" dirty="0"/>
              <a:t> і контрольно-вимірювального обладнання 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75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80120"/>
          </a:xfrm>
        </p:spPr>
        <p:txBody>
          <a:bodyPr>
            <a:noAutofit/>
          </a:bodyPr>
          <a:lstStyle/>
          <a:p>
            <a:r>
              <a:rPr lang="uk-UA" sz="2800" b="1" dirty="0"/>
              <a:t>Таблиця </a:t>
            </a:r>
            <a:r>
              <a:rPr lang="uk-UA" sz="2800" b="1" dirty="0" smtClean="0"/>
              <a:t> </a:t>
            </a:r>
            <a:r>
              <a:rPr lang="uk-UA" sz="2800" b="1" dirty="0"/>
              <a:t>Технічна характеристика 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КСИД-10</a:t>
            </a:r>
            <a:r>
              <a:rPr lang="uk-UA" sz="2800" b="1" dirty="0"/>
              <a:t>, КСИД -10А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530826"/>
              </p:ext>
            </p:extLst>
          </p:nvPr>
        </p:nvGraphicFramePr>
        <p:xfrm>
          <a:off x="323528" y="1412776"/>
          <a:ext cx="8496944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2591"/>
                <a:gridCol w="1713669"/>
                <a:gridCol w="2070684"/>
              </a:tblGrid>
              <a:tr h="1266692"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Найменування показників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КСИД-10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КСИД-10А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73868">
                <a:tc>
                  <a:txBody>
                    <a:bodyPr/>
                    <a:lstStyle/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</a:rPr>
                        <a:t>Площа поливу, га</a:t>
                      </a:r>
                      <a:endParaRPr lang="ru-RU" sz="26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</a:rPr>
                        <a:t>Робочий напір, </a:t>
                      </a:r>
                      <a:r>
                        <a:rPr lang="uk-UA" sz="2600" b="1" dirty="0" err="1">
                          <a:effectLst/>
                        </a:rPr>
                        <a:t>МПа</a:t>
                      </a:r>
                      <a:endParaRPr lang="ru-RU" sz="26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600" b="1" dirty="0" err="1">
                          <a:effectLst/>
                        </a:rPr>
                        <a:t>Водоподача</a:t>
                      </a:r>
                      <a:r>
                        <a:rPr lang="uk-UA" sz="2600" b="1" dirty="0">
                          <a:effectLst/>
                        </a:rPr>
                        <a:t>, </a:t>
                      </a:r>
                      <a:r>
                        <a:rPr lang="uk-UA" sz="2600" b="1" dirty="0" smtClean="0">
                          <a:effectLst/>
                        </a:rPr>
                        <a:t>м</a:t>
                      </a:r>
                      <a:r>
                        <a:rPr lang="uk-UA" sz="2600" b="1" baseline="30000" dirty="0" smtClean="0">
                          <a:effectLst/>
                        </a:rPr>
                        <a:t>3</a:t>
                      </a:r>
                      <a:r>
                        <a:rPr lang="uk-UA" sz="2600" b="1" dirty="0" smtClean="0">
                          <a:effectLst/>
                        </a:rPr>
                        <a:t>/га </a:t>
                      </a:r>
                      <a:r>
                        <a:rPr lang="uk-UA" sz="2600" b="1" dirty="0">
                          <a:effectLst/>
                        </a:rPr>
                        <a:t>на добу</a:t>
                      </a:r>
                      <a:endParaRPr lang="ru-RU" sz="2600" b="1" dirty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600" b="1" dirty="0">
                          <a:effectLst/>
                        </a:rPr>
                        <a:t>Кількість </a:t>
                      </a:r>
                      <a:r>
                        <a:rPr lang="uk-UA" sz="2600" b="1" dirty="0" err="1" smtClean="0">
                          <a:effectLst/>
                        </a:rPr>
                        <a:t>дощувачів</a:t>
                      </a:r>
                      <a:endParaRPr lang="uk-UA" sz="2600" b="1" dirty="0" smtClean="0">
                        <a:effectLst/>
                      </a:endParaRP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600" b="1" dirty="0" smtClean="0">
                          <a:effectLst/>
                        </a:rPr>
                        <a:t>Тривалість </a:t>
                      </a:r>
                      <a:r>
                        <a:rPr lang="uk-UA" sz="2600" b="1" dirty="0">
                          <a:effectLst/>
                        </a:rPr>
                        <a:t>робочого </a:t>
                      </a:r>
                      <a:r>
                        <a:rPr lang="uk-UA" sz="2600" b="1" dirty="0" smtClean="0">
                          <a:effectLst/>
                        </a:rPr>
                        <a:t>циклу,хв.</a:t>
                      </a:r>
                    </a:p>
                    <a:p>
                      <a:pPr indent="203200" algn="l">
                        <a:spcAft>
                          <a:spcPts val="0"/>
                        </a:spcAft>
                      </a:pPr>
                      <a:r>
                        <a:rPr lang="uk-UA" sz="2600" b="1" dirty="0" smtClean="0">
                          <a:effectLst/>
                        </a:rPr>
                        <a:t>Витрати </a:t>
                      </a:r>
                      <a:r>
                        <a:rPr lang="uk-UA" sz="2600" b="1" dirty="0" err="1">
                          <a:effectLst/>
                        </a:rPr>
                        <a:t>дощувачів</a:t>
                      </a:r>
                      <a:r>
                        <a:rPr lang="uk-UA" sz="2600" b="1" dirty="0">
                          <a:effectLst/>
                        </a:rPr>
                        <a:t>,  л/с</a:t>
                      </a:r>
                      <a:endParaRPr lang="ru-RU" sz="2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10-10,6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0,6-0,65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20-100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51-55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1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0,1-0,2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10-10,6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0,66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20-110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59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1</a:t>
                      </a:r>
                      <a:endParaRPr lang="ru-RU" sz="2800" b="1" dirty="0">
                        <a:effectLst/>
                      </a:endParaRPr>
                    </a:p>
                    <a:p>
                      <a:pPr indent="203200"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0,23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424936" cy="6120680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Імпульсний   </a:t>
            </a:r>
            <a:r>
              <a:rPr lang="uk-UA" b="1" dirty="0" err="1">
                <a:solidFill>
                  <a:srgbClr val="FF0000"/>
                </a:solidFill>
              </a:rPr>
              <a:t>дощувач</a:t>
            </a:r>
            <a:r>
              <a:rPr lang="uk-UA" b="1" dirty="0">
                <a:solidFill>
                  <a:srgbClr val="FF0000"/>
                </a:solidFill>
              </a:rPr>
              <a:t>   </a:t>
            </a:r>
            <a:r>
              <a:rPr lang="uk-UA" b="1" dirty="0"/>
              <a:t>«Коломна-15»  складається з </a:t>
            </a:r>
            <a:r>
              <a:rPr lang="uk-UA" b="1" dirty="0" err="1"/>
              <a:t>гідропневмоакуму-</a:t>
            </a:r>
            <a:r>
              <a:rPr lang="uk-UA" b="1" dirty="0"/>
              <a:t> </a:t>
            </a:r>
            <a:r>
              <a:rPr lang="uk-UA" b="1" dirty="0" err="1"/>
              <a:t>лятора</a:t>
            </a:r>
            <a:r>
              <a:rPr lang="uk-UA" b="1" dirty="0"/>
              <a:t>, запірного органу і дощувальної насадки «Роса-3» з механізмом повертання</a:t>
            </a:r>
            <a:r>
              <a:rPr lang="uk-UA" b="1" dirty="0" smtClean="0"/>
              <a:t>.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  </a:t>
            </a:r>
            <a:r>
              <a:rPr lang="uk-UA" b="1" dirty="0">
                <a:solidFill>
                  <a:srgbClr val="FF0000"/>
                </a:solidFill>
              </a:rPr>
              <a:t>Гідроакумулятор </a:t>
            </a:r>
            <a:r>
              <a:rPr lang="uk-UA" b="1" dirty="0"/>
              <a:t>являє собою водоповітряний резервуар, розділений еластичною </a:t>
            </a:r>
            <a:r>
              <a:rPr lang="uk-UA" b="1" dirty="0" smtClean="0"/>
              <a:t>мембраною </a:t>
            </a:r>
            <a:r>
              <a:rPr lang="uk-UA" b="1" dirty="0"/>
              <a:t>і перфорованим склепінням на дві час­тини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Нижня частина попередньо заповнюєть­ся стиснутим повітрям. У верхню частину над­ходить вода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 err="1">
                <a:solidFill>
                  <a:srgbClr val="FF0000"/>
                </a:solidFill>
              </a:rPr>
              <a:t>Гідрокерований</a:t>
            </a:r>
            <a:r>
              <a:rPr lang="uk-UA" b="1" dirty="0">
                <a:solidFill>
                  <a:srgbClr val="FF0000"/>
                </a:solidFill>
              </a:rPr>
              <a:t> запірний орган </a:t>
            </a:r>
            <a:r>
              <a:rPr lang="uk-UA" b="1" dirty="0"/>
              <a:t>— поршневого типу із скидом води в дощувальну насадку. Генератор командних сигналів слу­жить для періодичного зменшення тиску у тру­бопроводах з метою створення сигналу, який забезпечує одночасне </a:t>
            </a:r>
            <a:r>
              <a:rPr lang="uk-UA" b="1" dirty="0" err="1"/>
              <a:t>випліскування</a:t>
            </a:r>
            <a:r>
              <a:rPr lang="uk-UA" b="1" dirty="0"/>
              <a:t> </a:t>
            </a:r>
            <a:r>
              <a:rPr lang="uk-UA" b="1" dirty="0" err="1"/>
              <a:t>дощувачами</a:t>
            </a:r>
            <a:r>
              <a:rPr lang="uk-UA" b="1" dirty="0"/>
              <a:t> нагромадженої води.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233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6336704"/>
          </a:xfrm>
        </p:spPr>
        <p:txBody>
          <a:bodyPr>
            <a:normAutofit fontScale="925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Датчик необхідності поливу </a:t>
            </a:r>
            <a:r>
              <a:rPr lang="uk-UA" b="1" dirty="0"/>
              <a:t>служить для автоматичного включення або виключення на­сосної станції шляхом передачі дискретної ін­формації про </a:t>
            </a:r>
            <a:r>
              <a:rPr lang="uk-UA" b="1" dirty="0" err="1"/>
              <a:t>вологозапаси</a:t>
            </a:r>
            <a:r>
              <a:rPr lang="uk-UA" b="1" dirty="0"/>
              <a:t> у </a:t>
            </a:r>
            <a:r>
              <a:rPr lang="uk-UA" b="1" dirty="0" err="1"/>
              <a:t>грунті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>
                <a:solidFill>
                  <a:srgbClr val="FF0000"/>
                </a:solidFill>
              </a:rPr>
              <a:t>Датчик</a:t>
            </a:r>
            <a:r>
              <a:rPr lang="uk-UA" b="1" dirty="0" smtClean="0"/>
              <a:t> </a:t>
            </a:r>
            <a:r>
              <a:rPr lang="uk-UA" b="1" dirty="0"/>
              <a:t>являє собою водний випарник типу ГГИ-3000, що має сигналізатор положення горизонтів води і з'єднаний з пультом керування каналом зв'язку. </a:t>
            </a:r>
            <a:endParaRPr lang="uk-UA" b="1" dirty="0" smtClean="0"/>
          </a:p>
          <a:p>
            <a:r>
              <a:rPr lang="uk-UA" b="1" dirty="0" smtClean="0"/>
              <a:t>Комплект </a:t>
            </a:r>
            <a:r>
              <a:rPr lang="uk-UA" b="1" dirty="0"/>
              <a:t>обладнаний контрольно-вимірювальними приладами (</a:t>
            </a:r>
            <a:r>
              <a:rPr lang="uk-UA" b="1" dirty="0" err="1"/>
              <a:t>водолічильник</a:t>
            </a:r>
            <a:r>
              <a:rPr lang="uk-UA" b="1" dirty="0"/>
              <a:t>, лічильник імпульсів, лічильник </a:t>
            </a:r>
            <a:r>
              <a:rPr lang="uk-UA" b="1" dirty="0" err="1"/>
              <a:t>мотогодин</a:t>
            </a:r>
            <a:r>
              <a:rPr lang="uk-UA" b="1" dirty="0"/>
              <a:t>) і ава­рійного захисту на випадок неполадок у роботі.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090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9036496" cy="5793507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Система працює так</a:t>
            </a:r>
            <a:r>
              <a:rPr lang="uk-UA" sz="2800" b="1" dirty="0"/>
              <a:t>. </a:t>
            </a:r>
            <a:endParaRPr lang="uk-UA" sz="2800" b="1" dirty="0" smtClean="0"/>
          </a:p>
          <a:p>
            <a:r>
              <a:rPr lang="uk-UA" sz="2400" b="1" dirty="0" smtClean="0"/>
              <a:t>Від </a:t>
            </a:r>
            <a:r>
              <a:rPr lang="uk-UA" sz="2400" b="1" dirty="0"/>
              <a:t>сигналу, що надійшов від датчика поливу, включається насосний агрегат, який подає воду до всіх імпульсних </a:t>
            </a:r>
            <a:r>
              <a:rPr lang="uk-UA" sz="2400" b="1" dirty="0" err="1"/>
              <a:t>дощувачів</a:t>
            </a:r>
            <a:r>
              <a:rPr lang="uk-UA" sz="2400" b="1" dirty="0"/>
              <a:t> комплекту</a:t>
            </a:r>
            <a:r>
              <a:rPr lang="uk-UA" sz="2400" b="1" dirty="0" smtClean="0"/>
              <a:t>.</a:t>
            </a:r>
          </a:p>
          <a:p>
            <a:r>
              <a:rPr lang="uk-UA" sz="2400" b="1" dirty="0" smtClean="0"/>
              <a:t> </a:t>
            </a:r>
            <a:r>
              <a:rPr lang="uk-UA" sz="2400" b="1" dirty="0"/>
              <a:t>Через запірні органи вода над­ходить у верхню частину гідроакумуляторів, стискаючи повітря, що міститься під </a:t>
            </a:r>
            <a:r>
              <a:rPr lang="uk-UA" sz="2400" b="1" dirty="0" smtClean="0"/>
              <a:t>мембраною</a:t>
            </a:r>
          </a:p>
          <a:p>
            <a:r>
              <a:rPr lang="uk-UA" sz="2400" b="1" dirty="0" smtClean="0"/>
              <a:t> </a:t>
            </a:r>
            <a:r>
              <a:rPr lang="uk-UA" sz="2400" b="1" dirty="0"/>
              <a:t>Після наповнення всіх </a:t>
            </a:r>
            <a:r>
              <a:rPr lang="uk-UA" sz="2400" b="1" dirty="0" err="1"/>
              <a:t>дощувачів</a:t>
            </a:r>
            <a:r>
              <a:rPr lang="uk-UA" sz="2400" b="1" dirty="0"/>
              <a:t> водою до розрахункового об'єму генератор командних сигналів з'єднує трубопроводи з атмосферою</a:t>
            </a:r>
            <a:r>
              <a:rPr lang="uk-UA" sz="2400" b="1" dirty="0" smtClean="0"/>
              <a:t>.</a:t>
            </a:r>
          </a:p>
          <a:p>
            <a:r>
              <a:rPr lang="uk-UA" sz="2400" b="1" dirty="0" smtClean="0"/>
              <a:t> </a:t>
            </a:r>
            <a:r>
              <a:rPr lang="uk-UA" sz="2400" b="1" dirty="0"/>
              <a:t>Тиск у них різко зменшується і при цьому одночасно на всій території спрацьовують </a:t>
            </a:r>
            <a:r>
              <a:rPr lang="uk-UA" sz="2400" b="1" dirty="0" err="1"/>
              <a:t>дощувачі</a:t>
            </a:r>
            <a:r>
              <a:rPr lang="uk-UA" sz="2400" b="1" dirty="0"/>
              <a:t>. </a:t>
            </a:r>
            <a:endParaRPr lang="uk-UA" sz="2400" b="1" dirty="0" smtClean="0"/>
          </a:p>
          <a:p>
            <a:r>
              <a:rPr lang="uk-UA" sz="2400" b="1" dirty="0" smtClean="0"/>
              <a:t>Після </a:t>
            </a:r>
            <a:r>
              <a:rPr lang="uk-UA" sz="2400" b="1" dirty="0" err="1"/>
              <a:t>випліскування</a:t>
            </a:r>
            <a:r>
              <a:rPr lang="uk-UA" sz="2400" b="1" dirty="0"/>
              <a:t> дощувальні насадки повертаються на кут З...5° і робочий цикл «нагромадження -</a:t>
            </a:r>
            <a:r>
              <a:rPr lang="uk-UA" sz="2400" b="1" dirty="0" err="1"/>
              <a:t>випліскування</a:t>
            </a:r>
            <a:r>
              <a:rPr lang="uk-UA" sz="2400" b="1" dirty="0"/>
              <a:t>» повто­рюється</a:t>
            </a:r>
            <a:r>
              <a:rPr lang="uk-UA" sz="2800" b="1" dirty="0"/>
              <a:t>:</a:t>
            </a:r>
            <a:endParaRPr lang="ru-RU" sz="2800" b="1" dirty="0"/>
          </a:p>
          <a:p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702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Режим роботи </a:t>
            </a:r>
            <a:r>
              <a:rPr lang="uk-UA" b="1" dirty="0"/>
              <a:t>імпульсних апаратів дозволяє працювати з ма­лими витратами води порядку 0,1...0,2 л/с.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будівництва зро­шувальної мережі застосовують металеві або пластмасові труби малого діаметра (12...30 мм). </a:t>
            </a:r>
            <a:r>
              <a:rPr lang="uk-UA" b="1" dirty="0">
                <a:solidFill>
                  <a:srgbClr val="FF0000"/>
                </a:solidFill>
              </a:rPr>
              <a:t>Імпульсне дощування </a:t>
            </a:r>
            <a:r>
              <a:rPr lang="uk-UA" b="1" dirty="0"/>
              <a:t>з інтенсивністю дощу 0,001...0,005 мм/</a:t>
            </a:r>
            <a:r>
              <a:rPr lang="uk-UA" b="1" dirty="0" err="1"/>
              <a:t>хв</a:t>
            </a:r>
            <a:r>
              <a:rPr lang="uk-UA" b="1" dirty="0"/>
              <a:t> може застосовуватись для зрошення сіль­ськогосподарських культур на будь-яких за водопроникністю </a:t>
            </a:r>
            <a:r>
              <a:rPr lang="uk-UA" b="1" dirty="0" err="1"/>
              <a:t>грун­тах</a:t>
            </a:r>
            <a:r>
              <a:rPr lang="uk-UA" b="1" dirty="0"/>
              <a:t> і при великих похилах практично без створення потоку.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20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6192688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Поливи імпульсним дощуванням </a:t>
            </a:r>
            <a:r>
              <a:rPr lang="uk-UA" b="1" dirty="0"/>
              <a:t>доцільно прова­дити в усіх районах країни, особливо в зоні недостатнього зволо­ження. </a:t>
            </a:r>
            <a:endParaRPr lang="uk-UA" b="1" dirty="0" smtClean="0"/>
          </a:p>
          <a:p>
            <a:r>
              <a:rPr lang="uk-UA" b="1" i="1" dirty="0" smtClean="0">
                <a:solidFill>
                  <a:srgbClr val="FF0000"/>
                </a:solidFill>
              </a:rPr>
              <a:t>Ефективність </a:t>
            </a:r>
            <a:r>
              <a:rPr lang="uk-UA" b="1" i="1" dirty="0">
                <a:solidFill>
                  <a:srgbClr val="FF0000"/>
                </a:solidFill>
              </a:rPr>
              <a:t>дощування </a:t>
            </a:r>
            <a:r>
              <a:rPr lang="uk-UA" b="1" dirty="0"/>
              <a:t>оцінюють аналізом показників, основними з яких є</a:t>
            </a:r>
            <a:r>
              <a:rPr lang="uk-UA" b="1" dirty="0" smtClean="0"/>
              <a:t>:</a:t>
            </a:r>
          </a:p>
          <a:p>
            <a:r>
              <a:rPr lang="uk-UA" b="1" dirty="0" smtClean="0"/>
              <a:t> </a:t>
            </a:r>
            <a:r>
              <a:rPr lang="uk-UA" b="1" dirty="0"/>
              <a:t>якість сільськогосподарської продукції, </a:t>
            </a:r>
            <a:endParaRPr lang="uk-UA" b="1" dirty="0" smtClean="0"/>
          </a:p>
          <a:p>
            <a:r>
              <a:rPr lang="uk-UA" b="1" dirty="0" smtClean="0"/>
              <a:t>опти­мальний </a:t>
            </a:r>
            <a:r>
              <a:rPr lang="uk-UA" b="1" dirty="0"/>
              <a:t>режим зрошення, </a:t>
            </a:r>
            <a:endParaRPr lang="uk-UA" b="1" dirty="0" smtClean="0"/>
          </a:p>
          <a:p>
            <a:r>
              <a:rPr lang="uk-UA" b="1" dirty="0" smtClean="0"/>
              <a:t>капітальні </a:t>
            </a:r>
            <a:r>
              <a:rPr lang="uk-UA" b="1" dirty="0"/>
              <a:t>затрати, </a:t>
            </a:r>
            <a:endParaRPr lang="uk-UA" b="1" dirty="0" smtClean="0"/>
          </a:p>
          <a:p>
            <a:r>
              <a:rPr lang="uk-UA" b="1" dirty="0" smtClean="0"/>
              <a:t>експлуатаційні </a:t>
            </a:r>
            <a:r>
              <a:rPr lang="uk-UA" b="1" dirty="0"/>
              <a:t>ви­трати, затрати праці, енергії, металомісткості.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1958107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презентации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презентации1</Template>
  <TotalTime>167</TotalTime>
  <Words>1319</Words>
  <Application>Microsoft Office PowerPoint</Application>
  <PresentationFormat>Экран (4:3)</PresentationFormat>
  <Paragraphs>124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Шаблон презентации1</vt:lpstr>
      <vt:lpstr>Презентация PowerPoint</vt:lpstr>
      <vt:lpstr>Презентация PowerPoint</vt:lpstr>
      <vt:lpstr>Презентация PowerPoint</vt:lpstr>
      <vt:lpstr>Таблиця  Технічна характеристика  КСИД-10, КСИД -10А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18</cp:revision>
  <dcterms:created xsi:type="dcterms:W3CDTF">2017-01-09T14:44:24Z</dcterms:created>
  <dcterms:modified xsi:type="dcterms:W3CDTF">2017-03-20T18:13:56Z</dcterms:modified>
</cp:coreProperties>
</file>