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5" r:id="rId12"/>
    <p:sldId id="266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136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CFB41-0835-4659-A121-0FB16211B2D1}" type="datetimeFigureOut">
              <a:rPr lang="ru-RU" smtClean="0"/>
              <a:t>26.02.2017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440FD-7624-4302-8928-F269B7C26D1D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CFB41-0835-4659-A121-0FB16211B2D1}" type="datetimeFigureOut">
              <a:rPr lang="ru-RU" smtClean="0"/>
              <a:t>26.02.2017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440FD-7624-4302-8928-F269B7C26D1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CFB41-0835-4659-A121-0FB16211B2D1}" type="datetimeFigureOut">
              <a:rPr lang="ru-RU" smtClean="0"/>
              <a:t>26.02.2017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440FD-7624-4302-8928-F269B7C26D1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CFB41-0835-4659-A121-0FB16211B2D1}" type="datetimeFigureOut">
              <a:rPr lang="ru-RU" smtClean="0"/>
              <a:t>26.02.2017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440FD-7624-4302-8928-F269B7C26D1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CFB41-0835-4659-A121-0FB16211B2D1}" type="datetimeFigureOut">
              <a:rPr lang="ru-RU" smtClean="0"/>
              <a:t>26.02.2017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440FD-7624-4302-8928-F269B7C26D1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CFB41-0835-4659-A121-0FB16211B2D1}" type="datetimeFigureOut">
              <a:rPr lang="ru-RU" smtClean="0"/>
              <a:t>26.02.2017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440FD-7624-4302-8928-F269B7C26D1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CFB41-0835-4659-A121-0FB16211B2D1}" type="datetimeFigureOut">
              <a:rPr lang="ru-RU" smtClean="0"/>
              <a:t>26.02.2017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440FD-7624-4302-8928-F269B7C26D1D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CFB41-0835-4659-A121-0FB16211B2D1}" type="datetimeFigureOut">
              <a:rPr lang="ru-RU" smtClean="0"/>
              <a:t>26.02.2017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440FD-7624-4302-8928-F269B7C26D1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CFB41-0835-4659-A121-0FB16211B2D1}" type="datetimeFigureOut">
              <a:rPr lang="ru-RU" smtClean="0"/>
              <a:t>26.02.2017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440FD-7624-4302-8928-F269B7C26D1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CFB41-0835-4659-A121-0FB16211B2D1}" type="datetimeFigureOut">
              <a:rPr lang="ru-RU" smtClean="0"/>
              <a:t>26.02.2017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440FD-7624-4302-8928-F269B7C26D1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CFB41-0835-4659-A121-0FB16211B2D1}" type="datetimeFigureOut">
              <a:rPr lang="ru-RU" smtClean="0"/>
              <a:t>26.02.2017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440FD-7624-4302-8928-F269B7C26D1D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E6CFB41-0835-4659-A121-0FB16211B2D1}" type="datetimeFigureOut">
              <a:rPr lang="ru-RU" smtClean="0"/>
              <a:t>26.02.2017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1E440FD-7624-4302-8928-F269B7C26D1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620688"/>
            <a:ext cx="8640960" cy="5832648"/>
          </a:xfrm>
        </p:spPr>
        <p:txBody>
          <a:bodyPr>
            <a:normAutofit fontScale="92500" lnSpcReduction="10000"/>
          </a:bodyPr>
          <a:lstStyle/>
          <a:p>
            <a:r>
              <a:rPr lang="uk-UA" sz="3200" b="1" i="1" smtClean="0">
                <a:solidFill>
                  <a:srgbClr val="FF0000"/>
                </a:solidFill>
              </a:rPr>
              <a:t>                Водний </a:t>
            </a:r>
            <a:r>
              <a:rPr lang="uk-UA" sz="3200" b="1" i="1" dirty="0">
                <a:solidFill>
                  <a:srgbClr val="FF0000"/>
                </a:solidFill>
              </a:rPr>
              <a:t>режим </a:t>
            </a:r>
            <a:r>
              <a:rPr lang="uk-UA" sz="3200" b="1" i="1" dirty="0" smtClean="0">
                <a:solidFill>
                  <a:srgbClr val="FF0000"/>
                </a:solidFill>
              </a:rPr>
              <a:t>ґрунтів</a:t>
            </a:r>
            <a:r>
              <a:rPr lang="uk-UA" sz="3200" b="1" i="1" dirty="0"/>
              <a:t> </a:t>
            </a:r>
            <a:endParaRPr lang="ru-RU" sz="3200" dirty="0"/>
          </a:p>
          <a:p>
            <a:r>
              <a:rPr lang="uk-UA" sz="3200" b="1" i="1" dirty="0" smtClean="0">
                <a:solidFill>
                  <a:srgbClr val="FF0000"/>
                </a:solidFill>
              </a:rPr>
              <a:t>          Класифікація </a:t>
            </a:r>
            <a:r>
              <a:rPr lang="uk-UA" sz="3200" b="1" i="1" dirty="0" err="1">
                <a:solidFill>
                  <a:srgbClr val="FF0000"/>
                </a:solidFill>
              </a:rPr>
              <a:t>підгрунтових</a:t>
            </a:r>
            <a:r>
              <a:rPr lang="uk-UA" sz="3200" b="1" i="1" dirty="0">
                <a:solidFill>
                  <a:srgbClr val="FF0000"/>
                </a:solidFill>
              </a:rPr>
              <a:t> вод</a:t>
            </a:r>
            <a:r>
              <a:rPr lang="uk-UA" sz="3200" b="1" i="1" dirty="0" smtClean="0">
                <a:solidFill>
                  <a:srgbClr val="FF0000"/>
                </a:solidFill>
              </a:rPr>
              <a:t>.</a:t>
            </a:r>
            <a:r>
              <a:rPr lang="uk-UA" sz="3200" b="1" i="1" dirty="0">
                <a:solidFill>
                  <a:srgbClr val="FF0000"/>
                </a:solidFill>
              </a:rPr>
              <a:t> </a:t>
            </a:r>
            <a:endParaRPr lang="uk-UA" sz="3200" b="1" i="1" dirty="0" smtClean="0">
              <a:solidFill>
                <a:srgbClr val="FF0000"/>
              </a:solidFill>
            </a:endParaRPr>
          </a:p>
          <a:p>
            <a:endParaRPr lang="ru-RU" sz="3200" dirty="0">
              <a:solidFill>
                <a:srgbClr val="FF0000"/>
              </a:solidFill>
            </a:endParaRPr>
          </a:p>
          <a:p>
            <a:pPr algn="l"/>
            <a:r>
              <a:rPr lang="uk-UA" sz="3200" b="1" dirty="0">
                <a:solidFill>
                  <a:srgbClr val="FF0000"/>
                </a:solidFill>
              </a:rPr>
              <a:t>           </a:t>
            </a:r>
            <a:r>
              <a:rPr lang="uk-UA" sz="3200" b="1" i="1" dirty="0">
                <a:solidFill>
                  <a:srgbClr val="FF0000"/>
                </a:solidFill>
              </a:rPr>
              <a:t>Ґрунтова вода </a:t>
            </a:r>
            <a:r>
              <a:rPr lang="uk-UA" sz="3200" b="1" dirty="0"/>
              <a:t>має велике значення і є одним із факторів родючості та урожайності сільськогосподарських </a:t>
            </a:r>
            <a:r>
              <a:rPr lang="uk-UA" sz="3200" b="1" dirty="0" smtClean="0"/>
              <a:t>культур</a:t>
            </a:r>
            <a:r>
              <a:rPr lang="en-US" sz="3200" b="1" dirty="0" smtClean="0"/>
              <a:t>.</a:t>
            </a:r>
          </a:p>
          <a:p>
            <a:pPr algn="l"/>
            <a:r>
              <a:rPr lang="uk-UA" sz="3200" b="1" dirty="0" smtClean="0"/>
              <a:t> </a:t>
            </a:r>
            <a:r>
              <a:rPr lang="uk-UA" sz="3200" b="1" dirty="0"/>
              <a:t>Від змісту і якості ґрунтової вологи залежить процес росту рослин, діяльність мікроорганізмів, процеси ґрунтоутворення, вивітрювання, і виробнича діяльність людини.</a:t>
            </a:r>
            <a:endParaRPr lang="ru-RU" sz="32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1087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404664"/>
            <a:ext cx="8219256" cy="6192688"/>
          </a:xfrm>
        </p:spPr>
        <p:txBody>
          <a:bodyPr>
            <a:normAutofit/>
          </a:bodyPr>
          <a:lstStyle/>
          <a:p>
            <a:r>
              <a:rPr lang="uk-UA" sz="2800" b="1" dirty="0">
                <a:solidFill>
                  <a:srgbClr val="FF0000"/>
                </a:solidFill>
              </a:rPr>
              <a:t>Вологоємкість</a:t>
            </a:r>
            <a:r>
              <a:rPr lang="uk-UA" sz="2800" b="1" dirty="0"/>
              <a:t> залежить від механічного складу ґрунту, вмісту гумусу і структури </a:t>
            </a:r>
            <a:endParaRPr lang="uk-UA" sz="2800" b="1" dirty="0" smtClean="0"/>
          </a:p>
          <a:p>
            <a:r>
              <a:rPr lang="uk-UA" sz="2800" b="1" dirty="0" smtClean="0"/>
              <a:t>Суглинисті </a:t>
            </a:r>
            <a:r>
              <a:rPr lang="uk-UA" sz="2800" b="1" dirty="0"/>
              <a:t>і глинисті ґрунти мають найбільшу вологоємкість в порівнянні з супісками і пісками</a:t>
            </a:r>
            <a:r>
              <a:rPr lang="uk-UA" sz="2800" b="1" dirty="0" smtClean="0"/>
              <a:t>.</a:t>
            </a:r>
          </a:p>
          <a:p>
            <a:r>
              <a:rPr lang="uk-UA" sz="2800" b="1" dirty="0" smtClean="0"/>
              <a:t> </a:t>
            </a:r>
            <a:r>
              <a:rPr lang="uk-UA" sz="2800" b="1" dirty="0"/>
              <a:t>Сільськогосподарські культури  мають неоднакові вимоги до змісту вологи в ґрунті. Найкращі умови для росту зернових культур створюються при вологості  ґрунту 30-50%, для зернових бобових - 50-60%, коренеплодів і технічних культур - 60-70%,  лугових трав,  овочів -80-90%.</a:t>
            </a:r>
            <a:endParaRPr lang="ru-RU" sz="2800" b="1" dirty="0"/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944087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404664"/>
            <a:ext cx="8219256" cy="6192688"/>
          </a:xfrm>
        </p:spPr>
        <p:txBody>
          <a:bodyPr>
            <a:normAutofit fontScale="92500" lnSpcReduction="10000"/>
          </a:bodyPr>
          <a:lstStyle/>
          <a:p>
            <a:r>
              <a:rPr lang="uk-UA" b="1" dirty="0"/>
              <a:t> </a:t>
            </a:r>
            <a:r>
              <a:rPr lang="uk-UA" sz="3600" b="1" dirty="0"/>
              <a:t>Доступну рослинам воду ділять на продуктивну і ефективну</a:t>
            </a:r>
            <a:r>
              <a:rPr lang="uk-UA" sz="3600" b="1" dirty="0" smtClean="0"/>
              <a:t>.</a:t>
            </a:r>
            <a:endParaRPr lang="en-US" sz="3600" b="1" dirty="0" smtClean="0"/>
          </a:p>
          <a:p>
            <a:r>
              <a:rPr lang="uk-UA" sz="3600" b="1" dirty="0" smtClean="0"/>
              <a:t> </a:t>
            </a:r>
            <a:r>
              <a:rPr lang="uk-UA" sz="3600" b="1" dirty="0">
                <a:solidFill>
                  <a:srgbClr val="FF0000"/>
                </a:solidFill>
              </a:rPr>
              <a:t>Продуктивна волога </a:t>
            </a:r>
            <a:r>
              <a:rPr lang="uk-UA" sz="3600" b="1" dirty="0"/>
              <a:t>- волога, яка використовується рослиною. Вона дорівнює різниці між фактичним запасом  вологи і запасом при вологості стійкого в’янення</a:t>
            </a:r>
            <a:r>
              <a:rPr lang="uk-UA" sz="3600" b="1" dirty="0" smtClean="0"/>
              <a:t>.</a:t>
            </a:r>
            <a:endParaRPr lang="en-US" sz="3600" b="1" dirty="0" smtClean="0"/>
          </a:p>
          <a:p>
            <a:r>
              <a:rPr lang="uk-UA" sz="3600" b="1" dirty="0" smtClean="0"/>
              <a:t> </a:t>
            </a:r>
            <a:r>
              <a:rPr lang="uk-UA" sz="3600" b="1" dirty="0">
                <a:solidFill>
                  <a:srgbClr val="FF0000"/>
                </a:solidFill>
              </a:rPr>
              <a:t>Ефективна волога - </a:t>
            </a:r>
            <a:r>
              <a:rPr lang="uk-UA" sz="3600" b="1" dirty="0"/>
              <a:t>волога, яка легко засвоюється рослинами, дорівнює різниці між фактичним запасом вологи  і запасом при критичній вологості</a:t>
            </a:r>
            <a:r>
              <a:rPr lang="uk-UA" b="1" dirty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239295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476672"/>
            <a:ext cx="8291264" cy="5976664"/>
          </a:xfrm>
        </p:spPr>
        <p:txBody>
          <a:bodyPr>
            <a:normAutofit fontScale="92500"/>
          </a:bodyPr>
          <a:lstStyle/>
          <a:p>
            <a:pPr lvl="0"/>
            <a:r>
              <a:rPr lang="uk-UA" sz="4000" b="1" i="1" dirty="0">
                <a:solidFill>
                  <a:srgbClr val="FF0000"/>
                </a:solidFill>
              </a:rPr>
              <a:t>Водопідйомна сила</a:t>
            </a:r>
            <a:r>
              <a:rPr lang="uk-UA" sz="4000" b="1" dirty="0">
                <a:solidFill>
                  <a:srgbClr val="FF0000"/>
                </a:solidFill>
              </a:rPr>
              <a:t> </a:t>
            </a:r>
            <a:r>
              <a:rPr lang="uk-UA" sz="4000" b="1" dirty="0"/>
              <a:t>- здатність ґрунту  поступово піднімати  воду по капілярам під дією меніскових сил. Висота і швидкість підняття води залежить від ширини капілярів. Окрім того,  важкі безструктурні ґрунти мають більшу водопідйомну силу в порівнянні з легкими ґрунтами.</a:t>
            </a:r>
            <a:endParaRPr lang="ru-RU" sz="4000" b="1" dirty="0"/>
          </a:p>
          <a:p>
            <a:pPr marL="45720" indent="0">
              <a:buNone/>
            </a:pP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7249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548680"/>
            <a:ext cx="8291264" cy="5976664"/>
          </a:xfrm>
        </p:spPr>
        <p:txBody>
          <a:bodyPr>
            <a:normAutofit/>
          </a:bodyPr>
          <a:lstStyle/>
          <a:p>
            <a:r>
              <a:rPr lang="ru-RU" dirty="0"/>
              <a:t> </a:t>
            </a:r>
            <a:r>
              <a:rPr lang="uk-UA" sz="2400" b="1" i="1" dirty="0">
                <a:solidFill>
                  <a:srgbClr val="FF0000"/>
                </a:solidFill>
              </a:rPr>
              <a:t>Запас води в активному шарі ґрунту</a:t>
            </a:r>
            <a:r>
              <a:rPr lang="uk-UA" sz="2400" b="1" dirty="0"/>
              <a:t> визначається по формулі:</a:t>
            </a:r>
            <a:endParaRPr lang="ru-RU" sz="2400" b="1" dirty="0"/>
          </a:p>
          <a:p>
            <a:pPr marL="0" indent="0">
              <a:buNone/>
            </a:pPr>
            <a:r>
              <a:rPr lang="uk-UA" sz="2400" b="1" dirty="0"/>
              <a:t> </a:t>
            </a:r>
            <a:endParaRPr lang="ru-RU" sz="2400" b="1" dirty="0"/>
          </a:p>
          <a:p>
            <a:r>
              <a:rPr lang="uk-UA" sz="2400" b="1" dirty="0">
                <a:solidFill>
                  <a:srgbClr val="FF0000"/>
                </a:solidFill>
              </a:rPr>
              <a:t>W = </a:t>
            </a:r>
            <a:r>
              <a:rPr lang="uk-UA" sz="2400" b="1" dirty="0" smtClean="0">
                <a:solidFill>
                  <a:srgbClr val="FF0000"/>
                </a:solidFill>
              </a:rPr>
              <a:t>10</a:t>
            </a:r>
            <a:r>
              <a:rPr lang="en-US" sz="2400" b="1" dirty="0" smtClean="0">
                <a:solidFill>
                  <a:srgbClr val="FF0000"/>
                </a:solidFill>
              </a:rPr>
              <a:t>0</a:t>
            </a:r>
            <a:r>
              <a:rPr lang="uk-UA" sz="2400" b="1" dirty="0" smtClean="0">
                <a:solidFill>
                  <a:srgbClr val="FF0000"/>
                </a:solidFill>
              </a:rPr>
              <a:t> </a:t>
            </a:r>
            <a:r>
              <a:rPr lang="uk-UA" sz="2400" b="1" dirty="0">
                <a:solidFill>
                  <a:srgbClr val="FF0000"/>
                </a:solidFill>
              </a:rPr>
              <a:t>Н ω</a:t>
            </a:r>
            <a:endParaRPr lang="ru-RU" sz="2400" b="1" dirty="0">
              <a:solidFill>
                <a:srgbClr val="FF0000"/>
              </a:solidFill>
            </a:endParaRPr>
          </a:p>
          <a:p>
            <a:r>
              <a:rPr lang="uk-UA" sz="2400" b="1" dirty="0"/>
              <a:t>W - запас вологи, мм;</a:t>
            </a:r>
            <a:endParaRPr lang="ru-RU" sz="2400" b="1" dirty="0"/>
          </a:p>
          <a:p>
            <a:r>
              <a:rPr lang="uk-UA" sz="2400" b="1" dirty="0"/>
              <a:t>Н - глибина розрахункового шару </a:t>
            </a:r>
            <a:r>
              <a:rPr lang="uk-UA" sz="2400" b="1" dirty="0" err="1"/>
              <a:t>грунту</a:t>
            </a:r>
            <a:r>
              <a:rPr lang="uk-UA" sz="2400" b="1" dirty="0"/>
              <a:t>, м;</a:t>
            </a:r>
            <a:endParaRPr lang="ru-RU" sz="2400" b="1" dirty="0"/>
          </a:p>
          <a:p>
            <a:r>
              <a:rPr lang="uk-UA" sz="2400" b="1" dirty="0"/>
              <a:t>ω - об’ємна вологість, %.</a:t>
            </a:r>
            <a:endParaRPr lang="ru-RU" sz="2400" b="1" dirty="0"/>
          </a:p>
          <a:p>
            <a:pPr marL="0" indent="0">
              <a:buNone/>
            </a:pPr>
            <a:r>
              <a:rPr lang="uk-UA" sz="2400" b="1" dirty="0"/>
              <a:t> </a:t>
            </a:r>
            <a:endParaRPr lang="ru-RU" sz="2400" b="1" dirty="0"/>
          </a:p>
          <a:p>
            <a:pPr marL="0" indent="0">
              <a:buNone/>
            </a:pPr>
            <a:r>
              <a:rPr lang="en-US" sz="2400" b="1" dirty="0" smtClean="0"/>
              <a:t>  </a:t>
            </a:r>
            <a:r>
              <a:rPr lang="uk-UA" sz="2400" b="1" dirty="0" smtClean="0"/>
              <a:t>   </a:t>
            </a:r>
            <a:r>
              <a:rPr lang="uk-UA" sz="2400" b="1" i="1" dirty="0">
                <a:solidFill>
                  <a:srgbClr val="FF0000"/>
                </a:solidFill>
              </a:rPr>
              <a:t>Запас води в активному шарі ґрунту </a:t>
            </a:r>
            <a:r>
              <a:rPr lang="uk-UA" sz="2400" b="1" dirty="0"/>
              <a:t>на га площі, м3/га</a:t>
            </a:r>
            <a:endParaRPr lang="ru-RU" sz="2400" b="1" dirty="0"/>
          </a:p>
          <a:p>
            <a:pPr marL="0" indent="0">
              <a:buNone/>
            </a:pPr>
            <a:r>
              <a:rPr lang="uk-UA" sz="2400" b="1" dirty="0"/>
              <a:t> </a:t>
            </a:r>
            <a:endParaRPr lang="ru-RU" sz="2400" b="1" dirty="0"/>
          </a:p>
          <a:p>
            <a:r>
              <a:rPr lang="uk-UA" sz="2400" b="1" dirty="0">
                <a:solidFill>
                  <a:srgbClr val="FF0000"/>
                </a:solidFill>
              </a:rPr>
              <a:t>W = 100 Н ω</a:t>
            </a:r>
            <a:r>
              <a:rPr lang="uk-UA" sz="2400" b="1" dirty="0"/>
              <a:t>, </a:t>
            </a:r>
            <a:r>
              <a:rPr lang="uk-UA" sz="2400" b="1" dirty="0" smtClean="0"/>
              <a:t>   або     </a:t>
            </a:r>
            <a:r>
              <a:rPr lang="uk-UA" sz="2400" b="1" dirty="0"/>
              <a:t>W = 100 Н γ ω</a:t>
            </a:r>
            <a:r>
              <a:rPr lang="uk-UA" sz="2400" b="1" baseline="-25000" dirty="0"/>
              <a:t>в</a:t>
            </a:r>
            <a:endParaRPr lang="ru-RU" sz="2400" b="1" dirty="0"/>
          </a:p>
          <a:p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106288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404664"/>
            <a:ext cx="8291264" cy="5721499"/>
          </a:xfrm>
        </p:spPr>
        <p:txBody>
          <a:bodyPr/>
          <a:lstStyle/>
          <a:p>
            <a:r>
              <a:rPr lang="uk-UA" b="1" dirty="0"/>
              <a:t> </a:t>
            </a:r>
            <a:r>
              <a:rPr lang="uk-UA" sz="4000" b="1" dirty="0">
                <a:solidFill>
                  <a:srgbClr val="FF0000"/>
                </a:solidFill>
              </a:rPr>
              <a:t>Активний шар ґрунту </a:t>
            </a:r>
            <a:r>
              <a:rPr lang="uk-UA" sz="4000" b="1" dirty="0"/>
              <a:t>- це шар в якому розміщена основна маса (до 90%) кореневої системи рослин. Потужність активного шару ґрунту збільшується від посіву до вбирання, його осереднені значення для різних культур приведені в таблиці 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val="3618775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92211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2800" b="1" dirty="0"/>
              <a:t>Таблиця </a:t>
            </a:r>
            <a:r>
              <a:rPr lang="uk-UA" sz="2800" b="1" dirty="0" smtClean="0"/>
              <a:t>  </a:t>
            </a:r>
            <a:r>
              <a:rPr lang="uk-UA" sz="2800" b="1" dirty="0"/>
              <a:t>Розрахункова глибина активного шару ґрунту, см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uk-UA" sz="2400" b="1" i="1" dirty="0"/>
              <a:t> 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054339316"/>
              </p:ext>
            </p:extLst>
          </p:nvPr>
        </p:nvGraphicFramePr>
        <p:xfrm>
          <a:off x="683568" y="1124744"/>
          <a:ext cx="7992889" cy="51206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89044"/>
                <a:gridCol w="2022297"/>
                <a:gridCol w="1781548"/>
              </a:tblGrid>
              <a:tr h="4503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b="1" dirty="0">
                          <a:effectLst/>
                        </a:rPr>
                        <a:t>Культура</a:t>
                      </a:r>
                      <a:endParaRPr lang="ru-RU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b="1" dirty="0">
                          <a:effectLst/>
                        </a:rPr>
                        <a:t>Початок вегетації</a:t>
                      </a:r>
                      <a:endParaRPr lang="ru-RU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b="1" dirty="0">
                          <a:effectLst/>
                        </a:rPr>
                        <a:t>Кінець вегетації</a:t>
                      </a:r>
                      <a:endParaRPr lang="ru-RU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58207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800" b="1" dirty="0">
                          <a:effectLst/>
                        </a:rPr>
                        <a:t>Озима пшениця</a:t>
                      </a:r>
                      <a:endParaRPr lang="ru-RU" sz="2800" b="1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800" b="1" dirty="0">
                          <a:effectLst/>
                        </a:rPr>
                        <a:t>Ярова пшениця</a:t>
                      </a:r>
                      <a:endParaRPr lang="ru-RU" sz="2800" b="1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800" b="1" dirty="0">
                          <a:effectLst/>
                        </a:rPr>
                        <a:t>Кукурудза</a:t>
                      </a:r>
                      <a:endParaRPr lang="ru-RU" sz="2800" b="1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800" b="1" dirty="0">
                          <a:effectLst/>
                        </a:rPr>
                        <a:t>Картопля</a:t>
                      </a:r>
                      <a:endParaRPr lang="ru-RU" sz="2800" b="1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800" b="1" dirty="0">
                          <a:effectLst/>
                        </a:rPr>
                        <a:t>Цукровий буряк</a:t>
                      </a:r>
                      <a:endParaRPr lang="ru-RU" sz="2800" b="1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800" b="1" dirty="0">
                          <a:effectLst/>
                        </a:rPr>
                        <a:t>Томати</a:t>
                      </a:r>
                      <a:endParaRPr lang="ru-RU" sz="2800" b="1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800" b="1" dirty="0">
                          <a:effectLst/>
                        </a:rPr>
                        <a:t>Люцерна</a:t>
                      </a:r>
                      <a:endParaRPr lang="ru-RU" sz="2800" b="1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800" b="1" dirty="0">
                          <a:effectLst/>
                        </a:rPr>
                        <a:t>Капуста, огірки</a:t>
                      </a:r>
                      <a:endParaRPr lang="ru-RU" sz="2800" b="1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800" b="1" dirty="0">
                          <a:effectLst/>
                        </a:rPr>
                        <a:t>Бавовник</a:t>
                      </a:r>
                      <a:endParaRPr lang="ru-RU" sz="2800" b="1" dirty="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uk-UA" sz="2800" b="1" dirty="0">
                          <a:effectLst/>
                        </a:rPr>
                        <a:t>Яблуні, виноград</a:t>
                      </a:r>
                      <a:endParaRPr lang="ru-RU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b="1" dirty="0">
                          <a:effectLst/>
                        </a:rPr>
                        <a:t>60</a:t>
                      </a:r>
                      <a:endParaRPr lang="ru-RU" sz="28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b="1" dirty="0">
                          <a:effectLst/>
                        </a:rPr>
                        <a:t>50</a:t>
                      </a:r>
                      <a:endParaRPr lang="ru-RU" sz="28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b="1" dirty="0">
                          <a:effectLst/>
                        </a:rPr>
                        <a:t>50</a:t>
                      </a:r>
                      <a:endParaRPr lang="ru-RU" sz="28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b="1" dirty="0">
                          <a:effectLst/>
                        </a:rPr>
                        <a:t>50</a:t>
                      </a:r>
                      <a:endParaRPr lang="ru-RU" sz="28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b="1" dirty="0">
                          <a:effectLst/>
                        </a:rPr>
                        <a:t>50</a:t>
                      </a:r>
                      <a:endParaRPr lang="ru-RU" sz="28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b="1" dirty="0">
                          <a:effectLst/>
                        </a:rPr>
                        <a:t>40</a:t>
                      </a:r>
                      <a:endParaRPr lang="ru-RU" sz="28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b="1" dirty="0">
                          <a:effectLst/>
                        </a:rPr>
                        <a:t>80</a:t>
                      </a:r>
                      <a:endParaRPr lang="ru-RU" sz="28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b="1" dirty="0">
                          <a:effectLst/>
                        </a:rPr>
                        <a:t>20…30</a:t>
                      </a:r>
                      <a:endParaRPr lang="ru-RU" sz="28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b="1" dirty="0">
                          <a:effectLst/>
                        </a:rPr>
                        <a:t>50…60</a:t>
                      </a:r>
                      <a:endParaRPr lang="ru-RU" sz="28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b="1" dirty="0">
                          <a:effectLst/>
                        </a:rPr>
                        <a:t>80</a:t>
                      </a:r>
                      <a:endParaRPr lang="ru-RU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b="1" dirty="0">
                          <a:effectLst/>
                        </a:rPr>
                        <a:t>80</a:t>
                      </a:r>
                      <a:endParaRPr lang="ru-RU" sz="28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b="1" dirty="0">
                          <a:effectLst/>
                        </a:rPr>
                        <a:t>80</a:t>
                      </a:r>
                      <a:endParaRPr lang="ru-RU" sz="28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b="1" dirty="0">
                          <a:effectLst/>
                        </a:rPr>
                        <a:t>80</a:t>
                      </a:r>
                      <a:endParaRPr lang="ru-RU" sz="28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b="1" dirty="0">
                          <a:effectLst/>
                        </a:rPr>
                        <a:t>70</a:t>
                      </a:r>
                      <a:endParaRPr lang="ru-RU" sz="28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b="1" dirty="0">
                          <a:effectLst/>
                        </a:rPr>
                        <a:t>80</a:t>
                      </a:r>
                      <a:endParaRPr lang="ru-RU" sz="28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b="1" dirty="0">
                          <a:effectLst/>
                        </a:rPr>
                        <a:t>80</a:t>
                      </a:r>
                      <a:endParaRPr lang="ru-RU" sz="28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b="1" dirty="0">
                          <a:effectLst/>
                        </a:rPr>
                        <a:t>100</a:t>
                      </a:r>
                      <a:endParaRPr lang="ru-RU" sz="28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b="1" dirty="0">
                          <a:effectLst/>
                        </a:rPr>
                        <a:t>30….60</a:t>
                      </a:r>
                      <a:endParaRPr lang="ru-RU" sz="28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b="1" dirty="0">
                          <a:effectLst/>
                        </a:rPr>
                        <a:t>60…100</a:t>
                      </a:r>
                      <a:endParaRPr lang="ru-RU" sz="28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b="1" dirty="0">
                          <a:effectLst/>
                        </a:rPr>
                        <a:t>100</a:t>
                      </a:r>
                      <a:endParaRPr lang="ru-RU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6696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476672"/>
            <a:ext cx="8291264" cy="619268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uk-UA" dirty="0"/>
              <a:t> </a:t>
            </a:r>
            <a:endParaRPr lang="ru-RU" dirty="0"/>
          </a:p>
          <a:p>
            <a:r>
              <a:rPr lang="uk-UA" sz="3200" b="1" i="1" dirty="0" err="1">
                <a:solidFill>
                  <a:srgbClr val="FF0000"/>
                </a:solidFill>
              </a:rPr>
              <a:t>Впитування</a:t>
            </a:r>
            <a:r>
              <a:rPr lang="uk-UA" sz="3200" b="1" dirty="0">
                <a:solidFill>
                  <a:srgbClr val="FF0000"/>
                </a:solidFill>
              </a:rPr>
              <a:t>  </a:t>
            </a:r>
            <a:r>
              <a:rPr lang="uk-UA" sz="3200" b="1" dirty="0"/>
              <a:t>води в </a:t>
            </a:r>
            <a:r>
              <a:rPr lang="uk-UA" sz="3200" b="1" dirty="0" err="1"/>
              <a:t>грунт</a:t>
            </a:r>
            <a:r>
              <a:rPr lang="uk-UA" sz="3200" b="1" dirty="0"/>
              <a:t> - процес послідовного заповнення вільних пор води під дією сили тяжіння і капілярних сил, що виникають на межі змочування.</a:t>
            </a:r>
            <a:endParaRPr lang="ru-RU" sz="3200" b="1" dirty="0"/>
          </a:p>
          <a:p>
            <a:r>
              <a:rPr lang="uk-UA" sz="3200" b="1" dirty="0" smtClean="0"/>
              <a:t> </a:t>
            </a:r>
            <a:r>
              <a:rPr lang="uk-UA" sz="3200" b="1" dirty="0">
                <a:solidFill>
                  <a:srgbClr val="FF0000"/>
                </a:solidFill>
              </a:rPr>
              <a:t>Швидкість </a:t>
            </a:r>
            <a:r>
              <a:rPr lang="uk-UA" sz="3200" b="1" dirty="0" err="1">
                <a:solidFill>
                  <a:srgbClr val="FF0000"/>
                </a:solidFill>
              </a:rPr>
              <a:t>впитування</a:t>
            </a:r>
            <a:r>
              <a:rPr lang="uk-UA" sz="3200" b="1" dirty="0">
                <a:solidFill>
                  <a:srgbClr val="FF0000"/>
                </a:solidFill>
              </a:rPr>
              <a:t> </a:t>
            </a:r>
            <a:r>
              <a:rPr lang="uk-UA" sz="3200" b="1" dirty="0"/>
              <a:t>по мірі заповнення водою зменшується, вимірюється в мм/хв. або см/год.  Для легких ґрунтів вона складає більше 15 см.  в першу годину, на середніх - 5…15 см/год., на глинистих - менше 5 см/год. Швидкість </a:t>
            </a:r>
            <a:r>
              <a:rPr lang="uk-UA" sz="3200" b="1" dirty="0" err="1"/>
              <a:t>впитування</a:t>
            </a:r>
            <a:r>
              <a:rPr lang="uk-UA" sz="3200" b="1" dirty="0"/>
              <a:t> при поливі затопленням майже в 2 рази більше, чим при дощуванні.</a:t>
            </a:r>
            <a:endParaRPr lang="ru-RU" sz="3200" b="1" dirty="0"/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305627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548680"/>
            <a:ext cx="8219256" cy="6048672"/>
          </a:xfrm>
        </p:spPr>
        <p:txBody>
          <a:bodyPr>
            <a:normAutofit fontScale="92500" lnSpcReduction="20000"/>
          </a:bodyPr>
          <a:lstStyle/>
          <a:p>
            <a:r>
              <a:rPr lang="uk-UA" b="1" dirty="0"/>
              <a:t> </a:t>
            </a:r>
            <a:r>
              <a:rPr lang="uk-UA" sz="3200" b="1" dirty="0"/>
              <a:t>Після того, як всі пори і пустоти активного шару ґрунту заповнені водою (за виключенням об’єму, зайнятого  защемленим повітрям), розпочинається </a:t>
            </a:r>
            <a:r>
              <a:rPr lang="uk-UA" sz="3200" b="1" dirty="0">
                <a:solidFill>
                  <a:srgbClr val="FF0000"/>
                </a:solidFill>
              </a:rPr>
              <a:t>фільтрація води, </a:t>
            </a:r>
            <a:r>
              <a:rPr lang="uk-UA" sz="3200" b="1" dirty="0"/>
              <a:t>тобто її рух під дією тільки гідростатичного напору</a:t>
            </a:r>
            <a:r>
              <a:rPr lang="uk-UA" sz="3200" b="1" dirty="0" smtClean="0"/>
              <a:t>.</a:t>
            </a:r>
            <a:endParaRPr lang="en-US" sz="3200" b="1" dirty="0" smtClean="0"/>
          </a:p>
          <a:p>
            <a:r>
              <a:rPr lang="uk-UA" sz="3200" b="1" dirty="0" smtClean="0"/>
              <a:t> </a:t>
            </a:r>
            <a:r>
              <a:rPr lang="uk-UA" sz="3200" b="1" dirty="0"/>
              <a:t>Фільтрація може бути </a:t>
            </a:r>
            <a:r>
              <a:rPr lang="uk-UA" sz="3200" b="1" dirty="0">
                <a:solidFill>
                  <a:srgbClr val="FF0000"/>
                </a:solidFill>
              </a:rPr>
              <a:t>вертикальною</a:t>
            </a:r>
            <a:r>
              <a:rPr lang="uk-UA" sz="3200" b="1" dirty="0"/>
              <a:t> (рух води вниз) і </a:t>
            </a:r>
            <a:r>
              <a:rPr lang="uk-UA" sz="3200" b="1" dirty="0">
                <a:solidFill>
                  <a:srgbClr val="FF0000"/>
                </a:solidFill>
              </a:rPr>
              <a:t>горизонтальною</a:t>
            </a:r>
            <a:r>
              <a:rPr lang="uk-UA" sz="3200" b="1" dirty="0"/>
              <a:t> (рух ґрунтової води по водонепроникному  шару).</a:t>
            </a:r>
            <a:endParaRPr lang="ru-RU" sz="3200" b="1" dirty="0"/>
          </a:p>
          <a:p>
            <a:r>
              <a:rPr lang="uk-UA" sz="3200" b="1" dirty="0" smtClean="0"/>
              <a:t>   </a:t>
            </a:r>
            <a:r>
              <a:rPr lang="uk-UA" sz="3200" b="1" i="1" dirty="0">
                <a:solidFill>
                  <a:srgbClr val="FF0000"/>
                </a:solidFill>
              </a:rPr>
              <a:t>Коефіцієнт фільтрації</a:t>
            </a:r>
            <a:r>
              <a:rPr lang="uk-UA" sz="3200" b="1" dirty="0">
                <a:solidFill>
                  <a:srgbClr val="FF0000"/>
                </a:solidFill>
              </a:rPr>
              <a:t> </a:t>
            </a:r>
            <a:r>
              <a:rPr lang="uk-UA" sz="3200" b="1" dirty="0"/>
              <a:t>- швидкість руху води в насичених ґрунтах при градієнті напору, що дорівнює одиниці (1м).</a:t>
            </a:r>
            <a:endParaRPr lang="ru-RU" sz="3200" b="1" dirty="0"/>
          </a:p>
          <a:p>
            <a:pPr marL="0" indent="0">
              <a:buNone/>
            </a:pPr>
            <a:r>
              <a:rPr lang="uk-UA" sz="3200" dirty="0"/>
              <a:t> 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063979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620688"/>
            <a:ext cx="7920880" cy="5760640"/>
          </a:xfrm>
        </p:spPr>
        <p:txBody>
          <a:bodyPr/>
          <a:lstStyle/>
          <a:p>
            <a:r>
              <a:rPr lang="ru-RU"/>
              <a:t/>
            </a:r>
            <a:br>
              <a:rPr lang="ru-RU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1944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332656"/>
            <a:ext cx="8219256" cy="6264696"/>
          </a:xfrm>
        </p:spPr>
        <p:txBody>
          <a:bodyPr>
            <a:normAutofit/>
          </a:bodyPr>
          <a:lstStyle/>
          <a:p>
            <a:r>
              <a:rPr lang="uk-UA" sz="2800" b="1" dirty="0" smtClean="0">
                <a:solidFill>
                  <a:srgbClr val="FF0000"/>
                </a:solidFill>
              </a:rPr>
              <a:t>Вода в гірських породах знаходиться у вигляді :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r>
              <a:rPr lang="uk-UA" sz="2800" b="1" dirty="0" smtClean="0">
                <a:solidFill>
                  <a:srgbClr val="FF0000"/>
                </a:solidFill>
              </a:rPr>
              <a:t> </a:t>
            </a:r>
            <a:r>
              <a:rPr lang="uk-UA" sz="2800" b="1" dirty="0" smtClean="0"/>
              <a:t>пару,</a:t>
            </a:r>
            <a:endParaRPr lang="en-US" sz="2800" b="1" dirty="0" smtClean="0"/>
          </a:p>
          <a:p>
            <a:r>
              <a:rPr lang="uk-UA" sz="2800" b="1" dirty="0" smtClean="0"/>
              <a:t> </a:t>
            </a:r>
            <a:r>
              <a:rPr lang="uk-UA" sz="2800" b="1" dirty="0"/>
              <a:t>в гігроскопічній, </a:t>
            </a:r>
            <a:endParaRPr lang="en-US" sz="2800" b="1" dirty="0" smtClean="0"/>
          </a:p>
          <a:p>
            <a:r>
              <a:rPr lang="uk-UA" sz="2800" b="1" dirty="0" smtClean="0"/>
              <a:t>плівковій</a:t>
            </a:r>
            <a:r>
              <a:rPr lang="uk-UA" sz="2800" b="1" dirty="0"/>
              <a:t>, </a:t>
            </a:r>
            <a:endParaRPr lang="en-US" sz="2800" b="1" dirty="0" smtClean="0"/>
          </a:p>
          <a:p>
            <a:r>
              <a:rPr lang="uk-UA" sz="2800" b="1" dirty="0" smtClean="0"/>
              <a:t>капілярній</a:t>
            </a:r>
            <a:r>
              <a:rPr lang="uk-UA" sz="2800" b="1" dirty="0"/>
              <a:t>, </a:t>
            </a:r>
            <a:endParaRPr lang="en-US" sz="2800" b="1" dirty="0" smtClean="0"/>
          </a:p>
          <a:p>
            <a:r>
              <a:rPr lang="uk-UA" sz="2800" b="1" dirty="0" smtClean="0"/>
              <a:t>гравітаційній </a:t>
            </a:r>
            <a:r>
              <a:rPr lang="uk-UA" sz="2800" b="1" dirty="0"/>
              <a:t>формах, </a:t>
            </a:r>
            <a:endParaRPr lang="en-US" sz="2800" b="1" dirty="0" smtClean="0"/>
          </a:p>
          <a:p>
            <a:r>
              <a:rPr lang="uk-UA" sz="2800" b="1" dirty="0" smtClean="0"/>
              <a:t>також </a:t>
            </a:r>
            <a:r>
              <a:rPr lang="uk-UA" sz="2800" b="1" dirty="0">
                <a:solidFill>
                  <a:srgbClr val="FF0000"/>
                </a:solidFill>
              </a:rPr>
              <a:t>розрізняють ґрунтову </a:t>
            </a:r>
            <a:r>
              <a:rPr lang="uk-UA" sz="2800" b="1" dirty="0" smtClean="0">
                <a:solidFill>
                  <a:srgbClr val="FF0000"/>
                </a:solidFill>
              </a:rPr>
              <a:t>воду :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r>
              <a:rPr lang="uk-UA" sz="2800" b="1" dirty="0" smtClean="0"/>
              <a:t> </a:t>
            </a:r>
            <a:r>
              <a:rPr lang="uk-UA" sz="2800" b="1" dirty="0"/>
              <a:t>тверду</a:t>
            </a:r>
            <a:r>
              <a:rPr lang="uk-UA" sz="2800" b="1" dirty="0" smtClean="0"/>
              <a:t>,</a:t>
            </a:r>
            <a:endParaRPr lang="en-US" sz="2800" b="1" dirty="0" smtClean="0"/>
          </a:p>
          <a:p>
            <a:r>
              <a:rPr lang="uk-UA" sz="2800" b="1" dirty="0" smtClean="0"/>
              <a:t> </a:t>
            </a:r>
            <a:r>
              <a:rPr lang="uk-UA" sz="2800" b="1" dirty="0"/>
              <a:t>хімічно зв’язану</a:t>
            </a:r>
            <a:r>
              <a:rPr lang="uk-UA" sz="2800" b="1" dirty="0" smtClean="0"/>
              <a:t>,</a:t>
            </a:r>
            <a:endParaRPr lang="en-US" sz="2800" b="1" dirty="0" smtClean="0"/>
          </a:p>
          <a:p>
            <a:r>
              <a:rPr lang="uk-UA" sz="2800" b="1" dirty="0" smtClean="0"/>
              <a:t> </a:t>
            </a:r>
            <a:r>
              <a:rPr lang="uk-UA" sz="2800" b="1" dirty="0"/>
              <a:t>кристалізаційну.</a:t>
            </a:r>
            <a:endParaRPr lang="ru-RU" sz="28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3755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332656"/>
            <a:ext cx="8291264" cy="6192688"/>
          </a:xfrm>
        </p:spPr>
        <p:txBody>
          <a:bodyPr>
            <a:normAutofit/>
          </a:bodyPr>
          <a:lstStyle/>
          <a:p>
            <a:r>
              <a:rPr lang="uk-UA" sz="3200" b="1" i="1" dirty="0">
                <a:solidFill>
                  <a:srgbClr val="FF0000"/>
                </a:solidFill>
              </a:rPr>
              <a:t>У вигляді пару</a:t>
            </a:r>
            <a:r>
              <a:rPr lang="uk-UA" sz="3200" b="1" dirty="0">
                <a:solidFill>
                  <a:srgbClr val="FF0000"/>
                </a:solidFill>
              </a:rPr>
              <a:t> </a:t>
            </a:r>
            <a:r>
              <a:rPr lang="uk-UA" sz="3200" b="1" dirty="0"/>
              <a:t>- знаходиться в незаповнених пустотах і порах порід, дуже рухома, може конденсуватись;</a:t>
            </a:r>
            <a:endParaRPr lang="ru-RU" sz="3200" b="1" dirty="0"/>
          </a:p>
          <a:p>
            <a:r>
              <a:rPr lang="uk-UA" sz="3200" b="1" i="1" dirty="0">
                <a:solidFill>
                  <a:srgbClr val="FF0000"/>
                </a:solidFill>
              </a:rPr>
              <a:t>Гігроскопічна</a:t>
            </a:r>
            <a:r>
              <a:rPr lang="uk-UA" sz="3200" b="1" dirty="0"/>
              <a:t> - обволікає тонкою плівкою частинки породи, міцно утримується молекулярними і електричними силами. </a:t>
            </a:r>
            <a:r>
              <a:rPr lang="uk-UA" sz="3200" b="1" dirty="0">
                <a:solidFill>
                  <a:srgbClr val="FF0000"/>
                </a:solidFill>
              </a:rPr>
              <a:t>Максимальна гігроскопічність :</a:t>
            </a:r>
            <a:endParaRPr lang="ru-RU" sz="3200" b="1" dirty="0">
              <a:solidFill>
                <a:srgbClr val="FF0000"/>
              </a:solidFill>
            </a:endParaRPr>
          </a:p>
          <a:p>
            <a:pPr lvl="0"/>
            <a:r>
              <a:rPr lang="uk-UA" sz="3200" b="1" i="1" dirty="0"/>
              <a:t>у піщаних ґрунтах - біля 1%;</a:t>
            </a:r>
            <a:endParaRPr lang="ru-RU" sz="3200" b="1" dirty="0"/>
          </a:p>
          <a:p>
            <a:pPr lvl="0"/>
            <a:r>
              <a:rPr lang="uk-UA" sz="3200" b="1" i="1" dirty="0"/>
              <a:t>у суглинистих - 5-8%;</a:t>
            </a:r>
            <a:endParaRPr lang="ru-RU" sz="3200" b="1" dirty="0"/>
          </a:p>
          <a:p>
            <a:pPr lvl="0"/>
            <a:r>
              <a:rPr lang="uk-UA" sz="3200" b="1" i="1" dirty="0"/>
              <a:t>у глинистих -10-12%.</a:t>
            </a:r>
            <a:endParaRPr lang="ru-RU" sz="32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0981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332656"/>
            <a:ext cx="8219256" cy="6264696"/>
          </a:xfrm>
        </p:spPr>
        <p:txBody>
          <a:bodyPr>
            <a:normAutofit fontScale="92500"/>
          </a:bodyPr>
          <a:lstStyle/>
          <a:p>
            <a:r>
              <a:rPr lang="uk-UA" sz="3200" b="1" i="1" dirty="0">
                <a:solidFill>
                  <a:srgbClr val="FF0000"/>
                </a:solidFill>
              </a:rPr>
              <a:t>Плівкова </a:t>
            </a:r>
            <a:r>
              <a:rPr lang="uk-UA" sz="3200" b="1" dirty="0">
                <a:solidFill>
                  <a:srgbClr val="FF0000"/>
                </a:solidFill>
              </a:rPr>
              <a:t>-</a:t>
            </a:r>
            <a:r>
              <a:rPr lang="uk-UA" sz="3200" b="1" dirty="0"/>
              <a:t> обволікає частинки породи більш товстою плівкою, може рухатись, але не підкоряється силі тяжіння;</a:t>
            </a:r>
            <a:endParaRPr lang="ru-RU" sz="3200" b="1" dirty="0"/>
          </a:p>
          <a:p>
            <a:r>
              <a:rPr lang="uk-UA" sz="3200" b="1" i="1" dirty="0">
                <a:solidFill>
                  <a:srgbClr val="FF0000"/>
                </a:solidFill>
              </a:rPr>
              <a:t>Капілярна </a:t>
            </a:r>
            <a:r>
              <a:rPr lang="uk-UA" sz="3200" b="1" dirty="0">
                <a:solidFill>
                  <a:srgbClr val="FF0000"/>
                </a:solidFill>
              </a:rPr>
              <a:t>-</a:t>
            </a:r>
            <a:r>
              <a:rPr lang="uk-UA" sz="3200" b="1" dirty="0"/>
              <a:t> заповнює всі дрібні пори  і може підніматись, всупереч гравітації;</a:t>
            </a:r>
            <a:endParaRPr lang="ru-RU" sz="3200" b="1" dirty="0"/>
          </a:p>
          <a:p>
            <a:r>
              <a:rPr lang="uk-UA" sz="3200" b="1" i="1" dirty="0">
                <a:solidFill>
                  <a:srgbClr val="FF0000"/>
                </a:solidFill>
              </a:rPr>
              <a:t>Гравітаційна</a:t>
            </a:r>
            <a:r>
              <a:rPr lang="uk-UA" sz="3200" b="1" dirty="0"/>
              <a:t> - заповнює  великі пори і пустоти, підкоряється силі тяжіння і передає гідростатичний тиск. Міститься в ґрунті після поливу, випадання значних атмосферних опадів, згодом переходить в стан капілярної вологи.</a:t>
            </a:r>
            <a:endParaRPr lang="ru-RU" sz="32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3093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332656"/>
            <a:ext cx="8219256" cy="6192688"/>
          </a:xfrm>
        </p:spPr>
        <p:txBody>
          <a:bodyPr>
            <a:normAutofit/>
          </a:bodyPr>
          <a:lstStyle/>
          <a:p>
            <a:r>
              <a:rPr lang="uk-UA" sz="2800" b="1" i="1" dirty="0">
                <a:solidFill>
                  <a:srgbClr val="FF0000"/>
                </a:solidFill>
              </a:rPr>
              <a:t>Ґрунтова вода</a:t>
            </a:r>
            <a:r>
              <a:rPr lang="uk-UA" sz="2800" b="1" dirty="0">
                <a:solidFill>
                  <a:srgbClr val="FF0000"/>
                </a:solidFill>
              </a:rPr>
              <a:t> </a:t>
            </a:r>
            <a:r>
              <a:rPr lang="uk-UA" sz="2800" b="1" dirty="0"/>
              <a:t>- це волога водоносного шару ґрунту, який	 лежить нижче ґрунтового горизонту і  утримується горизонтом </a:t>
            </a:r>
            <a:r>
              <a:rPr lang="uk-UA" sz="2800" b="1" dirty="0" err="1"/>
              <a:t>водоупору</a:t>
            </a:r>
            <a:r>
              <a:rPr lang="uk-UA" sz="2800" b="1" dirty="0"/>
              <a:t>;</a:t>
            </a:r>
            <a:endParaRPr lang="ru-RU" sz="2800" b="1" dirty="0"/>
          </a:p>
          <a:p>
            <a:r>
              <a:rPr lang="uk-UA" sz="2800" b="1" i="1" dirty="0">
                <a:solidFill>
                  <a:srgbClr val="FF0000"/>
                </a:solidFill>
              </a:rPr>
              <a:t>Тверда вода (лід</a:t>
            </a:r>
            <a:r>
              <a:rPr lang="uk-UA" sz="2800" b="1" dirty="0">
                <a:solidFill>
                  <a:srgbClr val="FF0000"/>
                </a:solidFill>
              </a:rPr>
              <a:t>) - </a:t>
            </a:r>
            <a:r>
              <a:rPr lang="uk-UA" sz="2800" b="1" dirty="0"/>
              <a:t>перехід вологи із рідкого стану в твердий, здійснюється у вільній формі при температурі нижче 0  С;</a:t>
            </a:r>
            <a:endParaRPr lang="ru-RU" sz="2800" b="1" dirty="0"/>
          </a:p>
          <a:p>
            <a:r>
              <a:rPr lang="uk-UA" sz="2800" b="1" i="1" dirty="0">
                <a:solidFill>
                  <a:srgbClr val="FF0000"/>
                </a:solidFill>
              </a:rPr>
              <a:t>Хімічно зв’язана вода</a:t>
            </a:r>
            <a:r>
              <a:rPr lang="uk-UA" sz="2800" b="1" dirty="0">
                <a:solidFill>
                  <a:srgbClr val="FF0000"/>
                </a:solidFill>
              </a:rPr>
              <a:t> </a:t>
            </a:r>
            <a:r>
              <a:rPr lang="uk-UA" sz="2800" b="1" dirty="0"/>
              <a:t>входить в склад молекул мінералів у вигляді іонів;</a:t>
            </a:r>
            <a:endParaRPr lang="ru-RU" sz="2800" b="1" dirty="0"/>
          </a:p>
          <a:p>
            <a:r>
              <a:rPr lang="uk-UA" sz="2800" b="1" i="1" dirty="0">
                <a:solidFill>
                  <a:srgbClr val="FF0000"/>
                </a:solidFill>
              </a:rPr>
              <a:t>Кристалізаційна</a:t>
            </a:r>
            <a:r>
              <a:rPr lang="uk-UA" sz="2800" b="1" dirty="0">
                <a:solidFill>
                  <a:srgbClr val="FF0000"/>
                </a:solidFill>
              </a:rPr>
              <a:t> вода </a:t>
            </a:r>
            <a:r>
              <a:rPr lang="uk-UA" sz="2800" b="1" dirty="0"/>
              <a:t>знаходиться в складі кристалічних речовин у вигляді молекул. Рослинам ці форми води не досяжні.</a:t>
            </a:r>
            <a:endParaRPr lang="ru-RU" sz="2800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833426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332656"/>
            <a:ext cx="8219256" cy="6264696"/>
          </a:xfrm>
        </p:spPr>
        <p:txBody>
          <a:bodyPr>
            <a:normAutofit/>
          </a:bodyPr>
          <a:lstStyle/>
          <a:p>
            <a:r>
              <a:rPr lang="uk-UA" sz="2800" b="1" i="1" dirty="0"/>
              <a:t>Водно-фізичні властивості ґрунту і його показники</a:t>
            </a:r>
            <a:r>
              <a:rPr lang="uk-UA" sz="2800" b="1" i="1" dirty="0" smtClean="0"/>
              <a:t>.</a:t>
            </a:r>
            <a:endParaRPr lang="ru-RU" sz="2800" b="1" dirty="0"/>
          </a:p>
          <a:p>
            <a:r>
              <a:rPr lang="uk-UA" sz="2800" b="1" dirty="0" smtClean="0"/>
              <a:t> </a:t>
            </a:r>
            <a:r>
              <a:rPr lang="uk-UA" sz="2800" b="1" dirty="0"/>
              <a:t>Ґрунти складаються із твердої рідкої і газоподібної фази</a:t>
            </a:r>
            <a:r>
              <a:rPr lang="uk-UA" sz="2800" b="1" dirty="0" smtClean="0"/>
              <a:t>.</a:t>
            </a:r>
            <a:endParaRPr lang="en-US" sz="2800" b="1" dirty="0" smtClean="0"/>
          </a:p>
          <a:p>
            <a:r>
              <a:rPr lang="uk-UA" sz="2800" b="1" dirty="0" smtClean="0"/>
              <a:t> </a:t>
            </a:r>
            <a:r>
              <a:rPr lang="uk-UA" sz="2800" b="1" dirty="0">
                <a:solidFill>
                  <a:srgbClr val="FF0000"/>
                </a:solidFill>
              </a:rPr>
              <a:t>Тверда фаза </a:t>
            </a:r>
            <a:r>
              <a:rPr lang="uk-UA" sz="2800" b="1" dirty="0"/>
              <a:t>включає в себе мінеральні речовини, живі і мертві організми</a:t>
            </a:r>
            <a:r>
              <a:rPr lang="uk-UA" sz="2800" b="1" dirty="0" smtClean="0"/>
              <a:t>.</a:t>
            </a:r>
            <a:endParaRPr lang="en-US" sz="2800" b="1" dirty="0" smtClean="0"/>
          </a:p>
          <a:p>
            <a:r>
              <a:rPr lang="uk-UA" sz="2800" b="1" dirty="0" smtClean="0"/>
              <a:t> </a:t>
            </a:r>
            <a:r>
              <a:rPr lang="uk-UA" sz="2800" b="1" dirty="0">
                <a:solidFill>
                  <a:srgbClr val="FF0000"/>
                </a:solidFill>
              </a:rPr>
              <a:t>Рідка фаза </a:t>
            </a:r>
            <a:r>
              <a:rPr lang="uk-UA" sz="2800" b="1" dirty="0"/>
              <a:t>складається із води, розміщеної в порах і пустотах ґрунту та  в органічних речовинах. </a:t>
            </a:r>
            <a:endParaRPr lang="en-US" sz="2800" b="1" dirty="0" smtClean="0"/>
          </a:p>
          <a:p>
            <a:r>
              <a:rPr lang="uk-UA" sz="2800" b="1" dirty="0" smtClean="0">
                <a:solidFill>
                  <a:srgbClr val="FF0000"/>
                </a:solidFill>
              </a:rPr>
              <a:t>Газоподібна </a:t>
            </a:r>
            <a:r>
              <a:rPr lang="uk-UA" sz="2800" b="1" dirty="0">
                <a:solidFill>
                  <a:srgbClr val="FF0000"/>
                </a:solidFill>
              </a:rPr>
              <a:t>фаза </a:t>
            </a:r>
            <a:r>
              <a:rPr lang="uk-UA" sz="2800" b="1" dirty="0"/>
              <a:t>- це повітря, яке заповнює всі пори і пустоти, вільні від води.</a:t>
            </a:r>
            <a:endParaRPr lang="ru-RU" sz="2800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842267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260648"/>
            <a:ext cx="8291264" cy="6192688"/>
          </a:xfrm>
        </p:spPr>
        <p:txBody>
          <a:bodyPr>
            <a:normAutofit/>
          </a:bodyPr>
          <a:lstStyle/>
          <a:p>
            <a:r>
              <a:rPr lang="uk-UA" sz="2800" b="1" dirty="0"/>
              <a:t>До загальних   фізичних властивостей ґрунту відносяться щільність ґрунту, об’ємна маса, пористість</a:t>
            </a:r>
            <a:r>
              <a:rPr lang="uk-UA" sz="2800" b="1" dirty="0" smtClean="0"/>
              <a:t>.</a:t>
            </a:r>
          </a:p>
          <a:p>
            <a:endParaRPr lang="ru-RU" sz="2800" b="1" dirty="0"/>
          </a:p>
          <a:p>
            <a:pPr lvl="0"/>
            <a:r>
              <a:rPr lang="uk-UA" sz="2800" b="1" i="1" dirty="0">
                <a:solidFill>
                  <a:srgbClr val="FF0000"/>
                </a:solidFill>
              </a:rPr>
              <a:t>Щільність </a:t>
            </a:r>
            <a:r>
              <a:rPr lang="uk-UA" sz="2800" b="1" dirty="0">
                <a:solidFill>
                  <a:srgbClr val="FF0000"/>
                </a:solidFill>
              </a:rPr>
              <a:t>-</a:t>
            </a:r>
            <a:r>
              <a:rPr lang="uk-UA" sz="2800" b="1" dirty="0"/>
              <a:t> маса ґрунту в одиниці її об’єму (т/м</a:t>
            </a:r>
            <a:r>
              <a:rPr lang="uk-UA" sz="2800" b="1" baseline="30000" dirty="0"/>
              <a:t>3</a:t>
            </a:r>
            <a:r>
              <a:rPr lang="uk-UA" sz="2800" b="1" dirty="0"/>
              <a:t>);</a:t>
            </a:r>
            <a:endParaRPr lang="ru-RU" sz="2800" b="1" dirty="0"/>
          </a:p>
          <a:p>
            <a:pPr lvl="0"/>
            <a:r>
              <a:rPr lang="uk-UA" sz="2800" b="1" i="1" dirty="0">
                <a:solidFill>
                  <a:srgbClr val="FF0000"/>
                </a:solidFill>
              </a:rPr>
              <a:t>Об’ємна маса</a:t>
            </a:r>
            <a:r>
              <a:rPr lang="uk-UA" sz="2800" b="1" dirty="0">
                <a:solidFill>
                  <a:srgbClr val="FF0000"/>
                </a:solidFill>
              </a:rPr>
              <a:t> - </a:t>
            </a:r>
            <a:r>
              <a:rPr lang="uk-UA" sz="2800" b="1" dirty="0"/>
              <a:t>маса ґрунту в одиниці її об’єму з непорушеною структурою в сухому стані (т/м</a:t>
            </a:r>
            <a:r>
              <a:rPr lang="uk-UA" sz="2800" b="1" baseline="30000" dirty="0"/>
              <a:t>3</a:t>
            </a:r>
            <a:r>
              <a:rPr lang="uk-UA" sz="2800" b="1" dirty="0"/>
              <a:t>);</a:t>
            </a:r>
            <a:endParaRPr lang="ru-RU" sz="2800" b="1" dirty="0"/>
          </a:p>
          <a:p>
            <a:pPr lvl="0"/>
            <a:r>
              <a:rPr lang="uk-UA" sz="2800" b="1" dirty="0">
                <a:solidFill>
                  <a:srgbClr val="FF0000"/>
                </a:solidFill>
              </a:rPr>
              <a:t>Пористість -</a:t>
            </a:r>
            <a:r>
              <a:rPr lang="uk-UA" sz="2800" b="1" dirty="0"/>
              <a:t> об’єм пор і пустот між частинами твердої фази в одиниці її об’єму в процентах або долях об’єму ґрунту.</a:t>
            </a:r>
            <a:endParaRPr lang="ru-RU" sz="2800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8852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476672"/>
            <a:ext cx="8291264" cy="6048672"/>
          </a:xfrm>
        </p:spPr>
        <p:txBody>
          <a:bodyPr>
            <a:normAutofit/>
          </a:bodyPr>
          <a:lstStyle/>
          <a:p>
            <a:r>
              <a:rPr lang="uk-UA" sz="2800" b="1" dirty="0"/>
              <a:t> Водні властивості ґрунту визначаються водопроникністю, вологоємкістю і водопідйомною силою.</a:t>
            </a:r>
            <a:endParaRPr lang="ru-RU" sz="2800" b="1" dirty="0"/>
          </a:p>
          <a:p>
            <a:pPr lvl="0"/>
            <a:r>
              <a:rPr lang="uk-UA" sz="2800" b="1" i="1" dirty="0">
                <a:solidFill>
                  <a:srgbClr val="FF0000"/>
                </a:solidFill>
              </a:rPr>
              <a:t>Водопроникність</a:t>
            </a:r>
            <a:r>
              <a:rPr lang="uk-UA" sz="2800" b="1" dirty="0">
                <a:solidFill>
                  <a:srgbClr val="FF0000"/>
                </a:solidFill>
              </a:rPr>
              <a:t> -</a:t>
            </a:r>
            <a:r>
              <a:rPr lang="uk-UA" sz="2800" b="1" dirty="0"/>
              <a:t> здатність ґрунту, як пористого тіла, пропускати через себе воду, залежить від механічного складу і структурного стану ґрунту.</a:t>
            </a:r>
            <a:endParaRPr lang="ru-RU" sz="2800" b="1" dirty="0"/>
          </a:p>
          <a:p>
            <a:pPr lvl="0"/>
            <a:r>
              <a:rPr lang="uk-UA" sz="2800" b="1" i="1" dirty="0">
                <a:solidFill>
                  <a:srgbClr val="FF0000"/>
                </a:solidFill>
              </a:rPr>
              <a:t>Вологоємкість</a:t>
            </a:r>
            <a:r>
              <a:rPr lang="uk-UA" sz="2800" b="1" dirty="0">
                <a:solidFill>
                  <a:srgbClr val="FF0000"/>
                </a:solidFill>
              </a:rPr>
              <a:t> </a:t>
            </a:r>
            <a:r>
              <a:rPr lang="uk-UA" sz="2800" b="1" dirty="0"/>
              <a:t>характеризує здатність ґрунту удержувати в собі вологу. Розрізняють декілька видів вологоємкості, основними із яких є : </a:t>
            </a:r>
            <a:r>
              <a:rPr lang="uk-UA" sz="2800" b="1" dirty="0">
                <a:solidFill>
                  <a:srgbClr val="FF0000"/>
                </a:solidFill>
              </a:rPr>
              <a:t>найменша (польова), капілярна і повна</a:t>
            </a:r>
            <a:r>
              <a:rPr lang="uk-UA" sz="2800" b="1" dirty="0" smtClean="0">
                <a:solidFill>
                  <a:srgbClr val="FF0000"/>
                </a:solidFill>
              </a:rPr>
              <a:t>.</a:t>
            </a:r>
            <a:endParaRPr lang="ru-RU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8947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404664"/>
            <a:ext cx="8291264" cy="6336704"/>
          </a:xfrm>
        </p:spPr>
        <p:txBody>
          <a:bodyPr>
            <a:normAutofit lnSpcReduction="10000"/>
          </a:bodyPr>
          <a:lstStyle/>
          <a:p>
            <a:pPr lvl="0"/>
            <a:r>
              <a:rPr lang="uk-UA" sz="2800" b="1" i="1" dirty="0">
                <a:solidFill>
                  <a:srgbClr val="FF0000"/>
                </a:solidFill>
              </a:rPr>
              <a:t>Найменша (польова) вологоємкість</a:t>
            </a:r>
            <a:r>
              <a:rPr lang="uk-UA" sz="2800" b="1" dirty="0">
                <a:solidFill>
                  <a:srgbClr val="FF0000"/>
                </a:solidFill>
              </a:rPr>
              <a:t> </a:t>
            </a:r>
            <a:r>
              <a:rPr lang="uk-UA" sz="2800" b="1" dirty="0"/>
              <a:t>- найбільша кількість води, яку здатний утримувати  </a:t>
            </a:r>
            <a:r>
              <a:rPr lang="uk-UA" sz="2800" b="1" dirty="0" err="1"/>
              <a:t>грунт</a:t>
            </a:r>
            <a:r>
              <a:rPr lang="uk-UA" sz="2800" b="1" dirty="0"/>
              <a:t> в польових умовах  після поливу (50-70% пор ґрунту);</a:t>
            </a:r>
            <a:endParaRPr lang="ru-RU" sz="2800" b="1" dirty="0"/>
          </a:p>
          <a:p>
            <a:pPr lvl="0"/>
            <a:r>
              <a:rPr lang="uk-UA" sz="2800" b="1" i="1" dirty="0">
                <a:solidFill>
                  <a:srgbClr val="FF0000"/>
                </a:solidFill>
              </a:rPr>
              <a:t>Капілярна вологоємкість</a:t>
            </a:r>
            <a:r>
              <a:rPr lang="uk-UA" sz="2800" b="1" dirty="0">
                <a:solidFill>
                  <a:srgbClr val="FF0000"/>
                </a:solidFill>
              </a:rPr>
              <a:t> </a:t>
            </a:r>
            <a:r>
              <a:rPr lang="uk-UA" sz="2800" b="1" dirty="0"/>
              <a:t>- кількість вологи, яку здатний утримувати </a:t>
            </a:r>
            <a:r>
              <a:rPr lang="uk-UA" sz="2800" b="1" dirty="0" err="1"/>
              <a:t>грунт</a:t>
            </a:r>
            <a:r>
              <a:rPr lang="uk-UA" sz="2800" b="1" dirty="0"/>
              <a:t> при наявності капілярного зв’язку з ґрунтовими водами, за рахунок якої вона поповнюється.</a:t>
            </a:r>
            <a:endParaRPr lang="ru-RU" sz="2800" b="1" dirty="0"/>
          </a:p>
          <a:p>
            <a:pPr lvl="0"/>
            <a:r>
              <a:rPr lang="uk-UA" sz="2800" b="1" i="1" dirty="0">
                <a:solidFill>
                  <a:srgbClr val="FF0000"/>
                </a:solidFill>
              </a:rPr>
              <a:t>Повна вологоємкість</a:t>
            </a:r>
            <a:r>
              <a:rPr lang="uk-UA" sz="2800" b="1" dirty="0">
                <a:solidFill>
                  <a:srgbClr val="FF0000"/>
                </a:solidFill>
              </a:rPr>
              <a:t> </a:t>
            </a:r>
            <a:r>
              <a:rPr lang="uk-UA" sz="2800" b="1" dirty="0"/>
              <a:t>- вміст вологи в ґрунті при умові повного заповнення всіх пор і пустот.</a:t>
            </a:r>
            <a:endParaRPr lang="ru-RU" sz="2800" b="1" dirty="0"/>
          </a:p>
          <a:p>
            <a:pPr lvl="0"/>
            <a:r>
              <a:rPr lang="uk-UA" sz="2800" b="1" i="1" dirty="0">
                <a:solidFill>
                  <a:srgbClr val="FF0000"/>
                </a:solidFill>
              </a:rPr>
              <a:t>Критична вологість</a:t>
            </a:r>
            <a:r>
              <a:rPr lang="uk-UA" sz="2800" b="1" dirty="0">
                <a:solidFill>
                  <a:srgbClr val="FF0000"/>
                </a:solidFill>
              </a:rPr>
              <a:t> </a:t>
            </a:r>
            <a:r>
              <a:rPr lang="uk-UA" sz="2800" b="1" dirty="0"/>
              <a:t>- вологість ґрунту при  переході через яку  від  більш високої до більш низької вологості різко знижується забезпечення рослин водою.</a:t>
            </a:r>
            <a:endParaRPr lang="ru-RU" sz="28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265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69</TotalTime>
  <Words>793</Words>
  <Application>Microsoft Office PowerPoint</Application>
  <PresentationFormat>Экран (4:3)</PresentationFormat>
  <Paragraphs>104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Таблиця   Розрахункова глибина активного шару ґрунту, см  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User</cp:lastModifiedBy>
  <cp:revision>25</cp:revision>
  <dcterms:created xsi:type="dcterms:W3CDTF">2017-01-09T10:33:06Z</dcterms:created>
  <dcterms:modified xsi:type="dcterms:W3CDTF">2017-02-26T10:30:32Z</dcterms:modified>
</cp:coreProperties>
</file>