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302" r:id="rId3"/>
    <p:sldId id="303" r:id="rId4"/>
    <p:sldId id="258" r:id="rId5"/>
    <p:sldId id="259" r:id="rId6"/>
    <p:sldId id="260" r:id="rId7"/>
    <p:sldId id="261" r:id="rId8"/>
    <p:sldId id="293" r:id="rId9"/>
    <p:sldId id="297" r:id="rId10"/>
    <p:sldId id="294" r:id="rId11"/>
    <p:sldId id="295" r:id="rId12"/>
    <p:sldId id="296" r:id="rId13"/>
    <p:sldId id="298" r:id="rId14"/>
    <p:sldId id="299" r:id="rId15"/>
    <p:sldId id="300" r:id="rId16"/>
    <p:sldId id="30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AD839-5CBE-41D0-914F-E317750F234A}" type="datetimeFigureOut">
              <a:rPr lang="ru-RU" smtClean="0"/>
              <a:pPr/>
              <a:t>06.06.2016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3B14C-F568-4A01-8D14-DD38B146ABC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AD839-5CBE-41D0-914F-E317750F234A}" type="datetimeFigureOut">
              <a:rPr lang="ru-RU" smtClean="0"/>
              <a:pPr/>
              <a:t>06.06.2016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3B14C-F568-4A01-8D14-DD38B146AB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AD839-5CBE-41D0-914F-E317750F234A}" type="datetimeFigureOut">
              <a:rPr lang="ru-RU" smtClean="0"/>
              <a:pPr/>
              <a:t>06.06.2016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3B14C-F568-4A01-8D14-DD38B146AB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AD839-5CBE-41D0-914F-E317750F234A}" type="datetimeFigureOut">
              <a:rPr lang="ru-RU" smtClean="0"/>
              <a:pPr/>
              <a:t>06.06.2016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3B14C-F568-4A01-8D14-DD38B146AB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AD839-5CBE-41D0-914F-E317750F234A}" type="datetimeFigureOut">
              <a:rPr lang="ru-RU" smtClean="0"/>
              <a:pPr/>
              <a:t>06.06.2016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9083B14C-F568-4A01-8D14-DD38B146AB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AD839-5CBE-41D0-914F-E317750F234A}" type="datetimeFigureOut">
              <a:rPr lang="ru-RU" smtClean="0"/>
              <a:pPr/>
              <a:t>06.06.2016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3B14C-F568-4A01-8D14-DD38B146AB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AD839-5CBE-41D0-914F-E317750F234A}" type="datetimeFigureOut">
              <a:rPr lang="ru-RU" smtClean="0"/>
              <a:pPr/>
              <a:t>06.06.2016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3B14C-F568-4A01-8D14-DD38B146AB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AD839-5CBE-41D0-914F-E317750F234A}" type="datetimeFigureOut">
              <a:rPr lang="ru-RU" smtClean="0"/>
              <a:pPr/>
              <a:t>06.06.2016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3B14C-F568-4A01-8D14-DD38B146AB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AD839-5CBE-41D0-914F-E317750F234A}" type="datetimeFigureOut">
              <a:rPr lang="ru-RU" smtClean="0"/>
              <a:pPr/>
              <a:t>06.06.2016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3B14C-F568-4A01-8D14-DD38B146AB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AD839-5CBE-41D0-914F-E317750F234A}" type="datetimeFigureOut">
              <a:rPr lang="ru-RU" smtClean="0"/>
              <a:pPr/>
              <a:t>06.06.2016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3B14C-F568-4A01-8D14-DD38B146AB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AD839-5CBE-41D0-914F-E317750F234A}" type="datetimeFigureOut">
              <a:rPr lang="ru-RU" smtClean="0"/>
              <a:pPr/>
              <a:t>06.06.2016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3B14C-F568-4A01-8D14-DD38B146AB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89AD839-5CBE-41D0-914F-E317750F234A}" type="datetimeFigureOut">
              <a:rPr lang="ru-RU" smtClean="0"/>
              <a:pPr/>
              <a:t>06.06.2016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083B14C-F568-4A01-8D14-DD38B146ABC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Княжа Русь - Україна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/>
              <a:t>Розквіт Київської Русі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428604"/>
            <a:ext cx="4572032" cy="528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714348" y="5786454"/>
            <a:ext cx="75009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 smtClean="0"/>
              <a:t>Хрещення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Володимира</a:t>
            </a:r>
            <a:r>
              <a:rPr lang="ru-RU" sz="2000" dirty="0" smtClean="0"/>
              <a:t>. Фреска В.М.Васнецова, </a:t>
            </a:r>
            <a:r>
              <a:rPr lang="ru-RU" sz="2000" dirty="0" err="1" smtClean="0"/>
              <a:t>Володимирський</a:t>
            </a:r>
            <a:r>
              <a:rPr lang="ru-RU" sz="2000" dirty="0" smtClean="0"/>
              <a:t> собор у </a:t>
            </a:r>
            <a:r>
              <a:rPr lang="ru-RU" sz="2000" dirty="0" err="1" smtClean="0"/>
              <a:t>Києві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84784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Наукові</a:t>
            </a:r>
            <a:r>
              <a:rPr lang="ru-RU" dirty="0" smtClean="0"/>
              <a:t> </a:t>
            </a:r>
            <a:r>
              <a:rPr lang="ru-RU" dirty="0" err="1" smtClean="0"/>
              <a:t>джерела</a:t>
            </a:r>
            <a:r>
              <a:rPr lang="ru-RU" dirty="0" smtClean="0"/>
              <a:t> </a:t>
            </a:r>
            <a:r>
              <a:rPr lang="ru-RU" dirty="0" err="1" smtClean="0"/>
              <a:t>історії</a:t>
            </a:r>
            <a:r>
              <a:rPr lang="ru-RU" dirty="0" smtClean="0"/>
              <a:t> </a:t>
            </a:r>
            <a:r>
              <a:rPr lang="ru-RU" dirty="0" err="1" smtClean="0"/>
              <a:t>староруського</a:t>
            </a:r>
            <a:r>
              <a:rPr lang="ru-RU" dirty="0" smtClean="0"/>
              <a:t> </a:t>
            </a:r>
            <a:r>
              <a:rPr lang="ru-RU" dirty="0" err="1" smtClean="0"/>
              <a:t>християнства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endParaRPr lang="ru-RU" dirty="0" smtClean="0"/>
          </a:p>
          <a:p>
            <a:pPr>
              <a:buNone/>
            </a:pPr>
            <a:r>
              <a:rPr lang="ru-RU" dirty="0" smtClean="0"/>
              <a:t>	До </a:t>
            </a:r>
            <a:r>
              <a:rPr lang="ru-RU" dirty="0" err="1" smtClean="0"/>
              <a:t>найвідоміших</a:t>
            </a:r>
            <a:r>
              <a:rPr lang="ru-RU" dirty="0" smtClean="0"/>
              <a:t> </a:t>
            </a:r>
            <a:r>
              <a:rPr lang="ru-RU" dirty="0" err="1" smtClean="0"/>
              <a:t>вітчизняних</a:t>
            </a:r>
            <a:r>
              <a:rPr lang="ru-RU" dirty="0" smtClean="0"/>
              <a:t> </a:t>
            </a:r>
            <a:r>
              <a:rPr lang="ru-RU" dirty="0" err="1" smtClean="0"/>
              <a:t>джерел</a:t>
            </a:r>
            <a:r>
              <a:rPr lang="ru-RU" dirty="0" smtClean="0"/>
              <a:t> </a:t>
            </a:r>
            <a:r>
              <a:rPr lang="ru-RU" dirty="0" err="1" smtClean="0"/>
              <a:t>фахівці</a:t>
            </a:r>
            <a:r>
              <a:rPr lang="ru-RU" dirty="0" smtClean="0"/>
              <a:t> </a:t>
            </a:r>
            <a:r>
              <a:rPr lang="ru-RU" dirty="0" err="1" smtClean="0"/>
              <a:t>відносять</a:t>
            </a:r>
            <a:r>
              <a:rPr lang="ru-RU" dirty="0" smtClean="0"/>
              <a:t> твори </a:t>
            </a:r>
            <a:r>
              <a:rPr lang="ru-RU" dirty="0" err="1" smtClean="0"/>
              <a:t>теоретиків</a:t>
            </a:r>
            <a:r>
              <a:rPr lang="ru-RU" dirty="0" smtClean="0"/>
              <a:t> </a:t>
            </a:r>
            <a:r>
              <a:rPr lang="ru-RU" dirty="0" err="1" smtClean="0"/>
              <a:t>київського</a:t>
            </a:r>
            <a:r>
              <a:rPr lang="ru-RU" dirty="0" smtClean="0"/>
              <a:t> </a:t>
            </a:r>
            <a:r>
              <a:rPr lang="ru-RU" dirty="0" err="1" smtClean="0"/>
              <a:t>християнства</a:t>
            </a:r>
            <a:r>
              <a:rPr lang="ru-RU" dirty="0" smtClean="0"/>
              <a:t>: “Слово про Закон </a:t>
            </a:r>
            <a:r>
              <a:rPr lang="ru-RU" dirty="0" err="1" smtClean="0"/>
              <a:t>і</a:t>
            </a:r>
            <a:r>
              <a:rPr lang="ru-RU" dirty="0" smtClean="0"/>
              <a:t> Благодать” митрополита </a:t>
            </a:r>
            <a:r>
              <a:rPr lang="ru-RU" dirty="0" err="1" smtClean="0"/>
              <a:t>Іларіона</a:t>
            </a:r>
            <a:r>
              <a:rPr lang="ru-RU" dirty="0" smtClean="0"/>
              <a:t> (</a:t>
            </a:r>
            <a:r>
              <a:rPr lang="ru-RU" dirty="0" err="1" smtClean="0"/>
              <a:t>бл</a:t>
            </a:r>
            <a:r>
              <a:rPr lang="ru-RU" dirty="0" smtClean="0"/>
              <a:t>. 1053 </a:t>
            </a:r>
            <a:r>
              <a:rPr lang="ru-RU" dirty="0" err="1" smtClean="0"/>
              <a:t>рр</a:t>
            </a:r>
            <a:r>
              <a:rPr lang="ru-RU" dirty="0" smtClean="0"/>
              <a:t>.), “</a:t>
            </a:r>
            <a:r>
              <a:rPr lang="ru-RU" dirty="0" err="1" smtClean="0"/>
              <a:t>Послання</a:t>
            </a:r>
            <a:r>
              <a:rPr lang="ru-RU" dirty="0" smtClean="0"/>
              <a:t> до </a:t>
            </a:r>
            <a:r>
              <a:rPr lang="ru-RU" dirty="0" err="1" smtClean="0"/>
              <a:t>смоленського</a:t>
            </a:r>
            <a:r>
              <a:rPr lang="ru-RU" dirty="0" smtClean="0"/>
              <a:t> </a:t>
            </a:r>
            <a:r>
              <a:rPr lang="ru-RU" dirty="0" err="1" smtClean="0"/>
              <a:t>пресвітера</a:t>
            </a:r>
            <a:r>
              <a:rPr lang="ru-RU" dirty="0" smtClean="0"/>
              <a:t> </a:t>
            </a:r>
            <a:r>
              <a:rPr lang="ru-RU" dirty="0" err="1" smtClean="0"/>
              <a:t>Фоми</a:t>
            </a:r>
            <a:r>
              <a:rPr lang="ru-RU" dirty="0" smtClean="0"/>
              <a:t>” </a:t>
            </a:r>
            <a:r>
              <a:rPr lang="ru-RU" dirty="0" err="1" smtClean="0"/>
              <a:t>наступного</a:t>
            </a:r>
            <a:r>
              <a:rPr lang="ru-RU" dirty="0" smtClean="0"/>
              <a:t> </a:t>
            </a:r>
            <a:r>
              <a:rPr lang="ru-RU" dirty="0" err="1" smtClean="0"/>
              <a:t>митрополита-русича</a:t>
            </a:r>
            <a:r>
              <a:rPr lang="ru-RU" dirty="0" smtClean="0"/>
              <a:t> </a:t>
            </a:r>
            <a:r>
              <a:rPr lang="ru-RU" dirty="0" err="1" smtClean="0"/>
              <a:t>Климента</a:t>
            </a:r>
            <a:r>
              <a:rPr lang="ru-RU" dirty="0" smtClean="0"/>
              <a:t> </a:t>
            </a:r>
            <a:r>
              <a:rPr lang="ru-RU" dirty="0" err="1" smtClean="0"/>
              <a:t>Смолятича</a:t>
            </a:r>
            <a:r>
              <a:rPr lang="ru-RU" dirty="0" smtClean="0"/>
              <a:t> (?-1154р.), “</a:t>
            </a:r>
            <a:r>
              <a:rPr lang="ru-RU" dirty="0" err="1" smtClean="0"/>
              <a:t>Послання</a:t>
            </a:r>
            <a:r>
              <a:rPr lang="ru-RU" dirty="0" smtClean="0"/>
              <a:t> до </a:t>
            </a:r>
            <a:r>
              <a:rPr lang="ru-RU" dirty="0" err="1" smtClean="0"/>
              <a:t>братії</a:t>
            </a:r>
            <a:r>
              <a:rPr lang="ru-RU" dirty="0" smtClean="0"/>
              <a:t>” Луки </a:t>
            </a:r>
            <a:r>
              <a:rPr lang="ru-RU" dirty="0" err="1" smtClean="0"/>
              <a:t>Жидяти</a:t>
            </a:r>
            <a:r>
              <a:rPr lang="ru-RU" dirty="0" smtClean="0"/>
              <a:t>, “</a:t>
            </a:r>
            <a:r>
              <a:rPr lang="ru-RU" dirty="0" err="1" smtClean="0"/>
              <a:t>пам'ять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похвалу </a:t>
            </a:r>
            <a:r>
              <a:rPr lang="ru-RU" dirty="0" err="1" smtClean="0"/>
              <a:t>Володимирові</a:t>
            </a:r>
            <a:r>
              <a:rPr lang="ru-RU" dirty="0" smtClean="0"/>
              <a:t>” Якова Мнима (11 ст.), “</a:t>
            </a:r>
            <a:r>
              <a:rPr lang="ru-RU" dirty="0" err="1" smtClean="0"/>
              <a:t>Повість</a:t>
            </a:r>
            <a:r>
              <a:rPr lang="ru-RU" dirty="0" smtClean="0"/>
              <a:t> </a:t>
            </a:r>
            <a:r>
              <a:rPr lang="ru-RU" dirty="0" err="1" smtClean="0"/>
              <a:t>временних</a:t>
            </a:r>
            <a:r>
              <a:rPr lang="ru-RU" dirty="0" smtClean="0"/>
              <a:t> </a:t>
            </a:r>
            <a:r>
              <a:rPr lang="ru-RU" dirty="0" err="1" smtClean="0"/>
              <a:t>літ</a:t>
            </a:r>
            <a:r>
              <a:rPr lang="ru-RU" dirty="0" smtClean="0"/>
              <a:t>” </a:t>
            </a:r>
            <a:r>
              <a:rPr lang="ru-RU" dirty="0" err="1" smtClean="0"/>
              <a:t>і</a:t>
            </a:r>
            <a:r>
              <a:rPr lang="ru-RU" dirty="0" smtClean="0"/>
              <a:t> “</a:t>
            </a:r>
            <a:r>
              <a:rPr lang="ru-RU" dirty="0" err="1" smtClean="0"/>
              <a:t>Житіє</a:t>
            </a:r>
            <a:r>
              <a:rPr lang="ru-RU" dirty="0" smtClean="0"/>
              <a:t> </a:t>
            </a:r>
            <a:r>
              <a:rPr lang="ru-RU" dirty="0" err="1" smtClean="0"/>
              <a:t>Феодосія</a:t>
            </a:r>
            <a:r>
              <a:rPr lang="ru-RU" dirty="0" smtClean="0"/>
              <a:t> </a:t>
            </a:r>
            <a:r>
              <a:rPr lang="ru-RU" dirty="0" err="1" smtClean="0"/>
              <a:t>Печерського</a:t>
            </a:r>
            <a:r>
              <a:rPr lang="ru-RU" dirty="0" smtClean="0"/>
              <a:t>” Нестора (</a:t>
            </a:r>
            <a:r>
              <a:rPr lang="ru-RU" dirty="0" err="1" smtClean="0"/>
              <a:t>бл</a:t>
            </a:r>
            <a:r>
              <a:rPr lang="ru-RU" dirty="0" smtClean="0"/>
              <a:t>. 1056-після 1113рр.), “</a:t>
            </a:r>
            <a:r>
              <a:rPr lang="ru-RU" dirty="0" err="1" smtClean="0"/>
              <a:t>Києво-Печерський</a:t>
            </a:r>
            <a:r>
              <a:rPr lang="ru-RU" dirty="0" smtClean="0"/>
              <a:t> патерик” та </a:t>
            </a:r>
            <a:r>
              <a:rPr lang="ru-RU" dirty="0" err="1" smtClean="0"/>
              <a:t>інші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	</a:t>
            </a:r>
            <a:r>
              <a:rPr lang="ru-RU" dirty="0" err="1" smtClean="0"/>
              <a:t>Іноземні</a:t>
            </a:r>
            <a:r>
              <a:rPr lang="ru-RU" dirty="0" smtClean="0"/>
              <a:t> </a:t>
            </a:r>
            <a:r>
              <a:rPr lang="ru-RU" dirty="0" err="1" smtClean="0"/>
              <a:t>джерела</a:t>
            </a:r>
            <a:r>
              <a:rPr lang="ru-RU" dirty="0" smtClean="0"/>
              <a:t> про </a:t>
            </a:r>
            <a:r>
              <a:rPr lang="ru-RU" dirty="0" err="1" smtClean="0"/>
              <a:t>християнство</a:t>
            </a:r>
            <a:r>
              <a:rPr lang="ru-RU" dirty="0" smtClean="0"/>
              <a:t> у </a:t>
            </a:r>
            <a:r>
              <a:rPr lang="ru-RU" dirty="0" err="1" smtClean="0"/>
              <a:t>Київській</a:t>
            </a:r>
            <a:r>
              <a:rPr lang="ru-RU" dirty="0" smtClean="0"/>
              <a:t> </a:t>
            </a:r>
            <a:r>
              <a:rPr lang="ru-RU" dirty="0" err="1" smtClean="0"/>
              <a:t>Русі</a:t>
            </a:r>
            <a:r>
              <a:rPr lang="ru-RU" dirty="0" smtClean="0"/>
              <a:t> </a:t>
            </a:r>
            <a:r>
              <a:rPr lang="ru-RU" dirty="0" err="1" smtClean="0"/>
              <a:t>представлені</a:t>
            </a:r>
            <a:r>
              <a:rPr lang="ru-RU" dirty="0" smtClean="0"/>
              <a:t> </a:t>
            </a:r>
            <a:r>
              <a:rPr lang="ru-RU" dirty="0" err="1" smtClean="0"/>
              <a:t>житіями</a:t>
            </a:r>
            <a:r>
              <a:rPr lang="ru-RU" dirty="0" smtClean="0"/>
              <a:t> </a:t>
            </a:r>
            <a:r>
              <a:rPr lang="ru-RU" dirty="0" err="1" smtClean="0"/>
              <a:t>святих</a:t>
            </a:r>
            <a:r>
              <a:rPr lang="ru-RU" dirty="0" smtClean="0"/>
              <a:t> (</a:t>
            </a:r>
            <a:r>
              <a:rPr lang="ru-RU" dirty="0" err="1" smtClean="0"/>
              <a:t>Георгія</a:t>
            </a:r>
            <a:r>
              <a:rPr lang="ru-RU" dirty="0" smtClean="0"/>
              <a:t> </a:t>
            </a:r>
            <a:r>
              <a:rPr lang="ru-RU" dirty="0" err="1" smtClean="0"/>
              <a:t>Амастридського</a:t>
            </a:r>
            <a:r>
              <a:rPr lang="ru-RU" dirty="0" smtClean="0"/>
              <a:t>, </a:t>
            </a:r>
            <a:r>
              <a:rPr lang="ru-RU" dirty="0" err="1" smtClean="0"/>
              <a:t>Костянтина</a:t>
            </a:r>
            <a:r>
              <a:rPr lang="ru-RU" dirty="0" smtClean="0"/>
              <a:t> </a:t>
            </a:r>
            <a:r>
              <a:rPr lang="ru-RU" dirty="0" err="1" smtClean="0"/>
              <a:t>Філософа</a:t>
            </a:r>
            <a:r>
              <a:rPr lang="ru-RU" dirty="0" smtClean="0"/>
              <a:t>, Стефана </a:t>
            </a:r>
            <a:r>
              <a:rPr lang="ru-RU" dirty="0" err="1" smtClean="0"/>
              <a:t>Сурожського</a:t>
            </a:r>
            <a:r>
              <a:rPr lang="ru-RU" dirty="0" smtClean="0"/>
              <a:t>), </a:t>
            </a:r>
            <a:r>
              <a:rPr lang="ru-RU" dirty="0" err="1" smtClean="0"/>
              <a:t>енцикликою</a:t>
            </a:r>
            <a:r>
              <a:rPr lang="ru-RU" dirty="0" smtClean="0"/>
              <a:t> </a:t>
            </a:r>
            <a:r>
              <a:rPr lang="ru-RU" dirty="0" err="1" smtClean="0"/>
              <a:t>патріарха</a:t>
            </a:r>
            <a:r>
              <a:rPr lang="ru-RU" dirty="0" smtClean="0"/>
              <a:t> </a:t>
            </a:r>
            <a:r>
              <a:rPr lang="ru-RU" dirty="0" err="1" smtClean="0"/>
              <a:t>Фотія</a:t>
            </a:r>
            <a:r>
              <a:rPr lang="ru-RU" dirty="0" smtClean="0"/>
              <a:t>, </a:t>
            </a:r>
            <a:r>
              <a:rPr lang="ru-RU" dirty="0" err="1" smtClean="0"/>
              <a:t>творами</a:t>
            </a:r>
            <a:r>
              <a:rPr lang="ru-RU" dirty="0" smtClean="0"/>
              <a:t> </a:t>
            </a:r>
            <a:r>
              <a:rPr lang="ru-RU" dirty="0" err="1" smtClean="0"/>
              <a:t>Прокопія</a:t>
            </a:r>
            <a:r>
              <a:rPr lang="ru-RU" dirty="0" smtClean="0"/>
              <a:t> </a:t>
            </a:r>
            <a:r>
              <a:rPr lang="ru-RU" dirty="0" err="1" smtClean="0"/>
              <a:t>Кесарійського</a:t>
            </a:r>
            <a:r>
              <a:rPr lang="ru-RU" dirty="0" smtClean="0"/>
              <a:t>, </a:t>
            </a:r>
            <a:r>
              <a:rPr lang="ru-RU" dirty="0" err="1" smtClean="0"/>
              <a:t>повідомленнями</a:t>
            </a:r>
            <a:r>
              <a:rPr lang="ru-RU" dirty="0" smtClean="0"/>
              <a:t> </a:t>
            </a:r>
            <a:r>
              <a:rPr lang="ru-RU" dirty="0" err="1" smtClean="0"/>
              <a:t>західноєвропейських</a:t>
            </a:r>
            <a:r>
              <a:rPr lang="ru-RU" dirty="0" smtClean="0"/>
              <a:t> </a:t>
            </a:r>
            <a:r>
              <a:rPr lang="ru-RU" dirty="0" err="1" smtClean="0"/>
              <a:t>авторів</a:t>
            </a:r>
            <a:r>
              <a:rPr lang="ru-RU" dirty="0" smtClean="0"/>
              <a:t> - </a:t>
            </a:r>
            <a:r>
              <a:rPr lang="ru-RU" dirty="0" err="1" smtClean="0"/>
              <a:t>архієпископа</a:t>
            </a:r>
            <a:r>
              <a:rPr lang="ru-RU" dirty="0" smtClean="0"/>
              <a:t> Бруно (974-1009рр.), </a:t>
            </a:r>
            <a:r>
              <a:rPr lang="ru-RU" dirty="0" err="1" smtClean="0"/>
              <a:t>краківського</a:t>
            </a:r>
            <a:r>
              <a:rPr lang="ru-RU" dirty="0" smtClean="0"/>
              <a:t> </a:t>
            </a:r>
            <a:r>
              <a:rPr lang="ru-RU" dirty="0" err="1" smtClean="0"/>
              <a:t>єпископа</a:t>
            </a:r>
            <a:r>
              <a:rPr lang="ru-RU" dirty="0" smtClean="0"/>
              <a:t> </a:t>
            </a:r>
            <a:r>
              <a:rPr lang="ru-RU" dirty="0" err="1" smtClean="0"/>
              <a:t>Матвія</a:t>
            </a:r>
            <a:r>
              <a:rPr lang="ru-RU" dirty="0" smtClean="0"/>
              <a:t> (12 ст.) та </a:t>
            </a:r>
            <a:r>
              <a:rPr lang="ru-RU" dirty="0" err="1" smtClean="0"/>
              <a:t>інших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Хрещення</a:t>
            </a:r>
            <a:r>
              <a:rPr lang="ru-RU" dirty="0" smtClean="0"/>
              <a:t> </a:t>
            </a:r>
            <a:r>
              <a:rPr lang="ru-RU" dirty="0" err="1" smtClean="0"/>
              <a:t>Русі</a:t>
            </a:r>
            <a:r>
              <a:rPr lang="ru-RU" dirty="0" smtClean="0"/>
              <a:t> </a:t>
            </a:r>
            <a:r>
              <a:rPr lang="ru-RU" dirty="0" err="1" smtClean="0"/>
              <a:t>Володимиром</a:t>
            </a:r>
            <a:r>
              <a:rPr lang="ru-RU" dirty="0" smtClean="0"/>
              <a:t> Святим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428736"/>
            <a:ext cx="8229600" cy="4714908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	</a:t>
            </a:r>
            <a:r>
              <a:rPr lang="ru-RU" dirty="0" err="1" smtClean="0"/>
              <a:t>Хрестити</a:t>
            </a:r>
            <a:r>
              <a:rPr lang="ru-RU" dirty="0" smtClean="0"/>
              <a:t> </a:t>
            </a:r>
            <a:r>
              <a:rPr lang="ru-RU" dirty="0" err="1" smtClean="0"/>
              <a:t>Київську</a:t>
            </a:r>
            <a:r>
              <a:rPr lang="ru-RU" dirty="0" smtClean="0"/>
              <a:t> Русь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проголосити</a:t>
            </a:r>
            <a:r>
              <a:rPr lang="ru-RU" dirty="0" smtClean="0"/>
              <a:t> </a:t>
            </a:r>
            <a:r>
              <a:rPr lang="ru-RU" dirty="0" err="1" smtClean="0"/>
              <a:t>християнство</a:t>
            </a:r>
            <a:r>
              <a:rPr lang="ru-RU" dirty="0" smtClean="0"/>
              <a:t> державною </a:t>
            </a:r>
            <a:r>
              <a:rPr lang="ru-RU" dirty="0" err="1" smtClean="0"/>
              <a:t>релігією</a:t>
            </a:r>
            <a:r>
              <a:rPr lang="ru-RU" dirty="0" smtClean="0"/>
              <a:t> припало князю </a:t>
            </a:r>
            <a:r>
              <a:rPr lang="ru-RU" dirty="0" err="1" smtClean="0"/>
              <a:t>Володимиру</a:t>
            </a:r>
            <a:r>
              <a:rPr lang="ru-RU" dirty="0" smtClean="0"/>
              <a:t>. </a:t>
            </a:r>
            <a:r>
              <a:rPr lang="ru-RU" dirty="0" err="1" smtClean="0"/>
              <a:t>Прийшовши</a:t>
            </a:r>
            <a:r>
              <a:rPr lang="ru-RU" dirty="0" smtClean="0"/>
              <a:t> до </a:t>
            </a:r>
            <a:r>
              <a:rPr lang="ru-RU" dirty="0" err="1" smtClean="0"/>
              <a:t>влади</a:t>
            </a:r>
            <a:r>
              <a:rPr lang="ru-RU" dirty="0" smtClean="0"/>
              <a:t> за </a:t>
            </a:r>
            <a:r>
              <a:rPr lang="ru-RU" dirty="0" err="1" smtClean="0"/>
              <a:t>допомогою</a:t>
            </a:r>
            <a:r>
              <a:rPr lang="ru-RU" dirty="0" smtClean="0"/>
              <a:t> </a:t>
            </a:r>
            <a:r>
              <a:rPr lang="ru-RU" dirty="0" err="1" smtClean="0"/>
              <a:t>варязької</a:t>
            </a:r>
            <a:r>
              <a:rPr lang="ru-RU" dirty="0" smtClean="0"/>
              <a:t> </a:t>
            </a:r>
            <a:r>
              <a:rPr lang="ru-RU" dirty="0" err="1" smtClean="0"/>
              <a:t>дружини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язичницької</a:t>
            </a:r>
            <a:r>
              <a:rPr lang="ru-RU" dirty="0" smtClean="0"/>
              <a:t> </a:t>
            </a:r>
            <a:r>
              <a:rPr lang="ru-RU" dirty="0" err="1" smtClean="0"/>
              <a:t>еліти</a:t>
            </a:r>
            <a:r>
              <a:rPr lang="ru-RU" dirty="0" smtClean="0"/>
              <a:t>, </a:t>
            </a:r>
            <a:r>
              <a:rPr lang="ru-RU" dirty="0" err="1" smtClean="0"/>
              <a:t>Володимир</a:t>
            </a:r>
            <a:r>
              <a:rPr lang="ru-RU" dirty="0" smtClean="0"/>
              <a:t> </a:t>
            </a:r>
            <a:r>
              <a:rPr lang="ru-RU" dirty="0" err="1" smtClean="0"/>
              <a:t>задля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інтересів</a:t>
            </a:r>
            <a:r>
              <a:rPr lang="ru-RU" dirty="0" smtClean="0"/>
              <a:t> </a:t>
            </a:r>
            <a:r>
              <a:rPr lang="ru-RU" dirty="0" err="1" smtClean="0"/>
              <a:t>запровадив</a:t>
            </a:r>
            <a:r>
              <a:rPr lang="ru-RU" dirty="0" smtClean="0"/>
              <a:t> </a:t>
            </a:r>
            <a:r>
              <a:rPr lang="ru-RU" dirty="0" err="1" smtClean="0"/>
              <a:t>язичницький</a:t>
            </a:r>
            <a:r>
              <a:rPr lang="ru-RU" dirty="0" smtClean="0"/>
              <a:t> пантеон </a:t>
            </a:r>
            <a:r>
              <a:rPr lang="ru-RU" dirty="0" err="1" smtClean="0"/>
              <a:t>богів</a:t>
            </a:r>
            <a:r>
              <a:rPr lang="ru-RU" dirty="0" smtClean="0"/>
              <a:t>. На </a:t>
            </a:r>
            <a:r>
              <a:rPr lang="ru-RU" dirty="0" err="1" smtClean="0"/>
              <a:t>місці</a:t>
            </a:r>
            <a:r>
              <a:rPr lang="ru-RU" dirty="0" smtClean="0"/>
              <a:t> старого капища, де стояв </a:t>
            </a:r>
            <a:r>
              <a:rPr lang="ru-RU" dirty="0" err="1" smtClean="0"/>
              <a:t>ідол</a:t>
            </a:r>
            <a:r>
              <a:rPr lang="ru-RU" dirty="0" smtClean="0"/>
              <a:t> Перуна, </a:t>
            </a:r>
            <a:r>
              <a:rPr lang="ru-RU" dirty="0" err="1" smtClean="0"/>
              <a:t>з'являються</a:t>
            </a:r>
            <a:r>
              <a:rPr lang="ru-RU" dirty="0" smtClean="0"/>
              <a:t> 6 </a:t>
            </a:r>
            <a:r>
              <a:rPr lang="ru-RU" dirty="0" err="1" smtClean="0"/>
              <a:t>різноплемінних</a:t>
            </a:r>
            <a:r>
              <a:rPr lang="ru-RU" dirty="0" smtClean="0"/>
              <a:t> </a:t>
            </a:r>
            <a:r>
              <a:rPr lang="ru-RU" dirty="0" err="1" smtClean="0"/>
              <a:t>богів</a:t>
            </a:r>
            <a:r>
              <a:rPr lang="ru-RU" dirty="0" smtClean="0"/>
              <a:t> – Перун, </a:t>
            </a:r>
            <a:r>
              <a:rPr lang="ru-RU" dirty="0" err="1" smtClean="0"/>
              <a:t>Дажбог</a:t>
            </a:r>
            <a:r>
              <a:rPr lang="ru-RU" dirty="0" smtClean="0"/>
              <a:t>, </a:t>
            </a:r>
            <a:r>
              <a:rPr lang="ru-RU" dirty="0" err="1" smtClean="0"/>
              <a:t>Хорс</a:t>
            </a:r>
            <a:r>
              <a:rPr lang="ru-RU" dirty="0" smtClean="0"/>
              <a:t>, </a:t>
            </a:r>
            <a:r>
              <a:rPr lang="ru-RU" dirty="0" err="1" smtClean="0"/>
              <a:t>Стрибог</a:t>
            </a:r>
            <a:r>
              <a:rPr lang="ru-RU" dirty="0" smtClean="0"/>
              <a:t>, </a:t>
            </a:r>
            <a:r>
              <a:rPr lang="ru-RU" dirty="0" err="1" smtClean="0"/>
              <a:t>Сімаргл</a:t>
            </a:r>
            <a:r>
              <a:rPr lang="ru-RU" dirty="0" smtClean="0"/>
              <a:t>, </a:t>
            </a:r>
            <a:r>
              <a:rPr lang="ru-RU" dirty="0" err="1" smtClean="0"/>
              <a:t>Мокош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	Але </a:t>
            </a:r>
            <a:r>
              <a:rPr lang="ru-RU" dirty="0" err="1" smtClean="0"/>
              <a:t>трохи</a:t>
            </a:r>
            <a:r>
              <a:rPr lang="ru-RU" dirty="0" smtClean="0"/>
              <a:t> </a:t>
            </a:r>
            <a:r>
              <a:rPr lang="ru-RU" dirty="0" err="1" smtClean="0"/>
              <a:t>згодом</a:t>
            </a:r>
            <a:r>
              <a:rPr lang="ru-RU" dirty="0" smtClean="0"/>
              <a:t> </a:t>
            </a:r>
            <a:r>
              <a:rPr lang="ru-RU" dirty="0" err="1" smtClean="0"/>
              <a:t>Володимир</a:t>
            </a:r>
            <a:r>
              <a:rPr lang="ru-RU" dirty="0" smtClean="0"/>
              <a:t> </a:t>
            </a:r>
            <a:r>
              <a:rPr lang="ru-RU" dirty="0" err="1" smtClean="0"/>
              <a:t>переконавшись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для </a:t>
            </a:r>
            <a:r>
              <a:rPr lang="ru-RU" dirty="0" err="1" smtClean="0"/>
              <a:t>зміцнення</a:t>
            </a:r>
            <a:r>
              <a:rPr lang="ru-RU" dirty="0" smtClean="0"/>
              <a:t> </a:t>
            </a:r>
            <a:r>
              <a:rPr lang="ru-RU" dirty="0" err="1" smtClean="0"/>
              <a:t>держави</a:t>
            </a:r>
            <a:r>
              <a:rPr lang="ru-RU" dirty="0" smtClean="0"/>
              <a:t> та </a:t>
            </a:r>
            <a:r>
              <a:rPr lang="ru-RU" dirty="0" err="1" smtClean="0"/>
              <a:t>її</a:t>
            </a:r>
            <a:r>
              <a:rPr lang="ru-RU" dirty="0" smtClean="0"/>
              <a:t> престижу </a:t>
            </a:r>
            <a:r>
              <a:rPr lang="ru-RU" dirty="0" err="1" smtClean="0"/>
              <a:t>потрібно</a:t>
            </a:r>
            <a:r>
              <a:rPr lang="ru-RU" dirty="0" smtClean="0"/>
              <a:t> </a:t>
            </a:r>
            <a:r>
              <a:rPr lang="ru-RU" dirty="0" err="1" smtClean="0"/>
              <a:t>нової</a:t>
            </a:r>
            <a:r>
              <a:rPr lang="ru-RU" dirty="0" smtClean="0"/>
              <a:t> </a:t>
            </a:r>
            <a:r>
              <a:rPr lang="ru-RU" dirty="0" err="1" smtClean="0"/>
              <a:t>віри</a:t>
            </a:r>
            <a:r>
              <a:rPr lang="ru-RU" dirty="0" smtClean="0"/>
              <a:t> (</a:t>
            </a:r>
            <a:r>
              <a:rPr lang="ru-RU" dirty="0" err="1" smtClean="0"/>
              <a:t>Київська</a:t>
            </a:r>
            <a:r>
              <a:rPr lang="ru-RU" dirty="0" smtClean="0"/>
              <a:t> держава ) </a:t>
            </a:r>
            <a:r>
              <a:rPr lang="ru-RU" dirty="0" err="1" smtClean="0"/>
              <a:t>підтримували</a:t>
            </a:r>
            <a:r>
              <a:rPr lang="ru-RU" dirty="0" smtClean="0"/>
              <a:t> </a:t>
            </a:r>
            <a:r>
              <a:rPr lang="ru-RU" dirty="0" err="1" smtClean="0"/>
              <a:t>найтісніші</a:t>
            </a:r>
            <a:r>
              <a:rPr lang="ru-RU" dirty="0" smtClean="0"/>
              <a:t> </a:t>
            </a:r>
            <a:r>
              <a:rPr lang="ru-RU" dirty="0" err="1" smtClean="0"/>
              <a:t>стосунки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Візантією</a:t>
            </a:r>
            <a:r>
              <a:rPr lang="ru-RU" dirty="0" smtClean="0"/>
              <a:t> - </a:t>
            </a:r>
            <a:r>
              <a:rPr lang="ru-RU" dirty="0" err="1" smtClean="0"/>
              <a:t>найбагатшою</a:t>
            </a:r>
            <a:r>
              <a:rPr lang="ru-RU" dirty="0" smtClean="0"/>
              <a:t>, </a:t>
            </a:r>
            <a:r>
              <a:rPr lang="ru-RU" dirty="0" err="1" smtClean="0"/>
              <a:t>могутнішою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найбільш</a:t>
            </a:r>
            <a:r>
              <a:rPr lang="ru-RU" dirty="0" smtClean="0"/>
              <a:t> культурно </a:t>
            </a:r>
            <a:r>
              <a:rPr lang="ru-RU" dirty="0" err="1" smtClean="0"/>
              <a:t>впливовою</a:t>
            </a:r>
            <a:r>
              <a:rPr lang="ru-RU" dirty="0" smtClean="0"/>
              <a:t> державою того часу. Так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вирішив</a:t>
            </a:r>
            <a:r>
              <a:rPr lang="ru-RU" dirty="0" smtClean="0"/>
              <a:t> </a:t>
            </a:r>
            <a:r>
              <a:rPr lang="ru-RU" dirty="0" err="1" smtClean="0"/>
              <a:t>прийняти</a:t>
            </a:r>
            <a:r>
              <a:rPr lang="ru-RU" dirty="0" smtClean="0"/>
              <a:t> </a:t>
            </a:r>
            <a:r>
              <a:rPr lang="ru-RU" dirty="0" err="1" smtClean="0"/>
              <a:t>християнство</a:t>
            </a:r>
            <a:r>
              <a:rPr lang="ru-RU" dirty="0" smtClean="0"/>
              <a:t> та </a:t>
            </a:r>
            <a:r>
              <a:rPr lang="ru-RU" dirty="0" err="1" smtClean="0"/>
              <a:t>охрестити</a:t>
            </a:r>
            <a:r>
              <a:rPr lang="ru-RU" dirty="0" smtClean="0"/>
              <a:t> весь </a:t>
            </a:r>
            <a:r>
              <a:rPr lang="ru-RU" dirty="0" err="1" smtClean="0"/>
              <a:t>свій</a:t>
            </a:r>
            <a:r>
              <a:rPr lang="ru-RU" dirty="0" smtClean="0"/>
              <a:t> народ.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4942" y="500042"/>
            <a:ext cx="3571900" cy="5286412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Купель у </a:t>
            </a:r>
            <a:r>
              <a:rPr lang="ru-RU" sz="3200" dirty="0" err="1" smtClean="0"/>
              <a:t>Корсуні</a:t>
            </a:r>
            <a:r>
              <a:rPr lang="ru-RU" sz="3200" dirty="0" smtClean="0"/>
              <a:t> (</a:t>
            </a:r>
            <a:r>
              <a:rPr lang="ru-RU" sz="3200" dirty="0" err="1" smtClean="0"/>
              <a:t>Херсонесі</a:t>
            </a:r>
            <a:r>
              <a:rPr lang="ru-RU" sz="3200" dirty="0" smtClean="0"/>
              <a:t>) - </a:t>
            </a:r>
            <a:r>
              <a:rPr lang="ru-RU" sz="3200" dirty="0" err="1" smtClean="0"/>
              <a:t>місце</a:t>
            </a:r>
            <a:r>
              <a:rPr lang="ru-RU" sz="3200" dirty="0" smtClean="0"/>
              <a:t> </a:t>
            </a:r>
            <a:r>
              <a:rPr lang="ru-RU" sz="3200" dirty="0" err="1" smtClean="0"/>
              <a:t>хрещення</a:t>
            </a:r>
            <a:r>
              <a:rPr lang="ru-RU" sz="3200" dirty="0" smtClean="0"/>
              <a:t> </a:t>
            </a:r>
            <a:r>
              <a:rPr lang="ru-RU" sz="3200" dirty="0" err="1" smtClean="0"/>
              <a:t>Володимира</a:t>
            </a:r>
            <a:r>
              <a:rPr lang="ru-RU" sz="3200" dirty="0" smtClean="0"/>
              <a:t> за </a:t>
            </a:r>
            <a:r>
              <a:rPr lang="ru-RU" sz="3200" dirty="0" err="1" smtClean="0"/>
              <a:t>іншими</a:t>
            </a:r>
            <a:r>
              <a:rPr lang="ru-RU" sz="3200" dirty="0" smtClean="0"/>
              <a:t> </a:t>
            </a:r>
            <a:r>
              <a:rPr lang="ru-RU" sz="3200" dirty="0" err="1" smtClean="0"/>
              <a:t>даними</a:t>
            </a:r>
            <a:r>
              <a:rPr lang="ru-RU" sz="3200" dirty="0" smtClean="0"/>
              <a:t>, </a:t>
            </a:r>
            <a:r>
              <a:rPr lang="ru-RU" sz="3200" dirty="0" err="1" smtClean="0"/>
              <a:t>споруду</a:t>
            </a:r>
            <a:r>
              <a:rPr lang="ru-RU" sz="3200" dirty="0" smtClean="0"/>
              <a:t> </a:t>
            </a:r>
            <a:r>
              <a:rPr lang="ru-RU" sz="3200" dirty="0" err="1" smtClean="0"/>
              <a:t>побудовано</a:t>
            </a:r>
            <a:r>
              <a:rPr lang="ru-RU" sz="3200" dirty="0" smtClean="0"/>
              <a:t> 1997 р.</a:t>
            </a:r>
            <a:br>
              <a:rPr lang="ru-RU" sz="3200" dirty="0" smtClean="0"/>
            </a:br>
            <a:endParaRPr lang="ru-RU" sz="3200" dirty="0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28596" y="928670"/>
            <a:ext cx="4219469" cy="5414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Хрещення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600200"/>
            <a:ext cx="8858312" cy="5043510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dirty="0" err="1" smtClean="0"/>
              <a:t>Хрещення</a:t>
            </a:r>
            <a:r>
              <a:rPr lang="ru-RU" dirty="0" smtClean="0"/>
              <a:t>  </a:t>
            </a:r>
            <a:r>
              <a:rPr lang="ru-RU" dirty="0" err="1" smtClean="0"/>
              <a:t>сталося</a:t>
            </a:r>
            <a:r>
              <a:rPr lang="ru-RU" dirty="0" smtClean="0"/>
              <a:t> у </a:t>
            </a:r>
            <a:r>
              <a:rPr lang="ru-RU" dirty="0" err="1" smtClean="0"/>
              <a:t>часи</a:t>
            </a:r>
            <a:r>
              <a:rPr lang="ru-RU" dirty="0" smtClean="0"/>
              <a:t> </a:t>
            </a:r>
            <a:r>
              <a:rPr lang="ru-RU" dirty="0" err="1" smtClean="0"/>
              <a:t>послаблення</a:t>
            </a:r>
            <a:r>
              <a:rPr lang="ru-RU" dirty="0" smtClean="0"/>
              <a:t> </a:t>
            </a:r>
            <a:r>
              <a:rPr lang="ru-RU" dirty="0" err="1" smtClean="0"/>
              <a:t>внутрішньополітичного</a:t>
            </a:r>
            <a:r>
              <a:rPr lang="ru-RU" dirty="0" smtClean="0"/>
              <a:t> стану у </a:t>
            </a:r>
            <a:r>
              <a:rPr lang="ru-RU" dirty="0" err="1" smtClean="0"/>
              <a:t>Візантійській</a:t>
            </a:r>
            <a:r>
              <a:rPr lang="ru-RU" dirty="0" smtClean="0"/>
              <a:t> </a:t>
            </a:r>
            <a:r>
              <a:rPr lang="ru-RU" dirty="0" err="1" smtClean="0"/>
              <a:t>імперії</a:t>
            </a:r>
            <a:r>
              <a:rPr lang="ru-RU" dirty="0" smtClean="0"/>
              <a:t>. У </a:t>
            </a:r>
            <a:r>
              <a:rPr lang="ru-RU" dirty="0" err="1" smtClean="0"/>
              <a:t>другій</a:t>
            </a:r>
            <a:r>
              <a:rPr lang="ru-RU" dirty="0" smtClean="0"/>
              <a:t> </a:t>
            </a:r>
            <a:r>
              <a:rPr lang="ru-RU" dirty="0" err="1" smtClean="0"/>
              <a:t>половині</a:t>
            </a:r>
            <a:r>
              <a:rPr lang="ru-RU" dirty="0" smtClean="0"/>
              <a:t> (80-х </a:t>
            </a:r>
            <a:r>
              <a:rPr lang="ru-RU" dirty="0" err="1" smtClean="0"/>
              <a:t>рр</a:t>
            </a:r>
            <a:r>
              <a:rPr lang="ru-RU" dirty="0" smtClean="0"/>
              <a:t>.) Х ст. </a:t>
            </a:r>
            <a:r>
              <a:rPr lang="ru-RU" dirty="0" err="1" smtClean="0"/>
              <a:t>вибухає</a:t>
            </a:r>
            <a:r>
              <a:rPr lang="ru-RU" dirty="0" smtClean="0"/>
              <a:t> </a:t>
            </a:r>
            <a:r>
              <a:rPr lang="ru-RU" dirty="0" err="1" smtClean="0"/>
              <a:t>вкрай</a:t>
            </a:r>
            <a:r>
              <a:rPr lang="ru-RU" dirty="0" smtClean="0"/>
              <a:t> </a:t>
            </a:r>
            <a:r>
              <a:rPr lang="ru-RU" dirty="0" err="1" smtClean="0"/>
              <a:t>небезпечне</a:t>
            </a:r>
            <a:r>
              <a:rPr lang="ru-RU" dirty="0" smtClean="0"/>
              <a:t> </a:t>
            </a:r>
            <a:r>
              <a:rPr lang="ru-RU" dirty="0" err="1" smtClean="0"/>
              <a:t>антиурядове</a:t>
            </a:r>
            <a:r>
              <a:rPr lang="ru-RU" dirty="0" smtClean="0"/>
              <a:t> </a:t>
            </a:r>
            <a:r>
              <a:rPr lang="ru-RU" dirty="0" err="1" smtClean="0"/>
              <a:t>повстання</a:t>
            </a:r>
            <a:r>
              <a:rPr lang="ru-RU" dirty="0" smtClean="0"/>
              <a:t> на </a:t>
            </a:r>
            <a:r>
              <a:rPr lang="ru-RU" dirty="0" err="1" smtClean="0"/>
              <a:t>Сході</a:t>
            </a:r>
            <a:r>
              <a:rPr lang="ru-RU" dirty="0" smtClean="0"/>
              <a:t> </a:t>
            </a:r>
            <a:r>
              <a:rPr lang="ru-RU" dirty="0" err="1" smtClean="0"/>
              <a:t>імперії</a:t>
            </a:r>
            <a:r>
              <a:rPr lang="ru-RU" dirty="0" smtClean="0"/>
              <a:t>, </a:t>
            </a:r>
            <a:r>
              <a:rPr lang="ru-RU" dirty="0" err="1" smtClean="0"/>
              <a:t>очолюване</a:t>
            </a:r>
            <a:r>
              <a:rPr lang="ru-RU" dirty="0" smtClean="0"/>
              <a:t> </a:t>
            </a:r>
            <a:r>
              <a:rPr lang="ru-RU" dirty="0" err="1" smtClean="0"/>
              <a:t>Вардою</a:t>
            </a:r>
            <a:r>
              <a:rPr lang="ru-RU" dirty="0" smtClean="0"/>
              <a:t> </a:t>
            </a:r>
            <a:r>
              <a:rPr lang="ru-RU" dirty="0" err="1" smtClean="0"/>
              <a:t>Фокою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підтримане</a:t>
            </a:r>
            <a:r>
              <a:rPr lang="ru-RU" dirty="0" smtClean="0"/>
              <a:t> </a:t>
            </a:r>
            <a:r>
              <a:rPr lang="ru-RU" dirty="0" err="1" smtClean="0"/>
              <a:t>населенням</a:t>
            </a:r>
            <a:r>
              <a:rPr lang="ru-RU" dirty="0" smtClean="0"/>
              <a:t> </a:t>
            </a:r>
            <a:r>
              <a:rPr lang="ru-RU" dirty="0" err="1" smtClean="0"/>
              <a:t>Таврії</a:t>
            </a:r>
            <a:r>
              <a:rPr lang="ru-RU" dirty="0" smtClean="0"/>
              <a:t>. </a:t>
            </a:r>
            <a:r>
              <a:rPr lang="ru-RU" dirty="0" err="1" smtClean="0"/>
              <a:t>Скрутне</a:t>
            </a:r>
            <a:r>
              <a:rPr lang="ru-RU" dirty="0" smtClean="0"/>
              <a:t> становище, в </a:t>
            </a:r>
            <a:r>
              <a:rPr lang="ru-RU" dirty="0" err="1" smtClean="0"/>
              <a:t>якому</a:t>
            </a:r>
            <a:r>
              <a:rPr lang="ru-RU" dirty="0" smtClean="0"/>
              <a:t> </a:t>
            </a:r>
            <a:r>
              <a:rPr lang="ru-RU" dirty="0" err="1" smtClean="0"/>
              <a:t>опинився</a:t>
            </a:r>
            <a:r>
              <a:rPr lang="ru-RU" dirty="0" smtClean="0"/>
              <a:t> </a:t>
            </a:r>
            <a:r>
              <a:rPr lang="ru-RU" dirty="0" err="1" smtClean="0"/>
              <a:t>імператор</a:t>
            </a:r>
            <a:r>
              <a:rPr lang="ru-RU" dirty="0" smtClean="0"/>
              <a:t> </a:t>
            </a:r>
            <a:r>
              <a:rPr lang="ru-RU" dirty="0" err="1" smtClean="0"/>
              <a:t>Візантії</a:t>
            </a:r>
            <a:r>
              <a:rPr lang="ru-RU" dirty="0" smtClean="0"/>
              <a:t>, </a:t>
            </a:r>
            <a:r>
              <a:rPr lang="ru-RU" dirty="0" err="1" smtClean="0"/>
              <a:t>змусило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звернутися</a:t>
            </a:r>
            <a:r>
              <a:rPr lang="ru-RU" dirty="0" smtClean="0"/>
              <a:t> до </a:t>
            </a:r>
            <a:r>
              <a:rPr lang="ru-RU" dirty="0" err="1" smtClean="0"/>
              <a:t>Києва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проханням</a:t>
            </a:r>
            <a:r>
              <a:rPr lang="ru-RU" dirty="0" smtClean="0"/>
              <a:t> про </a:t>
            </a:r>
            <a:r>
              <a:rPr lang="ru-RU" dirty="0" err="1" smtClean="0"/>
              <a:t>військову</a:t>
            </a:r>
            <a:r>
              <a:rPr lang="ru-RU" dirty="0" smtClean="0"/>
              <a:t> </a:t>
            </a:r>
            <a:r>
              <a:rPr lang="ru-RU" dirty="0" err="1" smtClean="0"/>
              <a:t>допомогу</a:t>
            </a:r>
            <a:r>
              <a:rPr lang="ru-RU" dirty="0" smtClean="0"/>
              <a:t>. </a:t>
            </a:r>
            <a:r>
              <a:rPr lang="ru-RU" dirty="0" err="1" smtClean="0"/>
              <a:t>Умови</a:t>
            </a:r>
            <a:r>
              <a:rPr lang="ru-RU" dirty="0" smtClean="0"/>
              <a:t>, за </a:t>
            </a:r>
            <a:r>
              <a:rPr lang="ru-RU" dirty="0" err="1" smtClean="0"/>
              <a:t>якими</a:t>
            </a:r>
            <a:r>
              <a:rPr lang="ru-RU" dirty="0" smtClean="0"/>
              <a:t> </a:t>
            </a:r>
            <a:r>
              <a:rPr lang="ru-RU" dirty="0" err="1" smtClean="0"/>
              <a:t>Київ</a:t>
            </a:r>
            <a:r>
              <a:rPr lang="ru-RU" dirty="0" smtClean="0"/>
              <a:t> </a:t>
            </a:r>
            <a:r>
              <a:rPr lang="ru-RU" dirty="0" err="1" smtClean="0"/>
              <a:t>погоджувався</a:t>
            </a:r>
            <a:r>
              <a:rPr lang="ru-RU" dirty="0" smtClean="0"/>
              <a:t> </a:t>
            </a:r>
            <a:r>
              <a:rPr lang="ru-RU" dirty="0" err="1" smtClean="0"/>
              <a:t>допомогти</a:t>
            </a:r>
            <a:r>
              <a:rPr lang="ru-RU" dirty="0" smtClean="0"/>
              <a:t> </a:t>
            </a:r>
            <a:r>
              <a:rPr lang="ru-RU" dirty="0" err="1" smtClean="0"/>
              <a:t>Візантії</a:t>
            </a:r>
            <a:r>
              <a:rPr lang="ru-RU" dirty="0" smtClean="0"/>
              <a:t>, </a:t>
            </a:r>
            <a:r>
              <a:rPr lang="ru-RU" dirty="0" err="1" smtClean="0"/>
              <a:t>продиктував</a:t>
            </a:r>
            <a:r>
              <a:rPr lang="ru-RU" dirty="0" smtClean="0"/>
              <a:t> </a:t>
            </a:r>
            <a:r>
              <a:rPr lang="ru-RU" dirty="0" err="1" smtClean="0"/>
              <a:t>Володимир</a:t>
            </a:r>
            <a:r>
              <a:rPr lang="ru-RU" dirty="0" smtClean="0"/>
              <a:t>. За ними </a:t>
            </a:r>
            <a:r>
              <a:rPr lang="ru-RU" dirty="0" err="1" smtClean="0"/>
              <a:t>київський</a:t>
            </a:r>
            <a:r>
              <a:rPr lang="ru-RU" dirty="0" smtClean="0"/>
              <a:t> князь </a:t>
            </a:r>
            <a:r>
              <a:rPr lang="ru-RU" dirty="0" err="1" smtClean="0"/>
              <a:t>зобов'язувався</a:t>
            </a:r>
            <a:r>
              <a:rPr lang="ru-RU" dirty="0" smtClean="0"/>
              <a:t> </a:t>
            </a:r>
            <a:r>
              <a:rPr lang="ru-RU" dirty="0" err="1" smtClean="0"/>
              <a:t>допомогти</a:t>
            </a:r>
            <a:r>
              <a:rPr lang="ru-RU" dirty="0" smtClean="0"/>
              <a:t> </a:t>
            </a:r>
            <a:r>
              <a:rPr lang="ru-RU" dirty="0" err="1" smtClean="0"/>
              <a:t>імператору</a:t>
            </a:r>
            <a:r>
              <a:rPr lang="ru-RU" dirty="0" smtClean="0"/>
              <a:t> </a:t>
            </a:r>
            <a:r>
              <a:rPr lang="ru-RU" dirty="0" err="1" smtClean="0"/>
              <a:t>придушити</a:t>
            </a:r>
            <a:r>
              <a:rPr lang="ru-RU" dirty="0" smtClean="0"/>
              <a:t> </a:t>
            </a:r>
            <a:r>
              <a:rPr lang="ru-RU" dirty="0" err="1" smtClean="0"/>
              <a:t>повстання</a:t>
            </a:r>
            <a:r>
              <a:rPr lang="ru-RU" dirty="0" smtClean="0"/>
              <a:t>, а за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мав</a:t>
            </a:r>
            <a:r>
              <a:rPr lang="ru-RU" dirty="0" smtClean="0"/>
              <a:t> </a:t>
            </a:r>
            <a:r>
              <a:rPr lang="ru-RU" dirty="0" err="1" smtClean="0"/>
              <a:t>віддати</a:t>
            </a:r>
            <a:r>
              <a:rPr lang="ru-RU" dirty="0" smtClean="0"/>
              <a:t> </a:t>
            </a:r>
            <a:r>
              <a:rPr lang="ru-RU" dirty="0" err="1" smtClean="0"/>
              <a:t>за</a:t>
            </a:r>
            <a:r>
              <a:rPr lang="ru-RU" dirty="0" smtClean="0"/>
              <a:t> </a:t>
            </a:r>
            <a:r>
              <a:rPr lang="ru-RU" dirty="0" err="1" smtClean="0"/>
              <a:t>Володимира</a:t>
            </a:r>
            <a:r>
              <a:rPr lang="ru-RU" dirty="0" smtClean="0"/>
              <a:t> свою сестру Анну (</a:t>
            </a:r>
            <a:r>
              <a:rPr lang="ru-RU" dirty="0" err="1" smtClean="0"/>
              <a:t>тобто</a:t>
            </a:r>
            <a:r>
              <a:rPr lang="ru-RU" dirty="0" smtClean="0"/>
              <a:t>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отримував</a:t>
            </a:r>
            <a:r>
              <a:rPr lang="ru-RU" dirty="0" smtClean="0"/>
              <a:t> права на трон) та </a:t>
            </a:r>
            <a:r>
              <a:rPr lang="ru-RU" dirty="0" err="1" smtClean="0"/>
              <a:t>сприяти</a:t>
            </a:r>
            <a:r>
              <a:rPr lang="ru-RU" dirty="0" smtClean="0"/>
              <a:t> </a:t>
            </a:r>
            <a:r>
              <a:rPr lang="ru-RU" dirty="0" err="1" smtClean="0"/>
              <a:t>хрещенню</a:t>
            </a:r>
            <a:r>
              <a:rPr lang="ru-RU" dirty="0" smtClean="0"/>
              <a:t> </a:t>
            </a:r>
            <a:r>
              <a:rPr lang="ru-RU" dirty="0" err="1" smtClean="0"/>
              <a:t>населення</a:t>
            </a:r>
            <a:r>
              <a:rPr lang="ru-RU" dirty="0" smtClean="0"/>
              <a:t> </a:t>
            </a:r>
            <a:r>
              <a:rPr lang="ru-RU" dirty="0" err="1" smtClean="0"/>
              <a:t>Київської</a:t>
            </a:r>
            <a:r>
              <a:rPr lang="ru-RU" dirty="0" smtClean="0"/>
              <a:t> </a:t>
            </a:r>
            <a:r>
              <a:rPr lang="ru-RU" dirty="0" err="1" smtClean="0"/>
              <a:t>держави</a:t>
            </a:r>
            <a:r>
              <a:rPr lang="ru-RU" dirty="0" smtClean="0"/>
              <a:t>. При </a:t>
            </a:r>
            <a:r>
              <a:rPr lang="ru-RU" dirty="0" err="1" smtClean="0"/>
              <a:t>цьому</a:t>
            </a:r>
            <a:r>
              <a:rPr lang="ru-RU" dirty="0" smtClean="0"/>
              <a:t> </a:t>
            </a:r>
            <a:r>
              <a:rPr lang="ru-RU" dirty="0" err="1" smtClean="0"/>
              <a:t>спочатку</a:t>
            </a:r>
            <a:r>
              <a:rPr lang="ru-RU" dirty="0" smtClean="0"/>
              <a:t> </a:t>
            </a:r>
            <a:r>
              <a:rPr lang="ru-RU" dirty="0" err="1" smtClean="0"/>
              <a:t>дістав</a:t>
            </a:r>
            <a:r>
              <a:rPr lang="ru-RU" dirty="0" smtClean="0"/>
              <a:t> </a:t>
            </a:r>
            <a:r>
              <a:rPr lang="ru-RU" dirty="0" err="1" smtClean="0"/>
              <a:t>відмову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тільки</a:t>
            </a:r>
            <a:r>
              <a:rPr lang="ru-RU" dirty="0" smtClean="0"/>
              <a:t> </a:t>
            </a:r>
            <a:r>
              <a:rPr lang="ru-RU" dirty="0" err="1" smtClean="0"/>
              <a:t>захоплення</a:t>
            </a:r>
            <a:r>
              <a:rPr lang="ru-RU" dirty="0" smtClean="0"/>
              <a:t> </a:t>
            </a:r>
            <a:r>
              <a:rPr lang="ru-RU" dirty="0" err="1" smtClean="0"/>
              <a:t>їм</a:t>
            </a:r>
            <a:r>
              <a:rPr lang="ru-RU" dirty="0" smtClean="0"/>
              <a:t> </a:t>
            </a:r>
            <a:r>
              <a:rPr lang="ru-RU" dirty="0" err="1" smtClean="0"/>
              <a:t>візантійській</a:t>
            </a:r>
            <a:r>
              <a:rPr lang="ru-RU" dirty="0" smtClean="0"/>
              <a:t> </a:t>
            </a:r>
            <a:r>
              <a:rPr lang="ru-RU" dirty="0" err="1" smtClean="0"/>
              <a:t>колонії</a:t>
            </a:r>
            <a:r>
              <a:rPr lang="ru-RU" dirty="0" smtClean="0"/>
              <a:t> Херсонес (</a:t>
            </a:r>
            <a:r>
              <a:rPr lang="ru-RU" dirty="0" err="1" smtClean="0"/>
              <a:t>Корсунь</a:t>
            </a:r>
            <a:r>
              <a:rPr lang="ru-RU" dirty="0" smtClean="0"/>
              <a:t>) </a:t>
            </a:r>
            <a:r>
              <a:rPr lang="ru-RU" dirty="0" err="1" smtClean="0"/>
              <a:t>примусило</a:t>
            </a:r>
            <a:r>
              <a:rPr lang="ru-RU" dirty="0" smtClean="0"/>
              <a:t> </a:t>
            </a:r>
            <a:r>
              <a:rPr lang="ru-RU" dirty="0" err="1" smtClean="0"/>
              <a:t>Візантію</a:t>
            </a:r>
            <a:r>
              <a:rPr lang="ru-RU" dirty="0" smtClean="0"/>
              <a:t> </a:t>
            </a:r>
            <a:r>
              <a:rPr lang="ru-RU" dirty="0" err="1" smtClean="0"/>
              <a:t>укласти</a:t>
            </a:r>
            <a:r>
              <a:rPr lang="ru-RU" dirty="0" smtClean="0"/>
              <a:t> угоду.</a:t>
            </a: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571480"/>
            <a:ext cx="4881580" cy="5857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42844" y="1000108"/>
            <a:ext cx="22145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Хрещення</a:t>
            </a:r>
            <a:r>
              <a:rPr lang="ru-RU" dirty="0" smtClean="0"/>
              <a:t> </a:t>
            </a:r>
            <a:r>
              <a:rPr lang="ru-RU" dirty="0" err="1" smtClean="0"/>
              <a:t>киян</a:t>
            </a:r>
            <a:r>
              <a:rPr lang="ru-RU" dirty="0" smtClean="0"/>
              <a:t>. </a:t>
            </a:r>
            <a:r>
              <a:rPr lang="ru-RU" dirty="0" err="1" smtClean="0"/>
              <a:t>Підготовчий</a:t>
            </a:r>
            <a:r>
              <a:rPr lang="ru-RU" dirty="0" smtClean="0"/>
              <a:t> </a:t>
            </a:r>
            <a:r>
              <a:rPr lang="ru-RU" dirty="0" err="1" smtClean="0"/>
              <a:t>ескіз</a:t>
            </a:r>
            <a:r>
              <a:rPr lang="ru-RU" dirty="0" smtClean="0"/>
              <a:t> фрески В.М.Васнецова, </a:t>
            </a:r>
            <a:r>
              <a:rPr lang="ru-RU" dirty="0" err="1" smtClean="0"/>
              <a:t>Володимирський</a:t>
            </a:r>
            <a:r>
              <a:rPr lang="ru-RU" dirty="0" smtClean="0"/>
              <a:t> собор у </a:t>
            </a:r>
            <a:r>
              <a:rPr lang="ru-RU" dirty="0" err="1" smtClean="0"/>
              <a:t>Києві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285728"/>
            <a:ext cx="800105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 smtClean="0"/>
              <a:t>Після</a:t>
            </a:r>
            <a:r>
              <a:rPr lang="ru-RU" sz="2000" dirty="0" smtClean="0"/>
              <a:t> </a:t>
            </a:r>
            <a:r>
              <a:rPr lang="ru-RU" sz="2000" dirty="0" err="1" smtClean="0"/>
              <a:t>офіційного</a:t>
            </a:r>
            <a:r>
              <a:rPr lang="ru-RU" sz="2000" dirty="0" smtClean="0"/>
              <a:t> </a:t>
            </a:r>
            <a:r>
              <a:rPr lang="ru-RU" sz="2000" dirty="0" err="1" smtClean="0"/>
              <a:t>хрещення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киян</a:t>
            </a:r>
            <a:r>
              <a:rPr lang="ru-RU" sz="2000" dirty="0" smtClean="0"/>
              <a:t> у 988 р. </a:t>
            </a:r>
            <a:r>
              <a:rPr lang="ru-RU" sz="2000" dirty="0" err="1" smtClean="0"/>
              <a:t>християнство</a:t>
            </a:r>
            <a:r>
              <a:rPr lang="ru-RU" sz="2000" dirty="0" smtClean="0"/>
              <a:t> </a:t>
            </a:r>
            <a:r>
              <a:rPr lang="ru-RU" sz="2000" dirty="0" err="1" smtClean="0"/>
              <a:t>стає</a:t>
            </a:r>
            <a:r>
              <a:rPr lang="ru-RU" sz="2000" dirty="0" smtClean="0"/>
              <a:t> державною </a:t>
            </a:r>
            <a:r>
              <a:rPr lang="ru-RU" sz="2000" dirty="0" err="1" smtClean="0"/>
              <a:t>релігією</a:t>
            </a:r>
            <a:r>
              <a:rPr lang="ru-RU" sz="2000" dirty="0" smtClean="0"/>
              <a:t> </a:t>
            </a:r>
            <a:r>
              <a:rPr lang="ru-RU" sz="2000" dirty="0" err="1" smtClean="0"/>
              <a:t>Київської</a:t>
            </a:r>
            <a:r>
              <a:rPr lang="ru-RU" sz="2000" dirty="0" smtClean="0"/>
              <a:t> </a:t>
            </a:r>
            <a:r>
              <a:rPr lang="ru-RU" sz="2000" dirty="0" err="1" smtClean="0"/>
              <a:t>Русі</a:t>
            </a:r>
            <a:r>
              <a:rPr lang="ru-RU" sz="2000" dirty="0" smtClean="0"/>
              <a:t>. </a:t>
            </a:r>
            <a:r>
              <a:rPr lang="ru-RU" sz="2000" dirty="0" err="1" smtClean="0"/>
              <a:t>Християнізація</a:t>
            </a:r>
            <a:r>
              <a:rPr lang="ru-RU" sz="2000" dirty="0" smtClean="0"/>
              <a:t> </a:t>
            </a:r>
            <a:r>
              <a:rPr lang="ru-RU" sz="2000" dirty="0" err="1" smtClean="0"/>
              <a:t>Русі-України</a:t>
            </a:r>
            <a:r>
              <a:rPr lang="ru-RU" sz="2000" dirty="0" smtClean="0"/>
              <a:t> </a:t>
            </a:r>
            <a:r>
              <a:rPr lang="ru-RU" sz="2000" dirty="0" err="1" smtClean="0"/>
              <a:t>йшла</a:t>
            </a:r>
            <a:r>
              <a:rPr lang="ru-RU" sz="2000" dirty="0" smtClean="0"/>
              <a:t> </a:t>
            </a:r>
            <a:r>
              <a:rPr lang="ru-RU" sz="2000" dirty="0" err="1" smtClean="0"/>
              <a:t>поступово</a:t>
            </a:r>
            <a:r>
              <a:rPr lang="ru-RU" sz="2000" dirty="0" smtClean="0"/>
              <a:t> за </a:t>
            </a:r>
            <a:r>
              <a:rPr lang="ru-RU" sz="2000" dirty="0" err="1" smtClean="0"/>
              <a:t>водними</a:t>
            </a:r>
            <a:r>
              <a:rPr lang="ru-RU" sz="2000" dirty="0" smtClean="0"/>
              <a:t> шляхами, </a:t>
            </a:r>
            <a:r>
              <a:rPr lang="ru-RU" sz="2000" dirty="0" err="1" smtClean="0"/>
              <a:t>спершу</a:t>
            </a:r>
            <a:r>
              <a:rPr lang="ru-RU" sz="2000" dirty="0" smtClean="0"/>
              <a:t> </a:t>
            </a:r>
            <a:r>
              <a:rPr lang="ru-RU" sz="2000" dirty="0" err="1" smtClean="0"/>
              <a:t>її</a:t>
            </a:r>
            <a:r>
              <a:rPr lang="ru-RU" sz="2000" dirty="0" smtClean="0"/>
              <a:t> </a:t>
            </a:r>
            <a:r>
              <a:rPr lang="ru-RU" sz="2000" dirty="0" err="1" smtClean="0"/>
              <a:t>прийняли</a:t>
            </a:r>
            <a:r>
              <a:rPr lang="ru-RU" sz="2000" dirty="0" smtClean="0"/>
              <a:t> </a:t>
            </a:r>
            <a:r>
              <a:rPr lang="ru-RU" sz="2000" dirty="0" err="1" smtClean="0"/>
              <a:t>більші</a:t>
            </a:r>
            <a:r>
              <a:rPr lang="ru-RU" sz="2000" dirty="0" smtClean="0"/>
              <a:t> </a:t>
            </a:r>
            <a:r>
              <a:rPr lang="ru-RU" sz="2000" dirty="0" err="1" smtClean="0"/>
              <a:t>осередки</a:t>
            </a:r>
            <a:r>
              <a:rPr lang="ru-RU" sz="2000" dirty="0" smtClean="0"/>
              <a:t>, </a:t>
            </a:r>
            <a:r>
              <a:rPr lang="ru-RU" sz="2000" dirty="0" err="1" smtClean="0"/>
              <a:t>пізніше</a:t>
            </a:r>
            <a:r>
              <a:rPr lang="ru-RU" sz="2000" dirty="0" smtClean="0"/>
              <a:t> </a:t>
            </a:r>
            <a:r>
              <a:rPr lang="ru-RU" sz="2000" dirty="0" err="1" smtClean="0"/>
              <a:t>провінція</a:t>
            </a:r>
            <a:r>
              <a:rPr lang="ru-RU" sz="2000" dirty="0" smtClean="0"/>
              <a:t>. Не </a:t>
            </a:r>
            <a:r>
              <a:rPr lang="ru-RU" sz="2000" dirty="0" err="1" smtClean="0"/>
              <a:t>всюди</a:t>
            </a:r>
            <a:r>
              <a:rPr lang="ru-RU" sz="2000" dirty="0" smtClean="0"/>
              <a:t> </a:t>
            </a:r>
            <a:r>
              <a:rPr lang="ru-RU" sz="2000" dirty="0" err="1" smtClean="0"/>
              <a:t>цей</a:t>
            </a:r>
            <a:r>
              <a:rPr lang="ru-RU" sz="2000" dirty="0" smtClean="0"/>
              <a:t> </a:t>
            </a:r>
            <a:r>
              <a:rPr lang="ru-RU" sz="2000" dirty="0" err="1" smtClean="0"/>
              <a:t>процес</a:t>
            </a:r>
            <a:r>
              <a:rPr lang="ru-RU" sz="2000" dirty="0" smtClean="0"/>
              <a:t> </a:t>
            </a:r>
            <a:r>
              <a:rPr lang="ru-RU" sz="2000" dirty="0" err="1" smtClean="0"/>
              <a:t>відбувався</a:t>
            </a:r>
            <a:r>
              <a:rPr lang="ru-RU" sz="2000" dirty="0" smtClean="0"/>
              <a:t> без опору, як в </a:t>
            </a:r>
            <a:r>
              <a:rPr lang="ru-RU" sz="2000" dirty="0" err="1" smtClean="0"/>
              <a:t>Києві</a:t>
            </a:r>
            <a:r>
              <a:rPr lang="ru-RU" sz="2000" dirty="0" smtClean="0"/>
              <a:t>. Гол. </a:t>
            </a:r>
            <a:r>
              <a:rPr lang="ru-RU" sz="2000" dirty="0" err="1" smtClean="0"/>
              <a:t>опір</a:t>
            </a:r>
            <a:r>
              <a:rPr lang="ru-RU" sz="2000" dirty="0" smtClean="0"/>
              <a:t> чинили </a:t>
            </a:r>
            <a:r>
              <a:rPr lang="ru-RU" sz="2000" dirty="0" err="1" smtClean="0"/>
              <a:t>служителі</a:t>
            </a:r>
            <a:r>
              <a:rPr lang="ru-RU" sz="2000" dirty="0" smtClean="0"/>
              <a:t> </a:t>
            </a:r>
            <a:r>
              <a:rPr lang="ru-RU" sz="2000" dirty="0" err="1" smtClean="0"/>
              <a:t>поганського</a:t>
            </a:r>
            <a:r>
              <a:rPr lang="ru-RU" sz="2000" dirty="0" smtClean="0"/>
              <a:t> культу «</a:t>
            </a:r>
            <a:r>
              <a:rPr lang="ru-RU" sz="2000" dirty="0" err="1" smtClean="0"/>
              <a:t>волхви</a:t>
            </a:r>
            <a:r>
              <a:rPr lang="ru-RU" sz="2000" dirty="0" smtClean="0"/>
              <a:t>», </a:t>
            </a:r>
            <a:r>
              <a:rPr lang="ru-RU" sz="2000" dirty="0" err="1" smtClean="0"/>
              <a:t>вплив</a:t>
            </a:r>
            <a:r>
              <a:rPr lang="ru-RU" sz="2000" dirty="0" smtClean="0"/>
              <a:t> </a:t>
            </a:r>
            <a:r>
              <a:rPr lang="ru-RU" sz="2000" dirty="0" err="1" smtClean="0"/>
              <a:t>яких</a:t>
            </a:r>
            <a:r>
              <a:rPr lang="ru-RU" sz="2000" dirty="0" smtClean="0"/>
              <a:t> на </a:t>
            </a:r>
            <a:r>
              <a:rPr lang="ru-RU" sz="2000" dirty="0" err="1" smtClean="0"/>
              <a:t>півд</a:t>
            </a:r>
            <a:r>
              <a:rPr lang="ru-RU" sz="2000" dirty="0" smtClean="0"/>
              <a:t>. землях Руси </a:t>
            </a:r>
            <a:r>
              <a:rPr lang="ru-RU" sz="2000" dirty="0" err="1" smtClean="0"/>
              <a:t>був</a:t>
            </a:r>
            <a:r>
              <a:rPr lang="ru-RU" sz="2000" dirty="0" smtClean="0"/>
              <a:t> </a:t>
            </a:r>
            <a:r>
              <a:rPr lang="ru-RU" sz="2000" dirty="0" err="1" smtClean="0"/>
              <a:t>незначний</a:t>
            </a:r>
            <a:r>
              <a:rPr lang="ru-RU" sz="2000" dirty="0" smtClean="0"/>
              <a:t>. </a:t>
            </a:r>
            <a:r>
              <a:rPr lang="ru-RU" sz="2000" dirty="0" err="1" smtClean="0"/>
              <a:t>Натомість</a:t>
            </a:r>
            <a:r>
              <a:rPr lang="ru-RU" sz="2000" dirty="0" smtClean="0"/>
              <a:t> на </a:t>
            </a:r>
            <a:r>
              <a:rPr lang="ru-RU" sz="2000" dirty="0" err="1" smtClean="0"/>
              <a:t>півн</a:t>
            </a:r>
            <a:r>
              <a:rPr lang="ru-RU" sz="2000" dirty="0" smtClean="0"/>
              <a:t>. у </a:t>
            </a:r>
            <a:r>
              <a:rPr lang="ru-RU" sz="2000" dirty="0" err="1" smtClean="0"/>
              <a:t>Новгороді</a:t>
            </a:r>
            <a:r>
              <a:rPr lang="ru-RU" sz="2000" dirty="0" smtClean="0"/>
              <a:t>, </a:t>
            </a:r>
            <a:r>
              <a:rPr lang="ru-RU" sz="2000" dirty="0" err="1" smtClean="0"/>
              <a:t>Суздалі</a:t>
            </a:r>
            <a:r>
              <a:rPr lang="ru-RU" sz="2000" dirty="0" smtClean="0"/>
              <a:t>, </a:t>
            </a:r>
            <a:r>
              <a:rPr lang="ru-RU" sz="2000" dirty="0" err="1" smtClean="0"/>
              <a:t>Білоозер'ї</a:t>
            </a:r>
            <a:r>
              <a:rPr lang="ru-RU" sz="2000" dirty="0" smtClean="0"/>
              <a:t> вони </a:t>
            </a:r>
            <a:r>
              <a:rPr lang="ru-RU" sz="2000" dirty="0" err="1" smtClean="0"/>
              <a:t>підбурювали</a:t>
            </a:r>
            <a:r>
              <a:rPr lang="ru-RU" sz="2000" dirty="0" smtClean="0"/>
              <a:t> </a:t>
            </a:r>
            <a:r>
              <a:rPr lang="ru-RU" sz="2000" dirty="0" err="1" smtClean="0"/>
              <a:t>населення</a:t>
            </a:r>
            <a:r>
              <a:rPr lang="ru-RU" sz="2000" dirty="0" smtClean="0"/>
              <a:t> до </a:t>
            </a:r>
            <a:r>
              <a:rPr lang="ru-RU" sz="2000" dirty="0" err="1" smtClean="0"/>
              <a:t>відкритих</a:t>
            </a:r>
            <a:r>
              <a:rPr lang="ru-RU" sz="2000" dirty="0" smtClean="0"/>
              <a:t> </a:t>
            </a:r>
            <a:r>
              <a:rPr lang="ru-RU" sz="2000" dirty="0" err="1" smtClean="0"/>
              <a:t>виступів</a:t>
            </a:r>
            <a:r>
              <a:rPr lang="ru-RU" sz="2000" dirty="0" smtClean="0"/>
              <a:t> </a:t>
            </a:r>
            <a:r>
              <a:rPr lang="ru-RU" sz="2000" dirty="0" err="1" smtClean="0"/>
              <a:t>проти</a:t>
            </a:r>
            <a:r>
              <a:rPr lang="ru-RU" sz="2000" dirty="0" smtClean="0"/>
              <a:t> </a:t>
            </a:r>
            <a:r>
              <a:rPr lang="ru-RU" sz="2000" dirty="0" err="1" smtClean="0"/>
              <a:t>христ</a:t>
            </a:r>
            <a:r>
              <a:rPr lang="ru-RU" sz="2000" dirty="0" smtClean="0"/>
              <a:t>. </a:t>
            </a:r>
            <a:r>
              <a:rPr lang="ru-RU" sz="2000" dirty="0" err="1" smtClean="0"/>
              <a:t>свящ</a:t>
            </a:r>
            <a:r>
              <a:rPr lang="ru-RU" sz="2000" dirty="0" smtClean="0"/>
              <a:t>. </a:t>
            </a:r>
            <a:r>
              <a:rPr lang="ru-RU" sz="2000" dirty="0" err="1" smtClean="0"/>
              <a:t>Ще</a:t>
            </a:r>
            <a:r>
              <a:rPr lang="ru-RU" sz="2000" dirty="0" smtClean="0"/>
              <a:t> </a:t>
            </a:r>
            <a:r>
              <a:rPr lang="ru-RU" sz="2000" dirty="0" err="1" smtClean="0"/>
              <a:t>довго</a:t>
            </a:r>
            <a:r>
              <a:rPr lang="ru-RU" sz="2000" dirty="0" smtClean="0"/>
              <a:t> </a:t>
            </a:r>
            <a:r>
              <a:rPr lang="ru-RU" sz="2000" dirty="0" err="1" smtClean="0"/>
              <a:t>співіснували</a:t>
            </a:r>
            <a:r>
              <a:rPr lang="ru-RU" sz="2000" dirty="0" smtClean="0"/>
              <a:t> </a:t>
            </a:r>
            <a:r>
              <a:rPr lang="ru-RU" sz="2000" dirty="0" err="1" smtClean="0"/>
              <a:t>між</a:t>
            </a:r>
            <a:r>
              <a:rPr lang="ru-RU" sz="2000" dirty="0" smtClean="0"/>
              <a:t> собою </a:t>
            </a:r>
            <a:r>
              <a:rPr lang="ru-RU" sz="2000" dirty="0" err="1" smtClean="0"/>
              <a:t>деякі</a:t>
            </a:r>
            <a:r>
              <a:rPr lang="ru-RU" sz="2000" dirty="0" smtClean="0"/>
              <a:t> </a:t>
            </a:r>
            <a:r>
              <a:rPr lang="ru-RU" sz="2000" dirty="0" err="1" smtClean="0"/>
              <a:t>елементи</a:t>
            </a:r>
            <a:r>
              <a:rPr lang="ru-RU" sz="2000" dirty="0" smtClean="0"/>
              <a:t> </a:t>
            </a:r>
            <a:r>
              <a:rPr lang="ru-RU" sz="2000" dirty="0" err="1" smtClean="0"/>
              <a:t>поганської</a:t>
            </a:r>
            <a:r>
              <a:rPr lang="ru-RU" sz="2000" dirty="0" smtClean="0"/>
              <a:t> </a:t>
            </a:r>
            <a:r>
              <a:rPr lang="ru-RU" sz="2000" dirty="0" err="1" smtClean="0"/>
              <a:t>віри</a:t>
            </a:r>
            <a:r>
              <a:rPr lang="ru-RU" sz="2000" dirty="0" smtClean="0"/>
              <a:t>,</a:t>
            </a:r>
            <a:r>
              <a:rPr lang="ru-RU" sz="2400" dirty="0" smtClean="0"/>
              <a:t> </a:t>
            </a:r>
            <a:r>
              <a:rPr lang="ru-RU" sz="2400" dirty="0" err="1" smtClean="0"/>
              <a:t>переважно</a:t>
            </a:r>
            <a:r>
              <a:rPr lang="ru-RU" sz="2400" dirty="0" smtClean="0"/>
              <a:t> </a:t>
            </a:r>
            <a:r>
              <a:rPr lang="ru-RU" sz="2400" dirty="0" err="1" smtClean="0"/>
              <a:t>обрядів</a:t>
            </a:r>
            <a:r>
              <a:rPr lang="ru-RU" sz="2400" dirty="0" smtClean="0"/>
              <a:t>, </a:t>
            </a:r>
            <a:r>
              <a:rPr lang="ru-RU" sz="2400" dirty="0" err="1" smtClean="0"/>
              <a:t>із</a:t>
            </a:r>
            <a:r>
              <a:rPr lang="ru-RU" sz="2400" dirty="0" smtClean="0"/>
              <a:t> </a:t>
            </a:r>
            <a:r>
              <a:rPr lang="ru-RU" sz="2400" dirty="0" err="1" smtClean="0"/>
              <a:t>христ</a:t>
            </a:r>
            <a:r>
              <a:rPr lang="ru-RU" sz="2400" dirty="0" smtClean="0"/>
              <a:t>. (т. </a:t>
            </a:r>
            <a:r>
              <a:rPr lang="ru-RU" sz="2400" dirty="0" err="1" smtClean="0"/>
              <a:t>зв</a:t>
            </a:r>
            <a:r>
              <a:rPr lang="ru-RU" sz="2400" dirty="0" smtClean="0"/>
              <a:t>. </a:t>
            </a:r>
            <a:r>
              <a:rPr lang="ru-RU" sz="2400" dirty="0" err="1" smtClean="0"/>
              <a:t>двовір'я</a:t>
            </a:r>
            <a:r>
              <a:rPr lang="ru-RU" sz="2400" dirty="0" smtClean="0"/>
              <a:t>).</a:t>
            </a:r>
            <a:endParaRPr lang="ru-RU" sz="24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286124"/>
            <a:ext cx="857256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1736" y="152400"/>
            <a:ext cx="6115064" cy="1062022"/>
          </a:xfrm>
        </p:spPr>
        <p:txBody>
          <a:bodyPr/>
          <a:lstStyle/>
          <a:p>
            <a:pPr algn="ctr"/>
            <a:r>
              <a:rPr lang="uk-UA" dirty="0" err="1" smtClean="0"/>
              <a:t>Софіївський</a:t>
            </a:r>
            <a:r>
              <a:rPr lang="uk-UA" dirty="0" smtClean="0"/>
              <a:t> собор</a:t>
            </a:r>
            <a:endParaRPr lang="ru-RU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285984" y="1428737"/>
            <a:ext cx="6858016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86016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665259" y="3286124"/>
            <a:ext cx="5973039" cy="3571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0" y="142852"/>
            <a:ext cx="9144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Собор </a:t>
            </a:r>
            <a:r>
              <a:rPr lang="ru-RU" dirty="0" err="1" smtClean="0"/>
              <a:t>святої</a:t>
            </a:r>
            <a:r>
              <a:rPr lang="ru-RU" dirty="0" smtClean="0"/>
              <a:t> </a:t>
            </a:r>
            <a:r>
              <a:rPr lang="ru-RU" dirty="0" err="1" smtClean="0"/>
              <a:t>Софії</a:t>
            </a:r>
            <a:r>
              <a:rPr lang="ru-RU" dirty="0" smtClean="0"/>
              <a:t> (</a:t>
            </a:r>
            <a:r>
              <a:rPr lang="ru-RU" dirty="0" err="1" smtClean="0"/>
              <a:t>Софійський</a:t>
            </a:r>
            <a:r>
              <a:rPr lang="ru-RU" dirty="0" smtClean="0"/>
              <a:t> Собор) — </a:t>
            </a:r>
            <a:r>
              <a:rPr lang="ru-RU" dirty="0" err="1" smtClean="0"/>
              <a:t>християнський</a:t>
            </a:r>
            <a:r>
              <a:rPr lang="ru-RU" dirty="0" smtClean="0"/>
              <a:t> </a:t>
            </a:r>
            <a:r>
              <a:rPr lang="ru-RU" dirty="0" err="1" smtClean="0"/>
              <a:t>собор</a:t>
            </a:r>
            <a:r>
              <a:rPr lang="ru-RU" dirty="0" smtClean="0"/>
              <a:t> в </a:t>
            </a:r>
            <a:r>
              <a:rPr lang="ru-RU" dirty="0" err="1" smtClean="0"/>
              <a:t>центрі</a:t>
            </a:r>
            <a:r>
              <a:rPr lang="ru-RU" dirty="0" smtClean="0"/>
              <a:t> </a:t>
            </a:r>
            <a:r>
              <a:rPr lang="ru-RU" dirty="0" err="1" smtClean="0"/>
              <a:t>Києва</a:t>
            </a:r>
            <a:r>
              <a:rPr lang="ru-RU" dirty="0" smtClean="0"/>
              <a:t>, </a:t>
            </a:r>
            <a:r>
              <a:rPr lang="ru-RU" dirty="0" err="1" smtClean="0"/>
              <a:t>пам'ятка</a:t>
            </a:r>
            <a:r>
              <a:rPr lang="ru-RU" dirty="0" smtClean="0"/>
              <a:t> </a:t>
            </a:r>
            <a:r>
              <a:rPr lang="ru-RU" dirty="0" err="1" smtClean="0"/>
              <a:t>української</a:t>
            </a:r>
            <a:r>
              <a:rPr lang="ru-RU" dirty="0" smtClean="0"/>
              <a:t> </a:t>
            </a:r>
            <a:r>
              <a:rPr lang="ru-RU" dirty="0" err="1" smtClean="0"/>
              <a:t>архітектури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монументального </a:t>
            </a:r>
            <a:r>
              <a:rPr lang="ru-RU" dirty="0" err="1" smtClean="0"/>
              <a:t>живопису</a:t>
            </a:r>
            <a:r>
              <a:rPr lang="ru-RU" dirty="0" smtClean="0"/>
              <a:t> 11 — 18 </a:t>
            </a:r>
            <a:r>
              <a:rPr lang="ru-RU" dirty="0" err="1" smtClean="0"/>
              <a:t>століть</a:t>
            </a:r>
            <a:r>
              <a:rPr lang="ru-RU" dirty="0" smtClean="0"/>
              <a:t>, одна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небагатьох</a:t>
            </a:r>
            <a:r>
              <a:rPr lang="ru-RU" dirty="0" smtClean="0"/>
              <a:t> </a:t>
            </a:r>
            <a:r>
              <a:rPr lang="ru-RU" dirty="0" err="1" smtClean="0"/>
              <a:t>уцілілих</a:t>
            </a:r>
            <a:r>
              <a:rPr lang="ru-RU" dirty="0" smtClean="0"/>
              <a:t> </a:t>
            </a:r>
            <a:r>
              <a:rPr lang="ru-RU" dirty="0" err="1" smtClean="0"/>
              <a:t>споруд</a:t>
            </a:r>
            <a:r>
              <a:rPr lang="ru-RU" dirty="0" smtClean="0"/>
              <a:t> </a:t>
            </a:r>
            <a:r>
              <a:rPr lang="ru-RU" dirty="0" err="1" smtClean="0"/>
              <a:t>часів</a:t>
            </a:r>
            <a:r>
              <a:rPr lang="ru-RU" dirty="0" smtClean="0"/>
              <a:t> </a:t>
            </a:r>
            <a:r>
              <a:rPr lang="ru-RU" dirty="0" err="1" smtClean="0"/>
              <a:t>Київської</a:t>
            </a:r>
            <a:r>
              <a:rPr lang="ru-RU" dirty="0" smtClean="0"/>
              <a:t> </a:t>
            </a:r>
            <a:r>
              <a:rPr lang="ru-RU" dirty="0" err="1" smtClean="0"/>
              <a:t>Русі</a:t>
            </a:r>
            <a:r>
              <a:rPr lang="ru-RU" dirty="0" smtClean="0"/>
              <a:t>.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однією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головних</a:t>
            </a:r>
            <a:r>
              <a:rPr lang="ru-RU" dirty="0" smtClean="0"/>
              <a:t> </a:t>
            </a:r>
            <a:r>
              <a:rPr lang="ru-RU" dirty="0" err="1" smtClean="0"/>
              <a:t>святинь</a:t>
            </a:r>
            <a:r>
              <a:rPr lang="ru-RU" dirty="0" smtClean="0"/>
              <a:t> </a:t>
            </a:r>
            <a:r>
              <a:rPr lang="ru-RU" dirty="0" err="1" smtClean="0"/>
              <a:t>Східної</a:t>
            </a:r>
            <a:r>
              <a:rPr lang="ru-RU" dirty="0" smtClean="0"/>
              <a:t> </a:t>
            </a:r>
            <a:r>
              <a:rPr lang="ru-RU" dirty="0" err="1" smtClean="0"/>
              <a:t>Європи</a:t>
            </a:r>
            <a:r>
              <a:rPr lang="ru-RU" dirty="0" smtClean="0"/>
              <a:t> та центром </a:t>
            </a:r>
            <a:r>
              <a:rPr lang="ru-RU" dirty="0" err="1" smtClean="0"/>
              <a:t>православної</a:t>
            </a:r>
            <a:r>
              <a:rPr lang="ru-RU" dirty="0" smtClean="0"/>
              <a:t> </a:t>
            </a:r>
            <a:r>
              <a:rPr lang="ru-RU" dirty="0" err="1" smtClean="0"/>
              <a:t>Київської</a:t>
            </a:r>
            <a:r>
              <a:rPr lang="ru-RU" dirty="0" smtClean="0"/>
              <a:t> </a:t>
            </a:r>
            <a:r>
              <a:rPr lang="ru-RU" dirty="0" err="1" smtClean="0"/>
              <a:t>митрополії</a:t>
            </a:r>
            <a:r>
              <a:rPr lang="ru-RU" dirty="0" smtClean="0"/>
              <a:t>. </a:t>
            </a:r>
            <a:r>
              <a:rPr lang="ru-RU" dirty="0" err="1" smtClean="0"/>
              <a:t>Знаходиться</a:t>
            </a:r>
            <a:r>
              <a:rPr lang="ru-RU" dirty="0" smtClean="0"/>
              <a:t> на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Софійського</a:t>
            </a:r>
            <a:r>
              <a:rPr lang="ru-RU" dirty="0" smtClean="0"/>
              <a:t> </a:t>
            </a:r>
            <a:r>
              <a:rPr lang="ru-RU" dirty="0" err="1" smtClean="0"/>
              <a:t>монастиря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перетворений</a:t>
            </a:r>
            <a:r>
              <a:rPr lang="ru-RU" dirty="0" smtClean="0"/>
              <a:t> </a:t>
            </a:r>
            <a:r>
              <a:rPr lang="ru-RU" dirty="0" err="1" smtClean="0"/>
              <a:t>сьогодні</a:t>
            </a:r>
            <a:r>
              <a:rPr lang="ru-RU" dirty="0" smtClean="0"/>
              <a:t> </a:t>
            </a:r>
            <a:r>
              <a:rPr lang="ru-RU" dirty="0" err="1" smtClean="0"/>
              <a:t>на</a:t>
            </a:r>
            <a:r>
              <a:rPr lang="ru-RU" dirty="0" smtClean="0"/>
              <a:t> </a:t>
            </a:r>
            <a:r>
              <a:rPr lang="ru-RU" dirty="0" err="1" smtClean="0"/>
              <a:t>державний</a:t>
            </a:r>
            <a:r>
              <a:rPr lang="ru-RU" dirty="0" smtClean="0"/>
              <a:t> </a:t>
            </a:r>
            <a:r>
              <a:rPr lang="ru-RU" dirty="0" err="1" smtClean="0"/>
              <a:t>архітектурно-історичний</a:t>
            </a:r>
            <a:r>
              <a:rPr lang="ru-RU" dirty="0" smtClean="0"/>
              <a:t> </a:t>
            </a:r>
            <a:r>
              <a:rPr lang="ru-RU" dirty="0" err="1" smtClean="0"/>
              <a:t>заповідник</a:t>
            </a:r>
            <a:r>
              <a:rPr lang="ru-RU" dirty="0" smtClean="0"/>
              <a:t> «</a:t>
            </a:r>
            <a:r>
              <a:rPr lang="ru-RU" dirty="0" err="1" smtClean="0"/>
              <a:t>Софійський</a:t>
            </a:r>
            <a:r>
              <a:rPr lang="ru-RU" dirty="0" smtClean="0"/>
              <a:t> музей».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Собор, як </a:t>
            </a:r>
            <a:r>
              <a:rPr lang="ru-RU" dirty="0" err="1" smtClean="0"/>
              <a:t>головний</a:t>
            </a:r>
            <a:r>
              <a:rPr lang="ru-RU" dirty="0" smtClean="0"/>
              <a:t> храм </a:t>
            </a:r>
            <a:r>
              <a:rPr lang="ru-RU" dirty="0" err="1" smtClean="0"/>
              <a:t>держави</a:t>
            </a:r>
            <a:r>
              <a:rPr lang="ru-RU" dirty="0" smtClean="0"/>
              <a:t>, </a:t>
            </a:r>
            <a:r>
              <a:rPr lang="ru-RU" dirty="0" err="1" smtClean="0"/>
              <a:t>відігравав</a:t>
            </a:r>
            <a:r>
              <a:rPr lang="ru-RU" dirty="0" smtClean="0"/>
              <a:t> роль не </a:t>
            </a:r>
            <a:r>
              <a:rPr lang="ru-RU" dirty="0" err="1" smtClean="0"/>
              <a:t>тільки</a:t>
            </a:r>
            <a:r>
              <a:rPr lang="ru-RU" dirty="0" smtClean="0"/>
              <a:t> духовного, а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політичного</a:t>
            </a:r>
            <a:r>
              <a:rPr lang="ru-RU" dirty="0" smtClean="0"/>
              <a:t> та культурного центру. </a:t>
            </a:r>
            <a:r>
              <a:rPr lang="ru-RU" dirty="0" err="1" smtClean="0"/>
              <a:t>Під</a:t>
            </a:r>
            <a:r>
              <a:rPr lang="ru-RU" dirty="0" smtClean="0"/>
              <a:t> </a:t>
            </a:r>
            <a:r>
              <a:rPr lang="ru-RU" dirty="0" err="1" smtClean="0"/>
              <a:t>склепінням</a:t>
            </a:r>
            <a:r>
              <a:rPr lang="ru-RU" dirty="0" smtClean="0"/>
              <a:t> </a:t>
            </a:r>
            <a:r>
              <a:rPr lang="en-US" dirty="0" smtClean="0"/>
              <a:t>C</a:t>
            </a:r>
            <a:r>
              <a:rPr lang="ru-RU" dirty="0" smtClean="0"/>
              <a:t>в. </a:t>
            </a:r>
            <a:r>
              <a:rPr lang="ru-RU" dirty="0" err="1" smtClean="0"/>
              <a:t>Софії</a:t>
            </a:r>
            <a:r>
              <a:rPr lang="ru-RU" dirty="0" smtClean="0"/>
              <a:t> </a:t>
            </a:r>
            <a:r>
              <a:rPr lang="ru-RU" dirty="0" err="1" smtClean="0"/>
              <a:t>відбувалися</a:t>
            </a:r>
            <a:r>
              <a:rPr lang="ru-RU" dirty="0" smtClean="0"/>
              <a:t> </a:t>
            </a:r>
            <a:r>
              <a:rPr lang="ru-RU" dirty="0" err="1" smtClean="0"/>
              <a:t>урочисті</a:t>
            </a:r>
            <a:r>
              <a:rPr lang="ru-RU" dirty="0" smtClean="0"/>
              <a:t> «</a:t>
            </a:r>
            <a:r>
              <a:rPr lang="ru-RU" dirty="0" err="1" smtClean="0"/>
              <a:t>посадження</a:t>
            </a:r>
            <a:r>
              <a:rPr lang="ru-RU" dirty="0" smtClean="0"/>
              <a:t>» на </a:t>
            </a:r>
            <a:r>
              <a:rPr lang="ru-RU" dirty="0" err="1" smtClean="0"/>
              <a:t>великокняжий</a:t>
            </a:r>
            <a:r>
              <a:rPr lang="ru-RU" dirty="0" smtClean="0"/>
              <a:t> престол, </a:t>
            </a:r>
            <a:r>
              <a:rPr lang="ru-RU" dirty="0" err="1" smtClean="0"/>
              <a:t>церковні</a:t>
            </a:r>
            <a:r>
              <a:rPr lang="ru-RU" dirty="0" smtClean="0"/>
              <a:t> </a:t>
            </a:r>
            <a:r>
              <a:rPr lang="ru-RU" dirty="0" err="1" smtClean="0"/>
              <a:t>собори</a:t>
            </a:r>
            <a:r>
              <a:rPr lang="ru-RU" dirty="0" smtClean="0"/>
              <a:t>, </a:t>
            </a:r>
            <a:r>
              <a:rPr lang="ru-RU" dirty="0" err="1" smtClean="0"/>
              <a:t>прийоми</a:t>
            </a:r>
            <a:r>
              <a:rPr lang="ru-RU" dirty="0" smtClean="0"/>
              <a:t> </a:t>
            </a:r>
            <a:r>
              <a:rPr lang="ru-RU" dirty="0" err="1" smtClean="0"/>
              <a:t>послів</a:t>
            </a:r>
            <a:r>
              <a:rPr lang="ru-RU" dirty="0" smtClean="0"/>
              <a:t>, </a:t>
            </a:r>
            <a:r>
              <a:rPr lang="ru-RU" dirty="0" err="1" smtClean="0"/>
              <a:t>затвердження</a:t>
            </a:r>
            <a:r>
              <a:rPr lang="ru-RU" dirty="0" smtClean="0"/>
              <a:t> </a:t>
            </a:r>
            <a:r>
              <a:rPr lang="ru-RU" dirty="0" err="1" smtClean="0"/>
              <a:t>політичних</a:t>
            </a:r>
            <a:r>
              <a:rPr lang="ru-RU" dirty="0" smtClean="0"/>
              <a:t> </a:t>
            </a:r>
            <a:r>
              <a:rPr lang="ru-RU" dirty="0" err="1" smtClean="0"/>
              <a:t>угод</a:t>
            </a:r>
            <a:r>
              <a:rPr lang="ru-RU" dirty="0" smtClean="0"/>
              <a:t>. При </a:t>
            </a:r>
            <a:r>
              <a:rPr lang="ru-RU" dirty="0" err="1" smtClean="0"/>
              <a:t>соборі</a:t>
            </a:r>
            <a:r>
              <a:rPr lang="ru-RU" dirty="0" smtClean="0"/>
              <a:t> </a:t>
            </a:r>
            <a:r>
              <a:rPr lang="ru-RU" dirty="0" err="1" smtClean="0"/>
              <a:t>велося</a:t>
            </a:r>
            <a:r>
              <a:rPr lang="ru-RU" dirty="0" smtClean="0"/>
              <a:t> </a:t>
            </a:r>
            <a:r>
              <a:rPr lang="ru-RU" dirty="0" err="1" smtClean="0"/>
              <a:t>літописання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були</a:t>
            </a:r>
            <a:r>
              <a:rPr lang="ru-RU" dirty="0" smtClean="0"/>
              <a:t> </a:t>
            </a:r>
            <a:r>
              <a:rPr lang="ru-RU" dirty="0" err="1" smtClean="0"/>
              <a:t>створені</a:t>
            </a:r>
            <a:r>
              <a:rPr lang="ru-RU" dirty="0" smtClean="0"/>
              <a:t> </a:t>
            </a:r>
            <a:r>
              <a:rPr lang="ru-RU" dirty="0" err="1" smtClean="0"/>
              <a:t>перші</a:t>
            </a:r>
            <a:r>
              <a:rPr lang="ru-RU" dirty="0" smtClean="0"/>
              <a:t> </a:t>
            </a:r>
            <a:r>
              <a:rPr lang="ru-RU" dirty="0" err="1" smtClean="0"/>
              <a:t>відомі</a:t>
            </a:r>
            <a:r>
              <a:rPr lang="ru-RU" dirty="0" smtClean="0"/>
              <a:t> на </a:t>
            </a:r>
            <a:r>
              <a:rPr lang="ru-RU" dirty="0" err="1" smtClean="0"/>
              <a:t>Русі</a:t>
            </a:r>
            <a:r>
              <a:rPr lang="ru-RU" dirty="0" smtClean="0"/>
              <a:t> </a:t>
            </a:r>
            <a:r>
              <a:rPr lang="ru-RU" dirty="0" err="1" smtClean="0"/>
              <a:t>бібліотека</a:t>
            </a:r>
            <a:r>
              <a:rPr lang="ru-RU" dirty="0" smtClean="0"/>
              <a:t> та школа.</a:t>
            </a: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dirty="0" err="1" smtClean="0"/>
              <a:t>Історія</a:t>
            </a:r>
            <a:r>
              <a:rPr lang="ru-RU" sz="4400" dirty="0" smtClean="0"/>
              <a:t> Собору</a:t>
            </a:r>
            <a:br>
              <a:rPr lang="ru-RU" sz="4400" dirty="0" smtClean="0"/>
            </a:br>
            <a:endParaRPr lang="ru-RU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857752" y="928670"/>
            <a:ext cx="4286248" cy="4537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28596" y="1000108"/>
            <a:ext cx="442912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err="1" smtClean="0"/>
              <a:t>Київ</a:t>
            </a:r>
            <a:r>
              <a:rPr lang="ru-RU" sz="1200" dirty="0" smtClean="0"/>
              <a:t>: Собор </a:t>
            </a:r>
            <a:r>
              <a:rPr lang="ru-RU" sz="1200" dirty="0" err="1" smtClean="0"/>
              <a:t>святої</a:t>
            </a:r>
            <a:r>
              <a:rPr lang="ru-RU" sz="1200" dirty="0" smtClean="0"/>
              <a:t> </a:t>
            </a:r>
            <a:r>
              <a:rPr lang="ru-RU" sz="1200" dirty="0" err="1" smtClean="0"/>
              <a:t>Софії</a:t>
            </a:r>
            <a:r>
              <a:rPr lang="ru-RU" sz="1200" dirty="0" smtClean="0"/>
              <a:t> </a:t>
            </a:r>
            <a:r>
              <a:rPr lang="ru-RU" sz="1200" dirty="0" err="1" smtClean="0"/>
              <a:t>і</a:t>
            </a:r>
            <a:r>
              <a:rPr lang="ru-RU" sz="1200" dirty="0" smtClean="0"/>
              <a:t> </a:t>
            </a:r>
            <a:r>
              <a:rPr lang="ru-RU" sz="1200" dirty="0" err="1" smtClean="0"/>
              <a:t>прилеглі</a:t>
            </a:r>
            <a:r>
              <a:rPr lang="ru-RU" sz="1200" dirty="0" smtClean="0"/>
              <a:t> </a:t>
            </a:r>
            <a:r>
              <a:rPr lang="ru-RU" sz="1200" dirty="0" err="1" smtClean="0"/>
              <a:t>монастирські</a:t>
            </a:r>
            <a:r>
              <a:rPr lang="ru-RU" sz="1200" dirty="0" smtClean="0"/>
              <a:t> </a:t>
            </a:r>
            <a:r>
              <a:rPr lang="ru-RU" sz="1200" dirty="0" err="1" smtClean="0"/>
              <a:t>споруди</a:t>
            </a:r>
            <a:r>
              <a:rPr lang="ru-RU" sz="1200" dirty="0" smtClean="0"/>
              <a:t>, </a:t>
            </a:r>
            <a:r>
              <a:rPr lang="ru-RU" sz="1200" dirty="0" err="1" smtClean="0"/>
              <a:t>Києво-Печерська</a:t>
            </a:r>
            <a:r>
              <a:rPr lang="ru-RU" sz="1200" dirty="0" smtClean="0"/>
              <a:t> лавра</a:t>
            </a:r>
            <a:r>
              <a:rPr lang="en-US" sz="1200" dirty="0" smtClean="0"/>
              <a:t>a</a:t>
            </a:r>
          </a:p>
          <a:p>
            <a:r>
              <a:rPr lang="ru-RU" sz="1200" dirty="0" err="1" smtClean="0"/>
              <a:t>Світова</a:t>
            </a:r>
            <a:r>
              <a:rPr lang="ru-RU" sz="1200" dirty="0" smtClean="0"/>
              <a:t> </a:t>
            </a:r>
            <a:r>
              <a:rPr lang="ru-RU" sz="1200" dirty="0" err="1" smtClean="0"/>
              <a:t>спадщина</a:t>
            </a:r>
            <a:r>
              <a:rPr lang="ru-RU" sz="1200" dirty="0" smtClean="0"/>
              <a:t> ЮНЕСКО</a:t>
            </a:r>
          </a:p>
          <a:p>
            <a:r>
              <a:rPr lang="ru-RU" sz="1200" dirty="0" err="1" smtClean="0"/>
              <a:t>Країна</a:t>
            </a:r>
            <a:r>
              <a:rPr lang="ru-RU" sz="1200" dirty="0" smtClean="0"/>
              <a:t>	 </a:t>
            </a:r>
            <a:r>
              <a:rPr lang="ru-RU" sz="1200" dirty="0" err="1" smtClean="0"/>
              <a:t>Україна</a:t>
            </a:r>
            <a:endParaRPr lang="ru-RU" sz="1200" dirty="0" smtClean="0"/>
          </a:p>
          <a:p>
            <a:r>
              <a:rPr lang="ru-RU" sz="1200" dirty="0" smtClean="0"/>
              <a:t>Тип	</a:t>
            </a:r>
            <a:r>
              <a:rPr lang="ru-RU" sz="1200" dirty="0" err="1" smtClean="0"/>
              <a:t>культурний</a:t>
            </a:r>
            <a:endParaRPr lang="ru-RU" sz="1200" dirty="0" smtClean="0"/>
          </a:p>
          <a:p>
            <a:r>
              <a:rPr lang="ru-RU" sz="1200" dirty="0" err="1" smtClean="0"/>
              <a:t>Критерії</a:t>
            </a:r>
            <a:r>
              <a:rPr lang="ru-RU" sz="1200" dirty="0" smtClean="0"/>
              <a:t>	І, ІІ, ІІІ, </a:t>
            </a:r>
            <a:r>
              <a:rPr lang="en-US" sz="1200" dirty="0" smtClean="0"/>
              <a:t>IV</a:t>
            </a:r>
          </a:p>
          <a:p>
            <a:r>
              <a:rPr lang="ru-RU" sz="1200" dirty="0" err="1" smtClean="0"/>
              <a:t>Ідентифікатор</a:t>
            </a:r>
            <a:r>
              <a:rPr lang="ru-RU" sz="1200" dirty="0" smtClean="0"/>
              <a:t>	527</a:t>
            </a:r>
          </a:p>
          <a:p>
            <a:r>
              <a:rPr lang="ru-RU" sz="1200" dirty="0" err="1" smtClean="0"/>
              <a:t>Регіон</a:t>
            </a:r>
            <a:r>
              <a:rPr lang="en-US" sz="1200" dirty="0" smtClean="0"/>
              <a:t>b	</a:t>
            </a:r>
            <a:r>
              <a:rPr lang="ru-RU" sz="1200" dirty="0" err="1" smtClean="0"/>
              <a:t>Європа</a:t>
            </a:r>
            <a:r>
              <a:rPr lang="ru-RU" sz="1200" dirty="0" smtClean="0"/>
              <a:t> </a:t>
            </a:r>
            <a:r>
              <a:rPr lang="ru-RU" sz="1200" dirty="0" err="1" smtClean="0"/>
              <a:t>і</a:t>
            </a:r>
            <a:r>
              <a:rPr lang="ru-RU" sz="1200" dirty="0" smtClean="0"/>
              <a:t> </a:t>
            </a:r>
            <a:r>
              <a:rPr lang="ru-RU" sz="1200" dirty="0" err="1" smtClean="0"/>
              <a:t>Північна</a:t>
            </a:r>
            <a:r>
              <a:rPr lang="ru-RU" sz="1200" dirty="0" smtClean="0"/>
              <a:t> Америка</a:t>
            </a:r>
          </a:p>
          <a:p>
            <a:endParaRPr lang="ru-RU" sz="1200" dirty="0" smtClean="0"/>
          </a:p>
          <a:p>
            <a:r>
              <a:rPr lang="ru-RU" sz="1200" dirty="0" err="1" smtClean="0"/>
              <a:t>Історія</a:t>
            </a:r>
            <a:r>
              <a:rPr lang="ru-RU" sz="1200" dirty="0" smtClean="0"/>
              <a:t> </a:t>
            </a:r>
            <a:r>
              <a:rPr lang="ru-RU" sz="1200" dirty="0" err="1" smtClean="0"/>
              <a:t>реєстрації</a:t>
            </a:r>
            <a:endParaRPr lang="ru-RU" sz="1200" dirty="0" smtClean="0"/>
          </a:p>
          <a:p>
            <a:r>
              <a:rPr lang="ru-RU" sz="1200" dirty="0" smtClean="0"/>
              <a:t>Формально </a:t>
            </a:r>
            <a:r>
              <a:rPr lang="ru-RU" sz="1200" dirty="0" err="1" smtClean="0"/>
              <a:t>зареєстроване</a:t>
            </a:r>
            <a:r>
              <a:rPr lang="ru-RU" sz="1200" dirty="0" smtClean="0"/>
              <a:t>:	1990</a:t>
            </a:r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r>
              <a:rPr lang="ru-RU" sz="1200" dirty="0" smtClean="0"/>
              <a:t>У </a:t>
            </a:r>
            <a:r>
              <a:rPr lang="ru-RU" sz="1200" dirty="0" err="1" smtClean="0"/>
              <a:t>літописах</a:t>
            </a:r>
            <a:r>
              <a:rPr lang="ru-RU" sz="1200" dirty="0" smtClean="0"/>
              <a:t> </a:t>
            </a:r>
            <a:r>
              <a:rPr lang="ru-RU" sz="1200" dirty="0" err="1" smtClean="0"/>
              <a:t>закладини</a:t>
            </a:r>
            <a:r>
              <a:rPr lang="ru-RU" sz="1200" dirty="0" smtClean="0"/>
              <a:t> собору </a:t>
            </a:r>
            <a:r>
              <a:rPr lang="ru-RU" sz="1200" dirty="0" err="1" smtClean="0"/>
              <a:t>датуються</a:t>
            </a:r>
            <a:r>
              <a:rPr lang="ru-RU" sz="1200" dirty="0" smtClean="0"/>
              <a:t> 1017 </a:t>
            </a:r>
            <a:r>
              <a:rPr lang="ru-RU" sz="1200" dirty="0" err="1" smtClean="0"/>
              <a:t>або</a:t>
            </a:r>
            <a:r>
              <a:rPr lang="ru-RU" sz="1200" dirty="0" smtClean="0"/>
              <a:t> 1037 роком. Храм </a:t>
            </a:r>
            <a:r>
              <a:rPr lang="ru-RU" sz="1200" dirty="0" err="1" smtClean="0"/>
              <a:t>був</a:t>
            </a:r>
            <a:r>
              <a:rPr lang="ru-RU" sz="1200" dirty="0" smtClean="0"/>
              <a:t> </a:t>
            </a:r>
            <a:r>
              <a:rPr lang="ru-RU" sz="1200" dirty="0" err="1" smtClean="0"/>
              <a:t>закладений</a:t>
            </a:r>
            <a:r>
              <a:rPr lang="ru-RU" sz="1200" dirty="0" smtClean="0"/>
              <a:t> Ярославом Мудрим. </a:t>
            </a:r>
            <a:r>
              <a:rPr lang="ru-RU" sz="1200" dirty="0" err="1" smtClean="0"/>
              <a:t>Його</a:t>
            </a:r>
            <a:r>
              <a:rPr lang="ru-RU" sz="1200" dirty="0" smtClean="0"/>
              <a:t> </a:t>
            </a:r>
            <a:r>
              <a:rPr lang="ru-RU" sz="1200" dirty="0" err="1" smtClean="0"/>
              <a:t>будівництво</a:t>
            </a:r>
            <a:r>
              <a:rPr lang="ru-RU" sz="1200" dirty="0" smtClean="0"/>
              <a:t> </a:t>
            </a:r>
            <a:r>
              <a:rPr lang="ru-RU" sz="1200" dirty="0" err="1" smtClean="0"/>
              <a:t>велося</a:t>
            </a:r>
            <a:r>
              <a:rPr lang="ru-RU" sz="1200" dirty="0" smtClean="0"/>
              <a:t> в 20-30-і роки </a:t>
            </a:r>
            <a:r>
              <a:rPr lang="en-US" sz="1200" dirty="0" smtClean="0"/>
              <a:t>XI </a:t>
            </a:r>
            <a:r>
              <a:rPr lang="ru-RU" sz="1200" dirty="0" err="1" smtClean="0"/>
              <a:t>століття</a:t>
            </a:r>
            <a:r>
              <a:rPr lang="ru-RU" sz="1200" dirty="0" smtClean="0"/>
              <a:t>. </a:t>
            </a:r>
            <a:r>
              <a:rPr lang="ru-RU" sz="1200" dirty="0" err="1" smtClean="0"/>
              <a:t>Навколо</a:t>
            </a:r>
            <a:r>
              <a:rPr lang="ru-RU" sz="1200" dirty="0" smtClean="0"/>
              <a:t> </a:t>
            </a:r>
            <a:r>
              <a:rPr lang="ru-RU" sz="1200" dirty="0" err="1" smtClean="0"/>
              <a:t>Софійського</a:t>
            </a:r>
            <a:r>
              <a:rPr lang="ru-RU" sz="1200" dirty="0" smtClean="0"/>
              <a:t> собору — </a:t>
            </a:r>
            <a:r>
              <a:rPr lang="ru-RU" sz="1200" dirty="0" err="1" smtClean="0"/>
              <a:t>центральної</a:t>
            </a:r>
            <a:r>
              <a:rPr lang="ru-RU" sz="1200" dirty="0" smtClean="0"/>
              <a:t> </a:t>
            </a:r>
            <a:r>
              <a:rPr lang="ru-RU" sz="1200" dirty="0" err="1" smtClean="0"/>
              <a:t>споруди</a:t>
            </a:r>
            <a:r>
              <a:rPr lang="ru-RU" sz="1200" dirty="0" smtClean="0"/>
              <a:t> </a:t>
            </a:r>
            <a:r>
              <a:rPr lang="ru-RU" sz="1200" dirty="0" err="1" smtClean="0"/>
              <a:t>Ярославового</a:t>
            </a:r>
            <a:r>
              <a:rPr lang="ru-RU" sz="1200" dirty="0" smtClean="0"/>
              <a:t> </a:t>
            </a:r>
            <a:r>
              <a:rPr lang="ru-RU" sz="1200" dirty="0" err="1" smtClean="0"/>
              <a:t>міста</a:t>
            </a:r>
            <a:r>
              <a:rPr lang="ru-RU" sz="1200" dirty="0" smtClean="0"/>
              <a:t> — стояли </a:t>
            </a:r>
            <a:r>
              <a:rPr lang="ru-RU" sz="1200" dirty="0" err="1" smtClean="0"/>
              <a:t>кам'яні</a:t>
            </a:r>
            <a:r>
              <a:rPr lang="ru-RU" sz="1200" dirty="0" smtClean="0"/>
              <a:t> </a:t>
            </a:r>
            <a:r>
              <a:rPr lang="ru-RU" sz="1200" dirty="0" err="1" smtClean="0"/>
              <a:t>храми</a:t>
            </a:r>
            <a:r>
              <a:rPr lang="ru-RU" sz="1200" dirty="0" smtClean="0"/>
              <a:t>, </a:t>
            </a:r>
            <a:r>
              <a:rPr lang="ru-RU" sz="1200" dirty="0" err="1" smtClean="0"/>
              <a:t>боярські</a:t>
            </a:r>
            <a:r>
              <a:rPr lang="ru-RU" sz="1200" dirty="0" smtClean="0"/>
              <a:t> </a:t>
            </a:r>
            <a:r>
              <a:rPr lang="ru-RU" sz="1200" dirty="0" err="1" smtClean="0"/>
              <a:t>палаци</a:t>
            </a:r>
            <a:r>
              <a:rPr lang="ru-RU" sz="1200" dirty="0" smtClean="0"/>
              <a:t>, </a:t>
            </a:r>
            <a:r>
              <a:rPr lang="ru-RU" sz="1200" dirty="0" err="1" smtClean="0"/>
              <a:t>житла</a:t>
            </a:r>
            <a:r>
              <a:rPr lang="ru-RU" sz="1200" dirty="0" smtClean="0"/>
              <a:t> </a:t>
            </a:r>
            <a:r>
              <a:rPr lang="ru-RU" sz="1200" dirty="0" err="1" smtClean="0"/>
              <a:t>городян</a:t>
            </a:r>
            <a:r>
              <a:rPr lang="ru-RU" sz="1200" dirty="0" smtClean="0"/>
              <a:t>, а </a:t>
            </a:r>
            <a:r>
              <a:rPr lang="ru-RU" sz="1200" dirty="0" err="1" smtClean="0"/>
              <a:t>подвір'я</a:t>
            </a:r>
            <a:r>
              <a:rPr lang="ru-RU" sz="1200" dirty="0" smtClean="0"/>
              <a:t> </a:t>
            </a:r>
            <a:r>
              <a:rPr lang="ru-RU" sz="1200" dirty="0" err="1" smtClean="0"/>
              <a:t>митрополії</a:t>
            </a:r>
            <a:r>
              <a:rPr lang="ru-RU" sz="1200" dirty="0" smtClean="0"/>
              <a:t> </a:t>
            </a:r>
            <a:r>
              <a:rPr lang="ru-RU" sz="1200" dirty="0" err="1" smtClean="0"/>
              <a:t>було</a:t>
            </a:r>
            <a:r>
              <a:rPr lang="ru-RU" sz="1200" dirty="0" smtClean="0"/>
              <a:t> </a:t>
            </a:r>
            <a:r>
              <a:rPr lang="ru-RU" sz="1200" dirty="0" err="1" smtClean="0"/>
              <a:t>огороджено</a:t>
            </a:r>
            <a:r>
              <a:rPr lang="ru-RU" sz="1200" dirty="0" smtClean="0"/>
              <a:t> муром. До наших </a:t>
            </a:r>
            <a:r>
              <a:rPr lang="ru-RU" sz="1200" dirty="0" err="1" smtClean="0"/>
              <a:t>днів</a:t>
            </a:r>
            <a:r>
              <a:rPr lang="ru-RU" sz="1200" dirty="0" smtClean="0"/>
              <a:t> </a:t>
            </a:r>
            <a:r>
              <a:rPr lang="ru-RU" sz="1200" dirty="0" err="1" smtClean="0"/>
              <a:t>з</a:t>
            </a:r>
            <a:r>
              <a:rPr lang="ru-RU" sz="1200" dirty="0" smtClean="0"/>
              <a:t> </a:t>
            </a:r>
            <a:r>
              <a:rPr lang="en-US" sz="1200" dirty="0" smtClean="0"/>
              <a:t>XI </a:t>
            </a:r>
            <a:r>
              <a:rPr lang="ru-RU" sz="1200" dirty="0" err="1" smtClean="0"/>
              <a:t>століття</a:t>
            </a:r>
            <a:r>
              <a:rPr lang="ru-RU" sz="1200" dirty="0" smtClean="0"/>
              <a:t> </a:t>
            </a:r>
            <a:r>
              <a:rPr lang="ru-RU" sz="1200" dirty="0" err="1" smtClean="0"/>
              <a:t>збереглися</a:t>
            </a:r>
            <a:r>
              <a:rPr lang="ru-RU" sz="1200" dirty="0" smtClean="0"/>
              <a:t> </a:t>
            </a:r>
            <a:r>
              <a:rPr lang="ru-RU" sz="1200" dirty="0" err="1" smtClean="0"/>
              <a:t>лише</a:t>
            </a:r>
            <a:r>
              <a:rPr lang="ru-RU" sz="1200" dirty="0" smtClean="0"/>
              <a:t> </a:t>
            </a:r>
            <a:r>
              <a:rPr lang="ru-RU" sz="1200" dirty="0" err="1" smtClean="0"/>
              <a:t>Софійський</a:t>
            </a:r>
            <a:r>
              <a:rPr lang="ru-RU" sz="1200" dirty="0" smtClean="0"/>
              <a:t> собор </a:t>
            </a:r>
            <a:r>
              <a:rPr lang="ru-RU" sz="1200" dirty="0" err="1" smtClean="0"/>
              <a:t>і</a:t>
            </a:r>
            <a:r>
              <a:rPr lang="ru-RU" sz="1200" dirty="0" smtClean="0"/>
              <a:t> </a:t>
            </a:r>
            <a:r>
              <a:rPr lang="ru-RU" sz="1200" dirty="0" err="1" smtClean="0"/>
              <a:t>руїни</a:t>
            </a:r>
            <a:r>
              <a:rPr lang="ru-RU" sz="1200" dirty="0" smtClean="0"/>
              <a:t> </a:t>
            </a:r>
            <a:r>
              <a:rPr lang="ru-RU" sz="1200" dirty="0" err="1" smtClean="0"/>
              <a:t>Золотих</a:t>
            </a:r>
            <a:r>
              <a:rPr lang="ru-RU" sz="1200" dirty="0" smtClean="0"/>
              <a:t> </a:t>
            </a:r>
            <a:r>
              <a:rPr lang="ru-RU" sz="1200" dirty="0" err="1" smtClean="0"/>
              <a:t>воріт</a:t>
            </a:r>
            <a:r>
              <a:rPr lang="ru-RU" sz="1200" dirty="0" smtClean="0"/>
              <a:t>- парадного </a:t>
            </a:r>
            <a:r>
              <a:rPr lang="ru-RU" sz="1200" dirty="0" err="1" smtClean="0"/>
              <a:t>в'їзду</a:t>
            </a:r>
            <a:r>
              <a:rPr lang="ru-RU" sz="1200" dirty="0" smtClean="0"/>
              <a:t> в </a:t>
            </a:r>
            <a:r>
              <a:rPr lang="ru-RU" sz="1200" dirty="0" err="1" smtClean="0"/>
              <a:t>древній</a:t>
            </a:r>
            <a:r>
              <a:rPr lang="ru-RU" sz="1200" dirty="0" smtClean="0"/>
              <a:t> </a:t>
            </a:r>
            <a:r>
              <a:rPr lang="ru-RU" sz="1200" dirty="0" err="1" smtClean="0"/>
              <a:t>Київ</a:t>
            </a:r>
            <a:r>
              <a:rPr lang="ru-RU" sz="1200" dirty="0" smtClean="0"/>
              <a:t>.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91927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Ярослав </a:t>
            </a:r>
            <a:r>
              <a:rPr lang="ru-RU" dirty="0" err="1" smtClean="0"/>
              <a:t>Мудрий</a:t>
            </a:r>
            <a:r>
              <a:rPr lang="ru-RU" dirty="0" smtClean="0"/>
              <a:t>. </a:t>
            </a:r>
            <a:r>
              <a:rPr lang="ru-RU" dirty="0" err="1" smtClean="0"/>
              <a:t>Розквіт</a:t>
            </a:r>
            <a:r>
              <a:rPr lang="ru-RU" dirty="0" smtClean="0"/>
              <a:t> </a:t>
            </a:r>
            <a:r>
              <a:rPr lang="ru-RU" dirty="0" err="1" smtClean="0"/>
              <a:t>Київської</a:t>
            </a:r>
            <a:r>
              <a:rPr lang="ru-RU" dirty="0" smtClean="0"/>
              <a:t> </a:t>
            </a:r>
            <a:r>
              <a:rPr lang="ru-RU" dirty="0" err="1" smtClean="0"/>
              <a:t>Русі</a:t>
            </a:r>
            <a:r>
              <a:rPr lang="ru-RU" dirty="0" smtClean="0"/>
              <a:t>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endParaRPr lang="ru-RU" dirty="0" smtClean="0"/>
          </a:p>
          <a:p>
            <a:pPr>
              <a:buNone/>
            </a:pPr>
            <a:r>
              <a:rPr lang="ru-RU" dirty="0" smtClean="0"/>
              <a:t>	</a:t>
            </a:r>
            <a:r>
              <a:rPr lang="ru-RU" dirty="0" err="1" smtClean="0"/>
              <a:t>Між</a:t>
            </a:r>
            <a:r>
              <a:rPr lang="ru-RU" dirty="0" smtClean="0"/>
              <a:t> </a:t>
            </a:r>
            <a:r>
              <a:rPr lang="ru-RU" dirty="0" err="1" smtClean="0"/>
              <a:t>синами</a:t>
            </a:r>
            <a:r>
              <a:rPr lang="ru-RU" dirty="0" smtClean="0"/>
              <a:t> </a:t>
            </a:r>
            <a:r>
              <a:rPr lang="ru-RU" dirty="0" err="1" smtClean="0"/>
              <a:t>Володимира</a:t>
            </a:r>
            <a:r>
              <a:rPr lang="ru-RU" dirty="0" smtClean="0"/>
              <a:t> Ярославом, Борисом, </a:t>
            </a:r>
            <a:r>
              <a:rPr lang="ru-RU" dirty="0" err="1" smtClean="0"/>
              <a:t>Глібом</a:t>
            </a:r>
            <a:r>
              <a:rPr lang="ru-RU" dirty="0" smtClean="0"/>
              <a:t>, Святославом, Мстиславом </a:t>
            </a:r>
            <a:r>
              <a:rPr lang="ru-RU" dirty="0" err="1" smtClean="0"/>
              <a:t>і</a:t>
            </a:r>
            <a:r>
              <a:rPr lang="ru-RU" dirty="0" smtClean="0"/>
              <a:t> Святополком </a:t>
            </a:r>
            <a:r>
              <a:rPr lang="ru-RU" dirty="0" err="1" smtClean="0"/>
              <a:t>починається</a:t>
            </a:r>
            <a:r>
              <a:rPr lang="ru-RU" dirty="0" smtClean="0"/>
              <a:t> </a:t>
            </a:r>
            <a:r>
              <a:rPr lang="ru-RU" dirty="0" err="1" smtClean="0"/>
              <a:t>кривава</a:t>
            </a:r>
            <a:r>
              <a:rPr lang="ru-RU" dirty="0" smtClean="0"/>
              <a:t> </a:t>
            </a:r>
            <a:r>
              <a:rPr lang="ru-RU" dirty="0" err="1" smtClean="0"/>
              <a:t>боротьба</a:t>
            </a:r>
            <a:r>
              <a:rPr lang="ru-RU" dirty="0" smtClean="0"/>
              <a:t> за </a:t>
            </a:r>
            <a:r>
              <a:rPr lang="ru-RU" dirty="0" err="1" smtClean="0"/>
              <a:t>київський</a:t>
            </a:r>
            <a:r>
              <a:rPr lang="ru-RU" dirty="0" smtClean="0"/>
              <a:t> </a:t>
            </a:r>
            <a:r>
              <a:rPr lang="ru-RU" dirty="0" err="1" smtClean="0"/>
              <a:t>стіл</a:t>
            </a:r>
            <a:r>
              <a:rPr lang="ru-RU" dirty="0" smtClean="0"/>
              <a:t>, </a:t>
            </a:r>
            <a:r>
              <a:rPr lang="ru-RU" dirty="0" err="1" smtClean="0"/>
              <a:t>унаслідок</a:t>
            </a:r>
            <a:r>
              <a:rPr lang="ru-RU" dirty="0" smtClean="0"/>
              <a:t> </a:t>
            </a:r>
            <a:r>
              <a:rPr lang="ru-RU" dirty="0" err="1" smtClean="0"/>
              <a:t>якої</a:t>
            </a:r>
            <a:r>
              <a:rPr lang="ru-RU" dirty="0" smtClean="0"/>
              <a:t> Борис, </a:t>
            </a:r>
            <a:r>
              <a:rPr lang="ru-RU" dirty="0" err="1" smtClean="0"/>
              <a:t>Гліб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Святослав гинуть. </a:t>
            </a:r>
            <a:r>
              <a:rPr lang="ru-RU" dirty="0" err="1" smtClean="0"/>
              <a:t>Остаточна</a:t>
            </a:r>
            <a:r>
              <a:rPr lang="ru-RU" dirty="0" smtClean="0"/>
              <a:t> </a:t>
            </a:r>
            <a:r>
              <a:rPr lang="ru-RU" dirty="0" err="1" smtClean="0"/>
              <a:t>перемога</a:t>
            </a:r>
            <a:r>
              <a:rPr lang="ru-RU" dirty="0" smtClean="0"/>
              <a:t> Ярослава над Святополком </a:t>
            </a:r>
            <a:r>
              <a:rPr lang="ru-RU" dirty="0" err="1" smtClean="0"/>
              <a:t>відбувається</a:t>
            </a:r>
            <a:r>
              <a:rPr lang="ru-RU" dirty="0" smtClean="0"/>
              <a:t> на р. </a:t>
            </a:r>
            <a:r>
              <a:rPr lang="ru-RU" dirty="0" err="1" smtClean="0"/>
              <a:t>Альті</a:t>
            </a:r>
            <a:r>
              <a:rPr lang="ru-RU" dirty="0" smtClean="0"/>
              <a:t> </a:t>
            </a:r>
            <a:r>
              <a:rPr lang="ru-RU" dirty="0" err="1" smtClean="0"/>
              <a:t>лише</a:t>
            </a:r>
            <a:r>
              <a:rPr lang="ru-RU" dirty="0" smtClean="0"/>
              <a:t> в 1019 р. У 1026 р. Ярослав </a:t>
            </a:r>
            <a:r>
              <a:rPr lang="ru-RU" dirty="0" err="1" smtClean="0"/>
              <a:t>і</a:t>
            </a:r>
            <a:r>
              <a:rPr lang="ru-RU" dirty="0" smtClean="0"/>
              <a:t> Мстислав </a:t>
            </a:r>
            <a:r>
              <a:rPr lang="ru-RU" dirty="0" err="1" smtClean="0"/>
              <a:t>уклали</a:t>
            </a:r>
            <a:r>
              <a:rPr lang="ru-RU" dirty="0" smtClean="0"/>
              <a:t> </a:t>
            </a:r>
            <a:r>
              <a:rPr lang="ru-RU" dirty="0" err="1" smtClean="0"/>
              <a:t>мирну</a:t>
            </a:r>
            <a:r>
              <a:rPr lang="ru-RU" dirty="0" smtClean="0"/>
              <a:t> угоду та </a:t>
            </a:r>
            <a:r>
              <a:rPr lang="ru-RU" dirty="0" err="1" smtClean="0"/>
              <a:t>поділили</a:t>
            </a:r>
            <a:r>
              <a:rPr lang="ru-RU" dirty="0" smtClean="0"/>
              <a:t> Русь: Ярослав </a:t>
            </a:r>
            <a:r>
              <a:rPr lang="ru-RU" dirty="0" err="1" smtClean="0"/>
              <a:t>залишився</a:t>
            </a:r>
            <a:r>
              <a:rPr lang="ru-RU" dirty="0" smtClean="0"/>
              <a:t> </a:t>
            </a:r>
            <a:r>
              <a:rPr lang="ru-RU" dirty="0" err="1" smtClean="0"/>
              <a:t>княжити</a:t>
            </a:r>
            <a:r>
              <a:rPr lang="ru-RU" dirty="0" smtClean="0"/>
              <a:t> в </a:t>
            </a:r>
            <a:r>
              <a:rPr lang="ru-RU" dirty="0" err="1" smtClean="0"/>
              <a:t>Києві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на </a:t>
            </a:r>
            <a:r>
              <a:rPr lang="ru-RU" dirty="0" err="1" smtClean="0"/>
              <a:t>всьому</a:t>
            </a:r>
            <a:r>
              <a:rPr lang="ru-RU" dirty="0" smtClean="0"/>
              <a:t> правому </a:t>
            </a:r>
            <a:r>
              <a:rPr lang="ru-RU" dirty="0" err="1" smtClean="0"/>
              <a:t>березі</a:t>
            </a:r>
            <a:r>
              <a:rPr lang="ru-RU" dirty="0" smtClean="0"/>
              <a:t> </a:t>
            </a:r>
            <a:r>
              <a:rPr lang="ru-RU" dirty="0" err="1" smtClean="0"/>
              <a:t>Дніпра</a:t>
            </a:r>
            <a:r>
              <a:rPr lang="ru-RU" dirty="0" smtClean="0"/>
              <a:t>, а Мстислав — у </a:t>
            </a:r>
            <a:r>
              <a:rPr lang="ru-RU" dirty="0" err="1" smtClean="0"/>
              <a:t>Чернігові</a:t>
            </a:r>
            <a:r>
              <a:rPr lang="ru-RU" dirty="0" smtClean="0"/>
              <a:t>, </a:t>
            </a:r>
            <a:r>
              <a:rPr lang="ru-RU" dirty="0" err="1" smtClean="0"/>
              <a:t>Тьмутаракані</a:t>
            </a:r>
            <a:r>
              <a:rPr lang="ru-RU" dirty="0" smtClean="0"/>
              <a:t> та </a:t>
            </a:r>
            <a:r>
              <a:rPr lang="ru-RU" dirty="0" err="1" smtClean="0"/>
              <a:t>всьому</a:t>
            </a:r>
            <a:r>
              <a:rPr lang="ru-RU" dirty="0" smtClean="0"/>
              <a:t> </a:t>
            </a:r>
            <a:r>
              <a:rPr lang="ru-RU" dirty="0" err="1" smtClean="0"/>
              <a:t>лівобережжі</a:t>
            </a:r>
            <a:r>
              <a:rPr lang="ru-RU" dirty="0" smtClean="0"/>
              <a:t>, аж до </a:t>
            </a:r>
            <a:r>
              <a:rPr lang="ru-RU" dirty="0" err="1" smtClean="0"/>
              <a:t>своєї</a:t>
            </a:r>
            <a:r>
              <a:rPr lang="ru-RU" dirty="0" smtClean="0"/>
              <a:t> </a:t>
            </a:r>
            <a:r>
              <a:rPr lang="ru-RU" dirty="0" err="1" smtClean="0"/>
              <a:t>смерті</a:t>
            </a:r>
            <a:r>
              <a:rPr lang="ru-RU" dirty="0" smtClean="0"/>
              <a:t> у 1036 р. </a:t>
            </a:r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	</a:t>
            </a:r>
            <a:r>
              <a:rPr lang="ru-RU" dirty="0" err="1" smtClean="0"/>
              <a:t>Встановивши</a:t>
            </a:r>
            <a:r>
              <a:rPr lang="ru-RU" dirty="0" smtClean="0"/>
              <a:t> контроль над </a:t>
            </a:r>
            <a:r>
              <a:rPr lang="ru-RU" dirty="0" err="1" smtClean="0"/>
              <a:t>Київською</a:t>
            </a:r>
            <a:r>
              <a:rPr lang="ru-RU" dirty="0" smtClean="0"/>
              <a:t> </a:t>
            </a:r>
            <a:r>
              <a:rPr lang="ru-RU" dirty="0" err="1" smtClean="0"/>
              <a:t>Руссю</a:t>
            </a:r>
            <a:r>
              <a:rPr lang="ru-RU" dirty="0" smtClean="0"/>
              <a:t>, Ярослав, прозваний </a:t>
            </a:r>
            <a:r>
              <a:rPr lang="ru-RU" dirty="0" err="1" smtClean="0"/>
              <a:t>Мудрий</a:t>
            </a:r>
            <a:r>
              <a:rPr lang="ru-RU" dirty="0" smtClean="0"/>
              <a:t>, </a:t>
            </a:r>
            <a:r>
              <a:rPr lang="ru-RU" dirty="0" err="1" smtClean="0"/>
              <a:t>звертається</a:t>
            </a:r>
            <a:r>
              <a:rPr lang="ru-RU" dirty="0" smtClean="0"/>
              <a:t> до </a:t>
            </a:r>
            <a:r>
              <a:rPr lang="ru-RU" dirty="0" err="1" smtClean="0"/>
              <a:t>зовнішніх</a:t>
            </a:r>
            <a:r>
              <a:rPr lang="ru-RU" dirty="0" smtClean="0"/>
              <a:t> проблем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починає</a:t>
            </a:r>
            <a:r>
              <a:rPr lang="ru-RU" dirty="0" smtClean="0"/>
              <a:t> </a:t>
            </a:r>
            <a:r>
              <a:rPr lang="ru-RU" dirty="0" err="1" smtClean="0"/>
              <a:t>боротьбу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печенігами</a:t>
            </a:r>
            <a:r>
              <a:rPr lang="ru-RU" dirty="0" smtClean="0"/>
              <a:t>. </a:t>
            </a:r>
            <a:r>
              <a:rPr lang="ru-RU" dirty="0" err="1" smtClean="0"/>
              <a:t>Генеральна</a:t>
            </a:r>
            <a:r>
              <a:rPr lang="ru-RU" dirty="0" smtClean="0"/>
              <a:t> битва </a:t>
            </a:r>
            <a:r>
              <a:rPr lang="ru-RU" dirty="0" err="1" smtClean="0"/>
              <a:t>відбулась</a:t>
            </a:r>
            <a:r>
              <a:rPr lang="ru-RU" dirty="0" smtClean="0"/>
              <a:t> у 1036 р., </a:t>
            </a:r>
            <a:r>
              <a:rPr lang="ru-RU" dirty="0" err="1" smtClean="0"/>
              <a:t>після</a:t>
            </a:r>
            <a:r>
              <a:rPr lang="ru-RU" dirty="0" smtClean="0"/>
              <a:t> </a:t>
            </a:r>
            <a:r>
              <a:rPr lang="ru-RU" dirty="0" err="1" smtClean="0"/>
              <a:t>якої</a:t>
            </a:r>
            <a:r>
              <a:rPr lang="ru-RU" dirty="0" smtClean="0"/>
              <a:t> </a:t>
            </a:r>
            <a:r>
              <a:rPr lang="ru-RU" dirty="0" err="1" smtClean="0"/>
              <a:t>печеніги</a:t>
            </a:r>
            <a:r>
              <a:rPr lang="ru-RU" dirty="0" smtClean="0"/>
              <a:t> </a:t>
            </a:r>
            <a:r>
              <a:rPr lang="ru-RU" dirty="0" err="1" smtClean="0"/>
              <a:t>вже</a:t>
            </a:r>
            <a:r>
              <a:rPr lang="ru-RU" dirty="0" smtClean="0"/>
              <a:t> </a:t>
            </a:r>
            <a:r>
              <a:rPr lang="ru-RU" dirty="0" err="1" smtClean="0"/>
              <a:t>ніколи</a:t>
            </a:r>
            <a:r>
              <a:rPr lang="ru-RU" dirty="0" smtClean="0"/>
              <a:t> на Русь не нападали. На честь </a:t>
            </a:r>
            <a:r>
              <a:rPr lang="ru-RU" dirty="0" err="1" smtClean="0"/>
              <a:t>цієї</a:t>
            </a:r>
            <a:r>
              <a:rPr lang="ru-RU" dirty="0" smtClean="0"/>
              <a:t> перемоги в </a:t>
            </a:r>
            <a:r>
              <a:rPr lang="ru-RU" dirty="0" err="1" smtClean="0"/>
              <a:t>Києві</a:t>
            </a:r>
            <a:r>
              <a:rPr lang="ru-RU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закладено</a:t>
            </a:r>
            <a:r>
              <a:rPr lang="ru-RU" dirty="0" smtClean="0"/>
              <a:t> </a:t>
            </a:r>
            <a:r>
              <a:rPr lang="ru-RU" dirty="0" err="1" smtClean="0"/>
              <a:t>Софійський</a:t>
            </a:r>
            <a:r>
              <a:rPr lang="ru-RU" dirty="0" smtClean="0"/>
              <a:t> собор. </a:t>
            </a:r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	У </a:t>
            </a:r>
            <a:r>
              <a:rPr lang="ru-RU" dirty="0" err="1" smtClean="0"/>
              <a:t>період</a:t>
            </a:r>
            <a:r>
              <a:rPr lang="ru-RU" dirty="0" smtClean="0"/>
              <a:t> </a:t>
            </a:r>
            <a:r>
              <a:rPr lang="ru-RU" dirty="0" err="1" smtClean="0"/>
              <a:t>правління</a:t>
            </a:r>
            <a:r>
              <a:rPr lang="ru-RU" dirty="0" smtClean="0"/>
              <a:t> Ярослава Мудрого </a:t>
            </a:r>
            <a:r>
              <a:rPr lang="ru-RU" dirty="0" err="1" smtClean="0"/>
              <a:t>розширюються</a:t>
            </a:r>
            <a:r>
              <a:rPr lang="ru-RU" dirty="0" smtClean="0"/>
              <a:t> </a:t>
            </a:r>
            <a:r>
              <a:rPr lang="ru-RU" dirty="0" err="1" smtClean="0"/>
              <a:t>кордони</a:t>
            </a:r>
            <a:r>
              <a:rPr lang="ru-RU" dirty="0" smtClean="0"/>
              <a:t> </a:t>
            </a:r>
            <a:r>
              <a:rPr lang="ru-RU" dirty="0" err="1" smtClean="0"/>
              <a:t>Київської</a:t>
            </a:r>
            <a:r>
              <a:rPr lang="ru-RU" dirty="0" smtClean="0"/>
              <a:t> </a:t>
            </a:r>
            <a:r>
              <a:rPr lang="ru-RU" dirty="0" err="1" smtClean="0"/>
              <a:t>Русі</a:t>
            </a:r>
            <a:r>
              <a:rPr lang="ru-RU" dirty="0" smtClean="0"/>
              <a:t>: </a:t>
            </a:r>
            <a:r>
              <a:rPr lang="ru-RU" dirty="0" err="1" smtClean="0"/>
              <a:t>від</a:t>
            </a:r>
            <a:r>
              <a:rPr lang="ru-RU" dirty="0" smtClean="0"/>
              <a:t> Чорного моря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пониззя</a:t>
            </a:r>
            <a:r>
              <a:rPr lang="ru-RU" dirty="0" smtClean="0"/>
              <a:t> Дунаю на </a:t>
            </a:r>
            <a:r>
              <a:rPr lang="ru-RU" dirty="0" err="1" smtClean="0"/>
              <a:t>півдні</a:t>
            </a:r>
            <a:r>
              <a:rPr lang="ru-RU" dirty="0" smtClean="0"/>
              <a:t> аж до </a:t>
            </a:r>
            <a:r>
              <a:rPr lang="ru-RU" dirty="0" err="1" smtClean="0"/>
              <a:t>Фінської</a:t>
            </a:r>
            <a:r>
              <a:rPr lang="ru-RU" dirty="0" smtClean="0"/>
              <a:t> затоки на </a:t>
            </a:r>
            <a:r>
              <a:rPr lang="ru-RU" dirty="0" err="1" smtClean="0"/>
              <a:t>півночі</a:t>
            </a:r>
            <a:r>
              <a:rPr lang="ru-RU" dirty="0" smtClean="0"/>
              <a:t>,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Закарпаття</a:t>
            </a:r>
            <a:r>
              <a:rPr lang="ru-RU" dirty="0" smtClean="0"/>
              <a:t> </a:t>
            </a:r>
            <a:r>
              <a:rPr lang="ru-RU" dirty="0" err="1" smtClean="0"/>
              <a:t>на</a:t>
            </a:r>
            <a:r>
              <a:rPr lang="ru-RU" dirty="0" smtClean="0"/>
              <a:t> </a:t>
            </a:r>
            <a:r>
              <a:rPr lang="ru-RU" dirty="0" err="1" smtClean="0"/>
              <a:t>заході</a:t>
            </a:r>
            <a:r>
              <a:rPr lang="ru-RU" dirty="0" smtClean="0"/>
              <a:t> до </a:t>
            </a:r>
            <a:r>
              <a:rPr lang="ru-RU" dirty="0" err="1" smtClean="0"/>
              <a:t>верхів'їв</a:t>
            </a:r>
            <a:r>
              <a:rPr lang="ru-RU" dirty="0" smtClean="0"/>
              <a:t> Волги та Дону на </a:t>
            </a:r>
            <a:r>
              <a:rPr lang="ru-RU" dirty="0" err="1" smtClean="0"/>
              <a:t>сході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Схема </a:t>
            </a:r>
            <a:r>
              <a:rPr lang="ru-RU" dirty="0" err="1" smtClean="0"/>
              <a:t>заповідника</a:t>
            </a:r>
            <a:r>
              <a:rPr lang="ru-RU" dirty="0" smtClean="0"/>
              <a:t> </a:t>
            </a:r>
            <a:r>
              <a:rPr lang="ru-RU" dirty="0" err="1" smtClean="0"/>
              <a:t>Софійський</a:t>
            </a:r>
            <a:r>
              <a:rPr lang="ru-RU" dirty="0" smtClean="0"/>
              <a:t> собор.</a:t>
            </a:r>
            <a:endParaRPr lang="ru-RU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071538" y="1357298"/>
            <a:ext cx="7121391" cy="5382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Інтер'єр</a:t>
            </a:r>
            <a:r>
              <a:rPr lang="ru-RU" dirty="0" smtClean="0"/>
              <a:t> собору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dirty="0" err="1" smtClean="0"/>
              <a:t>Збереглися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крізь</a:t>
            </a:r>
            <a:r>
              <a:rPr lang="ru-RU" dirty="0" smtClean="0"/>
              <a:t> </a:t>
            </a:r>
            <a:r>
              <a:rPr lang="ru-RU" dirty="0" err="1" smtClean="0"/>
              <a:t>віки</a:t>
            </a:r>
            <a:r>
              <a:rPr lang="ru-RU" dirty="0" smtClean="0"/>
              <a:t> до нас </a:t>
            </a:r>
            <a:r>
              <a:rPr lang="ru-RU" dirty="0" err="1" smtClean="0"/>
              <a:t>дійшли</a:t>
            </a:r>
            <a:r>
              <a:rPr lang="ru-RU" dirty="0" smtClean="0"/>
              <a:t> 260 кв. </a:t>
            </a:r>
            <a:r>
              <a:rPr lang="ru-RU" dirty="0" err="1" smtClean="0"/>
              <a:t>метрів</a:t>
            </a:r>
            <a:r>
              <a:rPr lang="ru-RU" dirty="0" smtClean="0"/>
              <a:t> </a:t>
            </a:r>
            <a:r>
              <a:rPr lang="ru-RU" dirty="0" err="1" smtClean="0"/>
              <a:t>мозаїк</a:t>
            </a:r>
            <a:r>
              <a:rPr lang="ru-RU" dirty="0" smtClean="0"/>
              <a:t> та 3 </a:t>
            </a:r>
            <a:r>
              <a:rPr lang="ru-RU" dirty="0" err="1" smtClean="0"/>
              <a:t>тисячі</a:t>
            </a:r>
            <a:r>
              <a:rPr lang="ru-RU" dirty="0" smtClean="0"/>
              <a:t> кв. </a:t>
            </a:r>
            <a:r>
              <a:rPr lang="ru-RU" dirty="0" err="1" smtClean="0"/>
              <a:t>метрів</a:t>
            </a:r>
            <a:r>
              <a:rPr lang="ru-RU" dirty="0" smtClean="0"/>
              <a:t> фресок. Навряд </a:t>
            </a:r>
            <a:r>
              <a:rPr lang="ru-RU" dirty="0" err="1" smtClean="0"/>
              <a:t>чи</a:t>
            </a:r>
            <a:r>
              <a:rPr lang="ru-RU" dirty="0" smtClean="0"/>
              <a:t> </a:t>
            </a:r>
            <a:r>
              <a:rPr lang="ru-RU" dirty="0" err="1" smtClean="0"/>
              <a:t>десь</a:t>
            </a:r>
            <a:r>
              <a:rPr lang="ru-RU" dirty="0" smtClean="0"/>
              <a:t> в </a:t>
            </a:r>
            <a:r>
              <a:rPr lang="ru-RU" dirty="0" err="1" smtClean="0"/>
              <a:t>Європі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знайти</a:t>
            </a:r>
            <a:r>
              <a:rPr lang="ru-RU" dirty="0" smtClean="0"/>
              <a:t> </a:t>
            </a:r>
            <a:r>
              <a:rPr lang="ru-RU" dirty="0" err="1" smtClean="0"/>
              <a:t>стільки</a:t>
            </a:r>
            <a:r>
              <a:rPr lang="ru-RU" dirty="0" smtClean="0"/>
              <a:t> фресок та </a:t>
            </a:r>
            <a:r>
              <a:rPr lang="ru-RU" dirty="0" err="1" smtClean="0"/>
              <a:t>мозаїк</a:t>
            </a:r>
            <a:r>
              <a:rPr lang="ru-RU" dirty="0" smtClean="0"/>
              <a:t> 11 </a:t>
            </a:r>
            <a:r>
              <a:rPr lang="ru-RU" dirty="0" err="1" smtClean="0"/>
              <a:t>сторіччя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зберіглися</a:t>
            </a:r>
            <a:r>
              <a:rPr lang="ru-RU" dirty="0" smtClean="0"/>
              <a:t> в </a:t>
            </a:r>
            <a:r>
              <a:rPr lang="ru-RU" dirty="0" err="1" smtClean="0"/>
              <a:t>одній</a:t>
            </a:r>
            <a:r>
              <a:rPr lang="ru-RU" dirty="0" smtClean="0"/>
              <a:t> </a:t>
            </a:r>
            <a:r>
              <a:rPr lang="ru-RU" dirty="0" err="1" smtClean="0"/>
              <a:t>церкві</a:t>
            </a:r>
            <a:r>
              <a:rPr lang="ru-RU" dirty="0" smtClean="0"/>
              <a:t>. </a:t>
            </a:r>
            <a:r>
              <a:rPr lang="ru-RU" dirty="0" err="1" smtClean="0"/>
              <a:t>Біля</a:t>
            </a:r>
            <a:r>
              <a:rPr lang="ru-RU" dirty="0" smtClean="0"/>
              <a:t> </a:t>
            </a:r>
            <a:r>
              <a:rPr lang="ru-RU" dirty="0" err="1" smtClean="0"/>
              <a:t>кожної</a:t>
            </a:r>
            <a:r>
              <a:rPr lang="ru-RU" dirty="0" smtClean="0"/>
              <a:t> </a:t>
            </a:r>
            <a:r>
              <a:rPr lang="ru-RU" dirty="0" err="1" smtClean="0"/>
              <a:t>мозаїчної</a:t>
            </a:r>
            <a:r>
              <a:rPr lang="ru-RU" dirty="0" smtClean="0"/>
              <a:t> </a:t>
            </a:r>
            <a:r>
              <a:rPr lang="ru-RU" dirty="0" err="1" smtClean="0"/>
              <a:t>композиції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написи</a:t>
            </a:r>
            <a:r>
              <a:rPr lang="ru-RU" dirty="0" smtClean="0"/>
              <a:t> </a:t>
            </a:r>
            <a:r>
              <a:rPr lang="ru-RU" dirty="0" err="1" smtClean="0"/>
              <a:t>грецькою</a:t>
            </a:r>
            <a:r>
              <a:rPr lang="ru-RU" dirty="0" smtClean="0"/>
              <a:t> </a:t>
            </a:r>
            <a:r>
              <a:rPr lang="ru-RU" dirty="0" err="1" smtClean="0"/>
              <a:t>мовою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пояснюють</a:t>
            </a:r>
            <a:r>
              <a:rPr lang="ru-RU" dirty="0" smtClean="0"/>
              <a:t> сюжет. </a:t>
            </a:r>
            <a:r>
              <a:rPr lang="ru-RU" dirty="0" err="1" smtClean="0"/>
              <a:t>Імена</a:t>
            </a:r>
            <a:r>
              <a:rPr lang="ru-RU" dirty="0" smtClean="0"/>
              <a:t> </a:t>
            </a:r>
            <a:r>
              <a:rPr lang="ru-RU" dirty="0" err="1" smtClean="0"/>
              <a:t>мозаїстів</a:t>
            </a:r>
            <a:r>
              <a:rPr lang="ru-RU" dirty="0" smtClean="0"/>
              <a:t> </a:t>
            </a:r>
            <a:r>
              <a:rPr lang="ru-RU" dirty="0" err="1" smtClean="0"/>
              <a:t>невідомі</a:t>
            </a:r>
            <a:r>
              <a:rPr lang="ru-RU" dirty="0" smtClean="0"/>
              <a:t>. </a:t>
            </a:r>
            <a:r>
              <a:rPr lang="ru-RU" dirty="0" err="1" smtClean="0"/>
              <a:t>Однак</a:t>
            </a:r>
            <a:r>
              <a:rPr lang="ru-RU" dirty="0" smtClean="0"/>
              <a:t> </a:t>
            </a:r>
            <a:r>
              <a:rPr lang="ru-RU" dirty="0" err="1" smtClean="0"/>
              <a:t>художні</a:t>
            </a:r>
            <a:r>
              <a:rPr lang="ru-RU" dirty="0" smtClean="0"/>
              <a:t> </a:t>
            </a:r>
            <a:r>
              <a:rPr lang="ru-RU" dirty="0" err="1" smtClean="0"/>
              <a:t>особливості</a:t>
            </a:r>
            <a:r>
              <a:rPr lang="ru-RU" dirty="0" smtClean="0"/>
              <a:t> </a:t>
            </a:r>
            <a:r>
              <a:rPr lang="ru-RU" dirty="0" err="1" smtClean="0"/>
              <a:t>окремих</a:t>
            </a:r>
            <a:r>
              <a:rPr lang="ru-RU" dirty="0" smtClean="0"/>
              <a:t> </a:t>
            </a:r>
            <a:r>
              <a:rPr lang="ru-RU" dirty="0" err="1" smtClean="0"/>
              <a:t>зображень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способи</a:t>
            </a:r>
            <a:r>
              <a:rPr lang="ru-RU" dirty="0" smtClean="0"/>
              <a:t> </a:t>
            </a:r>
            <a:r>
              <a:rPr lang="ru-RU" dirty="0" err="1" smtClean="0"/>
              <a:t>укладання</a:t>
            </a:r>
            <a:r>
              <a:rPr lang="ru-RU" dirty="0" smtClean="0"/>
              <a:t> </a:t>
            </a:r>
            <a:r>
              <a:rPr lang="ru-RU" dirty="0" err="1" smtClean="0"/>
              <a:t>смальти</a:t>
            </a:r>
            <a:r>
              <a:rPr lang="ru-RU" dirty="0" smtClean="0"/>
              <a:t> </a:t>
            </a:r>
            <a:r>
              <a:rPr lang="ru-RU" dirty="0" err="1" smtClean="0"/>
              <a:t>дають</a:t>
            </a:r>
            <a:r>
              <a:rPr lang="ru-RU" dirty="0" smtClean="0"/>
              <a:t> </a:t>
            </a:r>
            <a:r>
              <a:rPr lang="ru-RU" dirty="0" err="1" smtClean="0"/>
              <a:t>можливість</a:t>
            </a:r>
            <a:r>
              <a:rPr lang="ru-RU" dirty="0" smtClean="0"/>
              <a:t> </a:t>
            </a:r>
            <a:r>
              <a:rPr lang="ru-RU" dirty="0" err="1" smtClean="0"/>
              <a:t>визначити</a:t>
            </a:r>
            <a:r>
              <a:rPr lang="ru-RU" dirty="0" smtClean="0"/>
              <a:t> склад </a:t>
            </a:r>
            <a:r>
              <a:rPr lang="ru-RU" dirty="0" err="1" smtClean="0"/>
              <a:t>бригади</a:t>
            </a:r>
            <a:r>
              <a:rPr lang="ru-RU" dirty="0" smtClean="0"/>
              <a:t> </a:t>
            </a:r>
            <a:r>
              <a:rPr lang="ru-RU" dirty="0" err="1" smtClean="0"/>
              <a:t>майстрів</a:t>
            </a:r>
            <a:r>
              <a:rPr lang="ru-RU" dirty="0" smtClean="0"/>
              <a:t> у </a:t>
            </a:r>
            <a:r>
              <a:rPr lang="ru-RU" dirty="0" err="1" smtClean="0"/>
              <a:t>кількості</a:t>
            </a:r>
            <a:r>
              <a:rPr lang="ru-RU" dirty="0" smtClean="0"/>
              <a:t> восьми </a:t>
            </a:r>
            <a:r>
              <a:rPr lang="ru-RU" dirty="0" err="1" smtClean="0"/>
              <a:t>чоловік</a:t>
            </a:r>
            <a:r>
              <a:rPr lang="ru-RU" dirty="0" smtClean="0"/>
              <a:t> (не </a:t>
            </a:r>
            <a:r>
              <a:rPr lang="ru-RU" dirty="0" err="1" smtClean="0"/>
              <a:t>рахуючи</a:t>
            </a:r>
            <a:r>
              <a:rPr lang="ru-RU" dirty="0" smtClean="0"/>
              <a:t> </a:t>
            </a:r>
            <a:r>
              <a:rPr lang="ru-RU" dirty="0" err="1" smtClean="0"/>
              <a:t>підмайстрів</a:t>
            </a:r>
            <a:r>
              <a:rPr lang="ru-RU" dirty="0" smtClean="0"/>
              <a:t>).</a:t>
            </a: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Мозаїка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167330"/>
          </a:xfrm>
        </p:spPr>
        <p:txBody>
          <a:bodyPr>
            <a:normAutofit fontScale="70000" lnSpcReduction="20000"/>
          </a:bodyPr>
          <a:lstStyle/>
          <a:p>
            <a:endParaRPr lang="ru-RU" dirty="0" smtClean="0"/>
          </a:p>
          <a:p>
            <a:pPr>
              <a:buNone/>
            </a:pPr>
            <a:r>
              <a:rPr lang="ru-RU" dirty="0" smtClean="0"/>
              <a:t>	</a:t>
            </a:r>
            <a:r>
              <a:rPr lang="ru-RU" dirty="0" err="1" smtClean="0"/>
              <a:t>Особливу</a:t>
            </a:r>
            <a:r>
              <a:rPr lang="ru-RU" dirty="0" smtClean="0"/>
              <a:t> </a:t>
            </a:r>
            <a:r>
              <a:rPr lang="ru-RU" dirty="0" err="1" smtClean="0"/>
              <a:t>цінність</a:t>
            </a:r>
            <a:r>
              <a:rPr lang="ru-RU" dirty="0" smtClean="0"/>
              <a:t> </a:t>
            </a:r>
            <a:r>
              <a:rPr lang="ru-RU" dirty="0" err="1" smtClean="0"/>
              <a:t>становлять</a:t>
            </a:r>
            <a:r>
              <a:rPr lang="ru-RU" dirty="0" smtClean="0"/>
              <a:t> </a:t>
            </a:r>
            <a:r>
              <a:rPr lang="ru-RU" dirty="0" err="1" smtClean="0"/>
              <a:t>мозаїки</a:t>
            </a:r>
            <a:r>
              <a:rPr lang="ru-RU" dirty="0" smtClean="0"/>
              <a:t> ХІ ст.,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прикрашають</a:t>
            </a:r>
            <a:r>
              <a:rPr lang="ru-RU" dirty="0" smtClean="0"/>
              <a:t> </a:t>
            </a:r>
            <a:r>
              <a:rPr lang="ru-RU" dirty="0" err="1" smtClean="0"/>
              <a:t>головні</a:t>
            </a:r>
            <a:r>
              <a:rPr lang="ru-RU" dirty="0" smtClean="0"/>
              <a:t> </a:t>
            </a:r>
            <a:r>
              <a:rPr lang="ru-RU" dirty="0" err="1" smtClean="0"/>
              <a:t>частини</a:t>
            </a:r>
            <a:r>
              <a:rPr lang="ru-RU" dirty="0" smtClean="0"/>
              <a:t> храму — </a:t>
            </a:r>
            <a:r>
              <a:rPr lang="ru-RU" dirty="0" err="1" smtClean="0"/>
              <a:t>центральну</a:t>
            </a:r>
            <a:r>
              <a:rPr lang="ru-RU" dirty="0" smtClean="0"/>
              <a:t> баню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головний</a:t>
            </a:r>
            <a:r>
              <a:rPr lang="ru-RU" dirty="0" smtClean="0"/>
              <a:t> </a:t>
            </a:r>
            <a:r>
              <a:rPr lang="ru-RU" dirty="0" err="1" smtClean="0"/>
              <a:t>вівтар</a:t>
            </a:r>
            <a:r>
              <a:rPr lang="ru-RU" dirty="0" smtClean="0"/>
              <a:t>. Тут </a:t>
            </a:r>
            <a:r>
              <a:rPr lang="ru-RU" dirty="0" err="1" smtClean="0"/>
              <a:t>зображені</a:t>
            </a:r>
            <a:r>
              <a:rPr lang="ru-RU" dirty="0" smtClean="0"/>
              <a:t> </a:t>
            </a:r>
            <a:r>
              <a:rPr lang="ru-RU" dirty="0" err="1" smtClean="0"/>
              <a:t>основні</a:t>
            </a:r>
            <a:r>
              <a:rPr lang="ru-RU" dirty="0" smtClean="0"/>
              <a:t> </a:t>
            </a:r>
            <a:r>
              <a:rPr lang="ru-RU" dirty="0" err="1" smtClean="0"/>
              <a:t>персонажі</a:t>
            </a:r>
            <a:r>
              <a:rPr lang="ru-RU" dirty="0" smtClean="0"/>
              <a:t> </a:t>
            </a:r>
            <a:r>
              <a:rPr lang="ru-RU" dirty="0" err="1" smtClean="0"/>
              <a:t>християнського</a:t>
            </a:r>
            <a:r>
              <a:rPr lang="ru-RU" dirty="0" smtClean="0"/>
              <a:t> </a:t>
            </a:r>
            <a:r>
              <a:rPr lang="ru-RU" dirty="0" err="1" smtClean="0"/>
              <a:t>віровчення</a:t>
            </a:r>
            <a:r>
              <a:rPr lang="ru-RU" dirty="0" smtClean="0"/>
              <a:t>. Вони </a:t>
            </a:r>
            <a:r>
              <a:rPr lang="ru-RU" dirty="0" err="1" smtClean="0"/>
              <a:t>розташовані</a:t>
            </a:r>
            <a:r>
              <a:rPr lang="ru-RU" dirty="0" smtClean="0"/>
              <a:t> в строгому порядку </a:t>
            </a:r>
            <a:r>
              <a:rPr lang="ru-RU" dirty="0" err="1" smtClean="0"/>
              <a:t>згідно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«небесною </a:t>
            </a:r>
            <a:r>
              <a:rPr lang="ru-RU" dirty="0" err="1" smtClean="0"/>
              <a:t>ієрархією</a:t>
            </a:r>
            <a:r>
              <a:rPr lang="ru-RU" dirty="0" smtClean="0"/>
              <a:t>».</a:t>
            </a:r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	Шедевром </a:t>
            </a:r>
            <a:r>
              <a:rPr lang="ru-RU" dirty="0" err="1" smtClean="0"/>
              <a:t>мистецтва</a:t>
            </a:r>
            <a:r>
              <a:rPr lang="ru-RU" dirty="0" smtClean="0"/>
              <a:t> </a:t>
            </a:r>
            <a:r>
              <a:rPr lang="ru-RU" dirty="0" err="1" smtClean="0"/>
              <a:t>мозаїки</a:t>
            </a:r>
            <a:r>
              <a:rPr lang="ru-RU" dirty="0" smtClean="0"/>
              <a:t> </a:t>
            </a:r>
            <a:r>
              <a:rPr lang="ru-RU" dirty="0" err="1" smtClean="0"/>
              <a:t>вважається</a:t>
            </a:r>
            <a:r>
              <a:rPr lang="ru-RU" dirty="0" smtClean="0"/>
              <a:t> </a:t>
            </a:r>
            <a:r>
              <a:rPr lang="ru-RU" dirty="0" err="1" smtClean="0"/>
              <a:t>зображення</a:t>
            </a:r>
            <a:r>
              <a:rPr lang="ru-RU" dirty="0" smtClean="0"/>
              <a:t> </a:t>
            </a:r>
            <a:r>
              <a:rPr lang="ru-RU" dirty="0" err="1" smtClean="0"/>
              <a:t>Оранти</a:t>
            </a:r>
            <a:r>
              <a:rPr lang="ru-RU" dirty="0" smtClean="0"/>
              <a:t>- </a:t>
            </a:r>
            <a:r>
              <a:rPr lang="ru-RU" dirty="0" err="1" smtClean="0"/>
              <a:t>розміщеної</a:t>
            </a:r>
            <a:r>
              <a:rPr lang="ru-RU" dirty="0" smtClean="0"/>
              <a:t> в центральному </a:t>
            </a:r>
            <a:r>
              <a:rPr lang="ru-RU" dirty="0" err="1" smtClean="0"/>
              <a:t>апсиді</a:t>
            </a:r>
            <a:r>
              <a:rPr lang="ru-RU" dirty="0" smtClean="0"/>
              <a:t> — </a:t>
            </a:r>
            <a:r>
              <a:rPr lang="ru-RU" dirty="0" err="1" smtClean="0"/>
              <a:t>фігури</a:t>
            </a:r>
            <a:r>
              <a:rPr lang="ru-RU" dirty="0" smtClean="0"/>
              <a:t> </a:t>
            </a:r>
            <a:r>
              <a:rPr lang="ru-RU" dirty="0" err="1" smtClean="0"/>
              <a:t>Святої</a:t>
            </a:r>
            <a:r>
              <a:rPr lang="ru-RU" dirty="0" smtClean="0"/>
              <a:t> </a:t>
            </a:r>
            <a:r>
              <a:rPr lang="ru-RU" dirty="0" err="1" smtClean="0"/>
              <a:t>Діви</a:t>
            </a:r>
            <a:r>
              <a:rPr lang="ru-RU" dirty="0" smtClean="0"/>
              <a:t> </a:t>
            </a:r>
            <a:r>
              <a:rPr lang="ru-RU" dirty="0" err="1" smtClean="0"/>
              <a:t>Марії</a:t>
            </a:r>
            <a:r>
              <a:rPr lang="ru-RU" dirty="0" smtClean="0"/>
              <a:t>, руки </a:t>
            </a:r>
            <a:r>
              <a:rPr lang="ru-RU" dirty="0" err="1" smtClean="0"/>
              <a:t>якої</a:t>
            </a:r>
            <a:r>
              <a:rPr lang="ru-RU" dirty="0" smtClean="0"/>
              <a:t> </a:t>
            </a:r>
            <a:r>
              <a:rPr lang="ru-RU" dirty="0" err="1" smtClean="0"/>
              <a:t>підняті</a:t>
            </a:r>
            <a:r>
              <a:rPr lang="ru-RU" dirty="0" smtClean="0"/>
              <a:t> в </a:t>
            </a:r>
            <a:r>
              <a:rPr lang="ru-RU" dirty="0" err="1" smtClean="0"/>
              <a:t>молитві</a:t>
            </a:r>
            <a:r>
              <a:rPr lang="ru-RU" dirty="0" smtClean="0"/>
              <a:t>. </a:t>
            </a:r>
            <a:r>
              <a:rPr lang="ru-RU" dirty="0" err="1" smtClean="0"/>
              <a:t>Мозаїка</a:t>
            </a:r>
            <a:r>
              <a:rPr lang="ru-RU" dirty="0" smtClean="0"/>
              <a:t> </a:t>
            </a:r>
            <a:r>
              <a:rPr lang="ru-RU" dirty="0" err="1" smtClean="0"/>
              <a:t>має</a:t>
            </a:r>
            <a:r>
              <a:rPr lang="ru-RU" dirty="0" smtClean="0"/>
              <a:t> 6 </a:t>
            </a:r>
            <a:r>
              <a:rPr lang="ru-RU" dirty="0" err="1" smtClean="0"/>
              <a:t>метрів</a:t>
            </a:r>
            <a:r>
              <a:rPr lang="ru-RU" dirty="0" smtClean="0"/>
              <a:t> в </a:t>
            </a:r>
            <a:r>
              <a:rPr lang="ru-RU" dirty="0" err="1" smtClean="0"/>
              <a:t>вишину</a:t>
            </a:r>
            <a:r>
              <a:rPr lang="ru-RU" dirty="0" smtClean="0"/>
              <a:t>. </a:t>
            </a:r>
            <a:r>
              <a:rPr lang="ru-RU" dirty="0" err="1" smtClean="0"/>
              <a:t>Унікальність</a:t>
            </a:r>
            <a:r>
              <a:rPr lang="ru-RU" dirty="0" smtClean="0"/>
              <a:t> </a:t>
            </a:r>
            <a:r>
              <a:rPr lang="ru-RU" dirty="0" err="1" smtClean="0"/>
              <a:t>зображення</a:t>
            </a:r>
            <a:r>
              <a:rPr lang="ru-RU" dirty="0" smtClean="0"/>
              <a:t> </a:t>
            </a:r>
            <a:r>
              <a:rPr lang="ru-RU" dirty="0" err="1" smtClean="0"/>
              <a:t>полягає</a:t>
            </a:r>
            <a:r>
              <a:rPr lang="ru-RU" dirty="0" smtClean="0"/>
              <a:t> в тому,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воно</a:t>
            </a:r>
            <a:r>
              <a:rPr lang="ru-RU" dirty="0" smtClean="0"/>
              <a:t> </a:t>
            </a:r>
            <a:r>
              <a:rPr lang="ru-RU" dirty="0" err="1" smtClean="0"/>
              <a:t>виконане</a:t>
            </a:r>
            <a:r>
              <a:rPr lang="ru-RU" dirty="0" smtClean="0"/>
              <a:t> на </a:t>
            </a:r>
            <a:r>
              <a:rPr lang="ru-RU" dirty="0" err="1" smtClean="0"/>
              <a:t>внутрішній</a:t>
            </a:r>
            <a:r>
              <a:rPr lang="ru-RU" dirty="0" smtClean="0"/>
              <a:t> </a:t>
            </a:r>
            <a:r>
              <a:rPr lang="ru-RU" dirty="0" err="1" smtClean="0"/>
              <a:t>поверхні</a:t>
            </a:r>
            <a:r>
              <a:rPr lang="ru-RU" dirty="0" smtClean="0"/>
              <a:t> куполу Собору,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різних</a:t>
            </a:r>
            <a:r>
              <a:rPr lang="ru-RU" dirty="0" smtClean="0"/>
              <a:t> </a:t>
            </a:r>
            <a:r>
              <a:rPr lang="ru-RU" dirty="0" err="1" smtClean="0"/>
              <a:t>точок</a:t>
            </a:r>
            <a:r>
              <a:rPr lang="ru-RU" dirty="0" smtClean="0"/>
              <a:t> </a:t>
            </a:r>
            <a:r>
              <a:rPr lang="ru-RU" dirty="0" err="1" smtClean="0"/>
              <a:t>Оранта</a:t>
            </a:r>
            <a:r>
              <a:rPr lang="ru-RU" dirty="0" smtClean="0"/>
              <a:t> </a:t>
            </a:r>
            <a:r>
              <a:rPr lang="ru-RU" dirty="0" err="1" smtClean="0"/>
              <a:t>виглядає</a:t>
            </a:r>
            <a:r>
              <a:rPr lang="ru-RU" dirty="0" smtClean="0"/>
              <a:t> </a:t>
            </a:r>
            <a:r>
              <a:rPr lang="ru-RU" dirty="0" err="1" smtClean="0"/>
              <a:t>зображеною</a:t>
            </a:r>
            <a:r>
              <a:rPr lang="ru-RU" dirty="0" smtClean="0"/>
              <a:t> у </a:t>
            </a:r>
            <a:r>
              <a:rPr lang="ru-RU" dirty="0" err="1" smtClean="0"/>
              <a:t>різних</a:t>
            </a:r>
            <a:r>
              <a:rPr lang="ru-RU" dirty="0" smtClean="0"/>
              <a:t> позах — стоячи, </a:t>
            </a:r>
            <a:r>
              <a:rPr lang="ru-RU" dirty="0" err="1" smtClean="0"/>
              <a:t>схилившись</a:t>
            </a:r>
            <a:r>
              <a:rPr lang="ru-RU" dirty="0" smtClean="0"/>
              <a:t> у </a:t>
            </a:r>
            <a:r>
              <a:rPr lang="ru-RU" dirty="0" err="1" smtClean="0"/>
              <a:t>молитві</a:t>
            </a:r>
            <a:r>
              <a:rPr lang="ru-RU" dirty="0" smtClean="0"/>
              <a:t> </a:t>
            </a:r>
            <a:r>
              <a:rPr lang="ru-RU" dirty="0" err="1" smtClean="0"/>
              <a:t>чи</a:t>
            </a:r>
            <a:r>
              <a:rPr lang="ru-RU" dirty="0" smtClean="0"/>
              <a:t> на </a:t>
            </a:r>
            <a:r>
              <a:rPr lang="ru-RU" dirty="0" err="1" smtClean="0"/>
              <a:t>коліна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	</a:t>
            </a:r>
          </a:p>
          <a:p>
            <a:pPr>
              <a:buNone/>
            </a:pPr>
            <a:r>
              <a:rPr lang="ru-RU" dirty="0" smtClean="0"/>
              <a:t>	</a:t>
            </a:r>
            <a:r>
              <a:rPr lang="ru-RU" dirty="0" err="1" smtClean="0"/>
              <a:t>Усі</a:t>
            </a:r>
            <a:r>
              <a:rPr lang="ru-RU" dirty="0" smtClean="0"/>
              <a:t> </a:t>
            </a:r>
            <a:r>
              <a:rPr lang="ru-RU" dirty="0" err="1" smtClean="0"/>
              <a:t>мозаїки</a:t>
            </a:r>
            <a:r>
              <a:rPr lang="ru-RU" dirty="0" smtClean="0"/>
              <a:t> собору </a:t>
            </a:r>
            <a:r>
              <a:rPr lang="ru-RU" dirty="0" err="1" smtClean="0"/>
              <a:t>виконані</a:t>
            </a:r>
            <a:r>
              <a:rPr lang="ru-RU" dirty="0" smtClean="0"/>
              <a:t> на </a:t>
            </a:r>
            <a:r>
              <a:rPr lang="ru-RU" dirty="0" err="1" smtClean="0"/>
              <a:t>сяючому</a:t>
            </a:r>
            <a:r>
              <a:rPr lang="ru-RU" dirty="0" smtClean="0"/>
              <a:t> золотому </a:t>
            </a:r>
            <a:r>
              <a:rPr lang="ru-RU" dirty="0" err="1" smtClean="0"/>
              <a:t>фоні</a:t>
            </a:r>
            <a:r>
              <a:rPr lang="ru-RU" dirty="0" smtClean="0"/>
              <a:t>. </a:t>
            </a:r>
            <a:r>
              <a:rPr lang="ru-RU" dirty="0" err="1" smtClean="0"/>
              <a:t>Їм</a:t>
            </a:r>
            <a:r>
              <a:rPr lang="ru-RU" dirty="0" smtClean="0"/>
              <a:t> </a:t>
            </a:r>
            <a:r>
              <a:rPr lang="ru-RU" dirty="0" err="1" smtClean="0"/>
              <a:t>притаманні</a:t>
            </a:r>
            <a:r>
              <a:rPr lang="ru-RU" dirty="0" smtClean="0"/>
              <a:t> </a:t>
            </a:r>
            <a:r>
              <a:rPr lang="ru-RU" dirty="0" err="1" smtClean="0"/>
              <a:t>багатство</a:t>
            </a:r>
            <a:r>
              <a:rPr lang="ru-RU" dirty="0" smtClean="0"/>
              <a:t> </a:t>
            </a:r>
            <a:r>
              <a:rPr lang="ru-RU" dirty="0" err="1" smtClean="0"/>
              <a:t>барв</a:t>
            </a:r>
            <a:r>
              <a:rPr lang="ru-RU" dirty="0" smtClean="0"/>
              <a:t>, </a:t>
            </a:r>
            <a:r>
              <a:rPr lang="ru-RU" dirty="0" err="1" smtClean="0"/>
              <a:t>яскравість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насиченість</a:t>
            </a:r>
            <a:r>
              <a:rPr lang="ru-RU" dirty="0" smtClean="0"/>
              <a:t> </a:t>
            </a:r>
            <a:r>
              <a:rPr lang="ru-RU" dirty="0" err="1" smtClean="0"/>
              <a:t>тонів</a:t>
            </a:r>
            <a:r>
              <a:rPr lang="ru-RU" dirty="0" smtClean="0"/>
              <a:t>. При </a:t>
            </a:r>
            <a:r>
              <a:rPr lang="ru-RU" dirty="0" err="1" smtClean="0"/>
              <a:t>всій</a:t>
            </a:r>
            <a:r>
              <a:rPr lang="ru-RU" dirty="0" smtClean="0"/>
              <a:t> </a:t>
            </a:r>
            <a:r>
              <a:rPr lang="ru-RU" dirty="0" err="1" smtClean="0"/>
              <a:t>кольоровій</a:t>
            </a:r>
            <a:r>
              <a:rPr lang="ru-RU" dirty="0" smtClean="0"/>
              <a:t> </a:t>
            </a:r>
            <a:r>
              <a:rPr lang="ru-RU" dirty="0" err="1" smtClean="0"/>
              <a:t>різноманітності</a:t>
            </a:r>
            <a:r>
              <a:rPr lang="ru-RU" dirty="0" smtClean="0"/>
              <a:t> </a:t>
            </a:r>
            <a:r>
              <a:rPr lang="ru-RU" dirty="0" err="1" smtClean="0"/>
              <a:t>мозаїк</a:t>
            </a:r>
            <a:r>
              <a:rPr lang="ru-RU" dirty="0" smtClean="0"/>
              <a:t> </a:t>
            </a:r>
            <a:r>
              <a:rPr lang="ru-RU" dirty="0" err="1" smtClean="0"/>
              <a:t>переважними</a:t>
            </a:r>
            <a:r>
              <a:rPr lang="ru-RU" dirty="0" smtClean="0"/>
              <a:t> тонами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синій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сіро-білий</a:t>
            </a:r>
            <a:r>
              <a:rPr lang="ru-RU" dirty="0" smtClean="0"/>
              <a:t> у </a:t>
            </a:r>
            <a:r>
              <a:rPr lang="ru-RU" dirty="0" err="1" smtClean="0"/>
              <a:t>поєднанні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пурпуровим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5000628" y="642918"/>
            <a:ext cx="3992185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571479"/>
            <a:ext cx="4143404" cy="483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285720" y="5429264"/>
            <a:ext cx="4286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Богоматір</a:t>
            </a:r>
            <a:r>
              <a:rPr lang="ru-RU" dirty="0" smtClean="0"/>
              <a:t> </a:t>
            </a:r>
            <a:r>
              <a:rPr lang="ru-RU" dirty="0" err="1" smtClean="0"/>
              <a:t>Оранта</a:t>
            </a:r>
            <a:r>
              <a:rPr lang="ru-RU" dirty="0" smtClean="0"/>
              <a:t> (</a:t>
            </a:r>
            <a:r>
              <a:rPr lang="ru-RU" dirty="0" err="1" smtClean="0"/>
              <a:t>мозаїчний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використанням</a:t>
            </a:r>
            <a:r>
              <a:rPr lang="ru-RU" dirty="0" smtClean="0"/>
              <a:t> </a:t>
            </a:r>
            <a:r>
              <a:rPr lang="ru-RU" dirty="0" err="1" smtClean="0"/>
              <a:t>смальти</a:t>
            </a:r>
            <a:r>
              <a:rPr lang="ru-RU" dirty="0" smtClean="0"/>
              <a:t> образ </a:t>
            </a:r>
            <a:r>
              <a:rPr lang="ru-RU" dirty="0" err="1" smtClean="0"/>
              <a:t>з</a:t>
            </a:r>
            <a:r>
              <a:rPr lang="ru-RU" dirty="0" smtClean="0"/>
              <a:t> собору </a:t>
            </a:r>
            <a:r>
              <a:rPr lang="ru-RU" dirty="0" err="1" smtClean="0"/>
              <a:t>Київської</a:t>
            </a:r>
            <a:r>
              <a:rPr lang="ru-RU" dirty="0" smtClean="0"/>
              <a:t> </a:t>
            </a:r>
            <a:r>
              <a:rPr lang="ru-RU" dirty="0" err="1" smtClean="0"/>
              <a:t>Софії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72066" y="5500702"/>
            <a:ext cx="3786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Мозаїка</a:t>
            </a:r>
            <a:r>
              <a:rPr lang="ru-RU" dirty="0" smtClean="0"/>
              <a:t> в центральному </a:t>
            </a:r>
            <a:r>
              <a:rPr lang="ru-RU" dirty="0" err="1" smtClean="0"/>
              <a:t>куполі</a:t>
            </a:r>
            <a:r>
              <a:rPr lang="ru-RU" dirty="0" smtClean="0"/>
              <a:t> — Христос</a:t>
            </a:r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38170" y="214290"/>
            <a:ext cx="4905334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00034" y="6143644"/>
            <a:ext cx="4488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Мозаїка</a:t>
            </a:r>
            <a:r>
              <a:rPr lang="ru-RU" dirty="0" smtClean="0"/>
              <a:t> в центральному </a:t>
            </a:r>
            <a:r>
              <a:rPr lang="ru-RU" dirty="0" err="1" smtClean="0"/>
              <a:t>куполі</a:t>
            </a:r>
            <a:r>
              <a:rPr lang="ru-RU" dirty="0" smtClean="0"/>
              <a:t> — Архангел</a:t>
            </a:r>
            <a:endParaRPr lang="ru-RU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500042"/>
            <a:ext cx="3298166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5857884" y="5786454"/>
            <a:ext cx="2925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Марк </a:t>
            </a:r>
            <a:r>
              <a:rPr lang="ru-RU" dirty="0" err="1" smtClean="0"/>
              <a:t>Євангеліст</a:t>
            </a:r>
            <a:r>
              <a:rPr lang="ru-RU" dirty="0" smtClean="0"/>
              <a:t> (фрагмент)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Фрески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643602"/>
          </a:xfrm>
        </p:spPr>
        <p:txBody>
          <a:bodyPr>
            <a:normAutofit fontScale="92500" lnSpcReduction="20000"/>
          </a:bodyPr>
          <a:lstStyle/>
          <a:p>
            <a:endParaRPr lang="ru-RU" dirty="0" smtClean="0"/>
          </a:p>
          <a:p>
            <a:pPr>
              <a:buNone/>
            </a:pPr>
            <a:r>
              <a:rPr lang="ru-RU" dirty="0" smtClean="0"/>
              <a:t>	Фреска —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розпис</a:t>
            </a:r>
            <a:r>
              <a:rPr lang="ru-RU" dirty="0" smtClean="0"/>
              <a:t> </a:t>
            </a:r>
            <a:r>
              <a:rPr lang="ru-RU" dirty="0" err="1" smtClean="0"/>
              <a:t>мінеральною</a:t>
            </a:r>
            <a:r>
              <a:rPr lang="ru-RU" dirty="0" smtClean="0"/>
              <a:t> </a:t>
            </a:r>
            <a:r>
              <a:rPr lang="ru-RU" dirty="0" err="1" smtClean="0"/>
              <a:t>фарбою</a:t>
            </a:r>
            <a:r>
              <a:rPr lang="ru-RU" dirty="0" smtClean="0"/>
              <a:t> по </a:t>
            </a:r>
            <a:r>
              <a:rPr lang="ru-RU" dirty="0" err="1" smtClean="0"/>
              <a:t>вологому</a:t>
            </a:r>
            <a:r>
              <a:rPr lang="ru-RU" dirty="0" smtClean="0"/>
              <a:t> </a:t>
            </a:r>
            <a:r>
              <a:rPr lang="ru-RU" dirty="0" err="1" smtClean="0"/>
              <a:t>тиньку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	</a:t>
            </a:r>
            <a:r>
              <a:rPr lang="ru-RU" dirty="0" err="1" smtClean="0"/>
              <a:t>Частина</a:t>
            </a:r>
            <a:r>
              <a:rPr lang="ru-RU" dirty="0" smtClean="0"/>
              <a:t> фресок,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збереглися</a:t>
            </a:r>
            <a:r>
              <a:rPr lang="ru-RU" dirty="0" smtClean="0"/>
              <a:t> в </a:t>
            </a:r>
            <a:r>
              <a:rPr lang="ru-RU" dirty="0" err="1" smtClean="0"/>
              <a:t>Софійському</a:t>
            </a:r>
            <a:r>
              <a:rPr lang="ru-RU" dirty="0" smtClean="0"/>
              <a:t> </a:t>
            </a:r>
            <a:r>
              <a:rPr lang="ru-RU" dirty="0" err="1" smtClean="0"/>
              <a:t>соборі</a:t>
            </a:r>
            <a:r>
              <a:rPr lang="ru-RU" dirty="0" smtClean="0"/>
              <a:t>, </a:t>
            </a:r>
            <a:r>
              <a:rPr lang="ru-RU" dirty="0" err="1" smtClean="0"/>
              <a:t>датується</a:t>
            </a:r>
            <a:r>
              <a:rPr lang="ru-RU" dirty="0" smtClean="0"/>
              <a:t> ХІ </a:t>
            </a:r>
            <a:r>
              <a:rPr lang="ru-RU" dirty="0" err="1" smtClean="0"/>
              <a:t>століттям</a:t>
            </a:r>
            <a:r>
              <a:rPr lang="ru-RU" dirty="0" smtClean="0"/>
              <a:t> — вони </a:t>
            </a:r>
            <a:r>
              <a:rPr lang="ru-RU" dirty="0" err="1" smtClean="0"/>
              <a:t>були</a:t>
            </a:r>
            <a:r>
              <a:rPr lang="ru-RU" dirty="0" smtClean="0"/>
              <a:t> </a:t>
            </a:r>
            <a:r>
              <a:rPr lang="ru-RU" dirty="0" err="1" smtClean="0"/>
              <a:t>виконані</a:t>
            </a:r>
            <a:r>
              <a:rPr lang="ru-RU" dirty="0" smtClean="0"/>
              <a:t> </a:t>
            </a:r>
            <a:r>
              <a:rPr lang="ru-RU" dirty="0" err="1" smtClean="0"/>
              <a:t>під</a:t>
            </a:r>
            <a:r>
              <a:rPr lang="ru-RU" dirty="0" smtClean="0"/>
              <a:t> час </a:t>
            </a:r>
            <a:r>
              <a:rPr lang="ru-RU" dirty="0" err="1" smtClean="0"/>
              <a:t>будівництва</a:t>
            </a:r>
            <a:r>
              <a:rPr lang="ru-RU" dirty="0" smtClean="0"/>
              <a:t> собору. В </a:t>
            </a:r>
            <a:r>
              <a:rPr lang="en-US" dirty="0" smtClean="0"/>
              <a:t>XIX </a:t>
            </a:r>
            <a:r>
              <a:rPr lang="ru-RU" dirty="0" err="1" smtClean="0"/>
              <a:t>столітті</a:t>
            </a:r>
            <a:r>
              <a:rPr lang="ru-RU" dirty="0" smtClean="0"/>
              <a:t>, </a:t>
            </a:r>
            <a:r>
              <a:rPr lang="ru-RU" dirty="0" err="1" smtClean="0"/>
              <a:t>під</a:t>
            </a:r>
            <a:r>
              <a:rPr lang="ru-RU" dirty="0" smtClean="0"/>
              <a:t> час </a:t>
            </a:r>
            <a:r>
              <a:rPr lang="ru-RU" dirty="0" err="1" smtClean="0"/>
              <a:t>реконструкції</a:t>
            </a:r>
            <a:r>
              <a:rPr lang="ru-RU" dirty="0" smtClean="0"/>
              <a:t> собору, на </a:t>
            </a:r>
            <a:r>
              <a:rPr lang="ru-RU" dirty="0" err="1" smtClean="0"/>
              <a:t>стіни</a:t>
            </a:r>
            <a:r>
              <a:rPr lang="ru-RU" dirty="0" smtClean="0"/>
              <a:t> </a:t>
            </a:r>
            <a:r>
              <a:rPr lang="ru-RU" dirty="0" err="1" smtClean="0"/>
              <a:t>були</a:t>
            </a:r>
            <a:r>
              <a:rPr lang="ru-RU" dirty="0" smtClean="0"/>
              <a:t> </a:t>
            </a:r>
            <a:r>
              <a:rPr lang="ru-RU" dirty="0" err="1" smtClean="0"/>
              <a:t>нанесені</a:t>
            </a:r>
            <a:r>
              <a:rPr lang="ru-RU" dirty="0" smtClean="0"/>
              <a:t> </a:t>
            </a:r>
            <a:r>
              <a:rPr lang="ru-RU" dirty="0" err="1" smtClean="0"/>
              <a:t>нові</a:t>
            </a:r>
            <a:r>
              <a:rPr lang="ru-RU" dirty="0" smtClean="0"/>
              <a:t> </a:t>
            </a:r>
            <a:r>
              <a:rPr lang="ru-RU" dirty="0" err="1" smtClean="0"/>
              <a:t>малюнки</a:t>
            </a:r>
            <a:r>
              <a:rPr lang="ru-RU" dirty="0" smtClean="0"/>
              <a:t>, </a:t>
            </a:r>
            <a:r>
              <a:rPr lang="ru-RU" dirty="0" err="1" smtClean="0"/>
              <a:t>виконані</a:t>
            </a:r>
            <a:r>
              <a:rPr lang="ru-RU" dirty="0" smtClean="0"/>
              <a:t> </a:t>
            </a:r>
            <a:r>
              <a:rPr lang="ru-RU" dirty="0" err="1" smtClean="0"/>
              <a:t>олійними</a:t>
            </a:r>
            <a:r>
              <a:rPr lang="ru-RU" dirty="0" smtClean="0"/>
              <a:t> </a:t>
            </a:r>
            <a:r>
              <a:rPr lang="ru-RU" dirty="0" err="1" smtClean="0"/>
              <a:t>фарбами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, як правило, </a:t>
            </a:r>
            <a:r>
              <a:rPr lang="ru-RU" dirty="0" err="1" smtClean="0"/>
              <a:t>повторювали</a:t>
            </a:r>
            <a:r>
              <a:rPr lang="ru-RU" dirty="0" smtClean="0"/>
              <a:t> </a:t>
            </a:r>
            <a:r>
              <a:rPr lang="ru-RU" dirty="0" err="1" smtClean="0"/>
              <a:t>контури</a:t>
            </a:r>
            <a:r>
              <a:rPr lang="ru-RU" dirty="0" smtClean="0"/>
              <a:t> </a:t>
            </a:r>
            <a:r>
              <a:rPr lang="ru-RU" dirty="0" err="1" smtClean="0"/>
              <a:t>старих</a:t>
            </a:r>
            <a:r>
              <a:rPr lang="ru-RU" dirty="0" smtClean="0"/>
              <a:t> </a:t>
            </a:r>
            <a:r>
              <a:rPr lang="ru-RU" dirty="0" err="1" smtClean="0"/>
              <a:t>зображень</a:t>
            </a:r>
            <a:r>
              <a:rPr lang="ru-RU" dirty="0" smtClean="0"/>
              <a:t>. В ХХ </a:t>
            </a:r>
            <a:r>
              <a:rPr lang="ru-RU" dirty="0" err="1" smtClean="0"/>
              <a:t>столітті</a:t>
            </a:r>
            <a:r>
              <a:rPr lang="ru-RU" dirty="0" smtClean="0"/>
              <a:t>, </a:t>
            </a:r>
            <a:r>
              <a:rPr lang="ru-RU" dirty="0" err="1" smtClean="0"/>
              <a:t>під</a:t>
            </a:r>
            <a:r>
              <a:rPr lang="ru-RU" dirty="0" smtClean="0"/>
              <a:t> час </a:t>
            </a:r>
            <a:r>
              <a:rPr lang="ru-RU" dirty="0" err="1" smtClean="0"/>
              <a:t>чергової</a:t>
            </a:r>
            <a:r>
              <a:rPr lang="ru-RU" dirty="0" smtClean="0"/>
              <a:t> </a:t>
            </a:r>
            <a:r>
              <a:rPr lang="ru-RU" dirty="0" err="1" smtClean="0"/>
              <a:t>реставрації</a:t>
            </a:r>
            <a:r>
              <a:rPr lang="ru-RU" dirty="0" smtClean="0"/>
              <a:t> </a:t>
            </a:r>
            <a:r>
              <a:rPr lang="ru-RU" dirty="0" err="1" smtClean="0"/>
              <a:t>вченими</a:t>
            </a:r>
            <a:r>
              <a:rPr lang="ru-RU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виявлено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велика </a:t>
            </a:r>
            <a:r>
              <a:rPr lang="ru-RU" dirty="0" err="1" smtClean="0"/>
              <a:t>частина</a:t>
            </a:r>
            <a:r>
              <a:rPr lang="ru-RU" dirty="0" smtClean="0"/>
              <a:t> фресок ХІ </a:t>
            </a:r>
            <a:r>
              <a:rPr lang="ru-RU" dirty="0" err="1" smtClean="0"/>
              <a:t>століття</a:t>
            </a:r>
            <a:r>
              <a:rPr lang="ru-RU" dirty="0" smtClean="0"/>
              <a:t> </a:t>
            </a:r>
            <a:r>
              <a:rPr lang="ru-RU" dirty="0" err="1" smtClean="0"/>
              <a:t>збереглася</a:t>
            </a:r>
            <a:r>
              <a:rPr lang="ru-RU" dirty="0" smtClean="0"/>
              <a:t> </a:t>
            </a:r>
            <a:r>
              <a:rPr lang="ru-RU" dirty="0" err="1" smtClean="0"/>
              <a:t>під</a:t>
            </a:r>
            <a:r>
              <a:rPr lang="ru-RU" dirty="0" smtClean="0"/>
              <a:t> шаром </a:t>
            </a:r>
            <a:r>
              <a:rPr lang="ru-RU" dirty="0" err="1" smtClean="0"/>
              <a:t>тиньку</a:t>
            </a:r>
            <a:r>
              <a:rPr lang="ru-RU" dirty="0" smtClean="0"/>
              <a:t> та </a:t>
            </a:r>
            <a:r>
              <a:rPr lang="ru-RU" dirty="0" err="1" smtClean="0"/>
              <a:t>олійних</a:t>
            </a:r>
            <a:r>
              <a:rPr lang="ru-RU" dirty="0" smtClean="0"/>
              <a:t> </a:t>
            </a:r>
            <a:r>
              <a:rPr lang="ru-RU" dirty="0" err="1" smtClean="0"/>
              <a:t>фарб</a:t>
            </a:r>
            <a:r>
              <a:rPr lang="ru-RU" dirty="0" smtClean="0"/>
              <a:t>, </a:t>
            </a:r>
            <a:r>
              <a:rPr lang="ru-RU" dirty="0" err="1" smtClean="0"/>
              <a:t>і</a:t>
            </a:r>
            <a:r>
              <a:rPr lang="ru-RU" dirty="0" smtClean="0"/>
              <a:t>, де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можливо</a:t>
            </a:r>
            <a:r>
              <a:rPr lang="ru-RU" dirty="0" smtClean="0"/>
              <a:t>, </a:t>
            </a:r>
            <a:r>
              <a:rPr lang="ru-RU" dirty="0" err="1" smtClean="0"/>
              <a:t>старі</a:t>
            </a:r>
            <a:r>
              <a:rPr lang="ru-RU" dirty="0" smtClean="0"/>
              <a:t> фрески </a:t>
            </a:r>
            <a:r>
              <a:rPr lang="ru-RU" dirty="0" err="1" smtClean="0"/>
              <a:t>були</a:t>
            </a:r>
            <a:r>
              <a:rPr lang="ru-RU" dirty="0" smtClean="0"/>
              <a:t> </a:t>
            </a:r>
            <a:r>
              <a:rPr lang="ru-RU" dirty="0" err="1" smtClean="0"/>
              <a:t>відкриті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Фрески</a:t>
            </a:r>
            <a:endParaRPr lang="ru-RU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5" y="1571612"/>
            <a:ext cx="4810719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85786" y="55721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Родина </a:t>
            </a:r>
            <a:r>
              <a:rPr lang="ru-RU" dirty="0" err="1" smtClean="0"/>
              <a:t>Київського</a:t>
            </a:r>
            <a:r>
              <a:rPr lang="ru-RU" dirty="0" smtClean="0"/>
              <a:t> Князя Ярослава Мудрого. Фреска ХІ </a:t>
            </a:r>
            <a:r>
              <a:rPr lang="ru-RU" dirty="0" err="1" smtClean="0"/>
              <a:t>століття</a:t>
            </a:r>
            <a:endParaRPr lang="ru-RU" dirty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1571612"/>
            <a:ext cx="2709470" cy="3782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5857884" y="5572140"/>
            <a:ext cx="2871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Свята </a:t>
            </a:r>
            <a:r>
              <a:rPr lang="ru-RU" dirty="0" err="1" smtClean="0"/>
              <a:t>Євдокія</a:t>
            </a:r>
            <a:r>
              <a:rPr lang="ru-RU" dirty="0" smtClean="0"/>
              <a:t>. Фреска XI ст.</a:t>
            </a:r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Графіті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71504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dirty="0" smtClean="0"/>
              <a:t>	На </a:t>
            </a:r>
            <a:r>
              <a:rPr lang="ru-RU" dirty="0" err="1" smtClean="0"/>
              <a:t>стінах</a:t>
            </a:r>
            <a:r>
              <a:rPr lang="ru-RU" dirty="0" smtClean="0"/>
              <a:t> </a:t>
            </a:r>
            <a:r>
              <a:rPr lang="ru-RU" dirty="0" err="1" smtClean="0"/>
              <a:t>Софійського</a:t>
            </a:r>
            <a:r>
              <a:rPr lang="ru-RU" dirty="0" smtClean="0"/>
              <a:t> Собору до </a:t>
            </a:r>
            <a:r>
              <a:rPr lang="ru-RU" dirty="0" err="1" smtClean="0"/>
              <a:t>цього</a:t>
            </a:r>
            <a:r>
              <a:rPr lang="ru-RU" dirty="0" smtClean="0"/>
              <a:t> часу </a:t>
            </a:r>
            <a:r>
              <a:rPr lang="ru-RU" dirty="0" err="1" smtClean="0"/>
              <a:t>залишилися</a:t>
            </a:r>
            <a:r>
              <a:rPr lang="ru-RU" dirty="0" smtClean="0"/>
              <a:t> </a:t>
            </a:r>
            <a:r>
              <a:rPr lang="ru-RU" dirty="0" err="1" smtClean="0"/>
              <a:t>написи</a:t>
            </a:r>
            <a:r>
              <a:rPr lang="ru-RU" dirty="0" smtClean="0"/>
              <a:t> та </a:t>
            </a:r>
            <a:r>
              <a:rPr lang="ru-RU" dirty="0" err="1" smtClean="0"/>
              <a:t>малюнки</a:t>
            </a:r>
            <a:r>
              <a:rPr lang="ru-RU" dirty="0" smtClean="0"/>
              <a:t>, </a:t>
            </a:r>
            <a:r>
              <a:rPr lang="ru-RU" dirty="0" err="1" smtClean="0"/>
              <a:t>залишені</a:t>
            </a:r>
            <a:r>
              <a:rPr lang="ru-RU" dirty="0" smtClean="0"/>
              <a:t> </a:t>
            </a:r>
            <a:r>
              <a:rPr lang="ru-RU" dirty="0" err="1" smtClean="0"/>
              <a:t>священиками</a:t>
            </a:r>
            <a:r>
              <a:rPr lang="ru-RU" dirty="0" smtClean="0"/>
              <a:t> </a:t>
            </a:r>
            <a:r>
              <a:rPr lang="ru-RU" dirty="0" err="1" smtClean="0"/>
              <a:t>та</a:t>
            </a:r>
            <a:r>
              <a:rPr lang="ru-RU" dirty="0" smtClean="0"/>
              <a:t> </a:t>
            </a:r>
            <a:r>
              <a:rPr lang="ru-RU" dirty="0" err="1" smtClean="0"/>
              <a:t>відвідувачами</a:t>
            </a:r>
            <a:r>
              <a:rPr lang="ru-RU" dirty="0" smtClean="0"/>
              <a:t> собору.</a:t>
            </a:r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	</a:t>
            </a:r>
            <a:r>
              <a:rPr lang="ru-RU" dirty="0" err="1" smtClean="0"/>
              <a:t>Ці</a:t>
            </a:r>
            <a:r>
              <a:rPr lang="ru-RU" dirty="0" smtClean="0"/>
              <a:t> </a:t>
            </a:r>
            <a:r>
              <a:rPr lang="ru-RU" dirty="0" err="1" smtClean="0"/>
              <a:t>написи</a:t>
            </a:r>
            <a:r>
              <a:rPr lang="ru-RU" dirty="0" smtClean="0"/>
              <a:t> та </a:t>
            </a:r>
            <a:r>
              <a:rPr lang="ru-RU" dirty="0" err="1" smtClean="0"/>
              <a:t>малюнки</a:t>
            </a:r>
            <a:r>
              <a:rPr lang="ru-RU" dirty="0" smtClean="0"/>
              <a:t> </a:t>
            </a:r>
            <a:r>
              <a:rPr lang="ru-RU" dirty="0" err="1" smtClean="0"/>
              <a:t>мають</a:t>
            </a:r>
            <a:r>
              <a:rPr lang="ru-RU" dirty="0" smtClean="0"/>
              <a:t> </a:t>
            </a:r>
            <a:r>
              <a:rPr lang="ru-RU" dirty="0" err="1" smtClean="0"/>
              <a:t>загальноприйняту</a:t>
            </a:r>
            <a:r>
              <a:rPr lang="ru-RU" dirty="0" smtClean="0"/>
              <a:t> </a:t>
            </a:r>
            <a:r>
              <a:rPr lang="ru-RU" dirty="0" err="1" smtClean="0"/>
              <a:t>назву</a:t>
            </a:r>
            <a:r>
              <a:rPr lang="ru-RU" dirty="0" smtClean="0"/>
              <a:t> — </a:t>
            </a:r>
            <a:r>
              <a:rPr lang="ru-RU" dirty="0" err="1" smtClean="0"/>
              <a:t>графіті</a:t>
            </a:r>
            <a:r>
              <a:rPr lang="ru-RU" dirty="0" smtClean="0"/>
              <a:t>. </a:t>
            </a:r>
            <a:r>
              <a:rPr lang="ru-RU" dirty="0" err="1" smtClean="0"/>
              <a:t>Кількість</a:t>
            </a:r>
            <a:r>
              <a:rPr lang="ru-RU" dirty="0" smtClean="0"/>
              <a:t> </a:t>
            </a:r>
            <a:r>
              <a:rPr lang="ru-RU" dirty="0" err="1" smtClean="0"/>
              <a:t>графіті</a:t>
            </a:r>
            <a:r>
              <a:rPr lang="ru-RU" dirty="0" smtClean="0"/>
              <a:t> та </a:t>
            </a:r>
            <a:r>
              <a:rPr lang="ru-RU" dirty="0" err="1" smtClean="0"/>
              <a:t>малюнків</a:t>
            </a:r>
            <a:r>
              <a:rPr lang="ru-RU" dirty="0" smtClean="0"/>
              <a:t> (</a:t>
            </a:r>
            <a:r>
              <a:rPr lang="ru-RU" dirty="0" err="1" smtClean="0"/>
              <a:t>збереглися</a:t>
            </a:r>
            <a:r>
              <a:rPr lang="ru-RU" dirty="0" smtClean="0"/>
              <a:t> </a:t>
            </a:r>
            <a:r>
              <a:rPr lang="ru-RU" dirty="0" err="1" smtClean="0"/>
              <a:t>понад</a:t>
            </a:r>
            <a:r>
              <a:rPr lang="ru-RU" dirty="0" smtClean="0"/>
              <a:t> 300) </a:t>
            </a:r>
            <a:r>
              <a:rPr lang="ru-RU" dirty="0" err="1" smtClean="0"/>
              <a:t>свідчать</a:t>
            </a:r>
            <a:r>
              <a:rPr lang="ru-RU" dirty="0" smtClean="0"/>
              <a:t> про </a:t>
            </a:r>
            <a:r>
              <a:rPr lang="ru-RU" dirty="0" err="1" smtClean="0"/>
              <a:t>високий</a:t>
            </a:r>
            <a:r>
              <a:rPr lang="ru-RU" dirty="0" smtClean="0"/>
              <a:t> </a:t>
            </a:r>
            <a:r>
              <a:rPr lang="ru-RU" dirty="0" err="1" smtClean="0"/>
              <a:t>рівень</a:t>
            </a:r>
            <a:r>
              <a:rPr lang="ru-RU" dirty="0" smtClean="0"/>
              <a:t> </a:t>
            </a:r>
            <a:r>
              <a:rPr lang="ru-RU" dirty="0" err="1" smtClean="0"/>
              <a:t>писемності</a:t>
            </a:r>
            <a:r>
              <a:rPr lang="ru-RU" dirty="0" smtClean="0"/>
              <a:t> в </a:t>
            </a:r>
            <a:r>
              <a:rPr lang="ru-RU" dirty="0" err="1" smtClean="0"/>
              <a:t>Київській</a:t>
            </a:r>
            <a:r>
              <a:rPr lang="ru-RU" dirty="0" smtClean="0"/>
              <a:t> </a:t>
            </a:r>
            <a:r>
              <a:rPr lang="ru-RU" dirty="0" err="1" smtClean="0"/>
              <a:t>Русі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	</a:t>
            </a:r>
            <a:r>
              <a:rPr lang="ru-RU" dirty="0" err="1" smtClean="0"/>
              <a:t>Найперше</a:t>
            </a:r>
            <a:r>
              <a:rPr lang="ru-RU" dirty="0" smtClean="0"/>
              <a:t>-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цінні</a:t>
            </a:r>
            <a:r>
              <a:rPr lang="ru-RU" dirty="0" smtClean="0"/>
              <a:t> </a:t>
            </a:r>
            <a:r>
              <a:rPr lang="ru-RU" dirty="0" err="1" smtClean="0"/>
              <a:t>знахідки</a:t>
            </a:r>
            <a:r>
              <a:rPr lang="ru-RU" dirty="0" smtClean="0"/>
              <a:t> </a:t>
            </a:r>
            <a:r>
              <a:rPr lang="ru-RU" dirty="0" err="1" smtClean="0"/>
              <a:t>давньоруської</a:t>
            </a:r>
            <a:r>
              <a:rPr lang="ru-RU" dirty="0" smtClean="0"/>
              <a:t> </a:t>
            </a:r>
            <a:r>
              <a:rPr lang="ru-RU" dirty="0" err="1" smtClean="0"/>
              <a:t>письменності</a:t>
            </a:r>
            <a:r>
              <a:rPr lang="ru-RU" dirty="0" smtClean="0"/>
              <a:t>, </a:t>
            </a:r>
            <a:r>
              <a:rPr lang="ru-RU" dirty="0" err="1" smtClean="0"/>
              <a:t>оскільки</a:t>
            </a:r>
            <a:r>
              <a:rPr lang="ru-RU" dirty="0" smtClean="0"/>
              <a:t> </a:t>
            </a:r>
            <a:r>
              <a:rPr lang="ru-RU" dirty="0" err="1" smtClean="0"/>
              <a:t>найдавніші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них </a:t>
            </a:r>
            <a:r>
              <a:rPr lang="ru-RU" dirty="0" err="1" smtClean="0"/>
              <a:t>виконані</a:t>
            </a:r>
            <a:r>
              <a:rPr lang="ru-RU" dirty="0" smtClean="0"/>
              <a:t> не </a:t>
            </a:r>
            <a:r>
              <a:rPr lang="ru-RU" dirty="0" err="1" smtClean="0"/>
              <a:t>кирилицею</a:t>
            </a:r>
            <a:r>
              <a:rPr lang="ru-RU" dirty="0" smtClean="0"/>
              <a:t>, а глаголицею.</a:t>
            </a:r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	І, </a:t>
            </a:r>
            <a:r>
              <a:rPr lang="ru-RU" dirty="0" err="1" smtClean="0"/>
              <a:t>незважаючи</a:t>
            </a:r>
            <a:r>
              <a:rPr lang="ru-RU" dirty="0" smtClean="0"/>
              <a:t> на </a:t>
            </a:r>
            <a:r>
              <a:rPr lang="ru-RU" dirty="0" err="1" smtClean="0"/>
              <a:t>широке</a:t>
            </a:r>
            <a:r>
              <a:rPr lang="ru-RU" dirty="0" smtClean="0"/>
              <a:t> </a:t>
            </a:r>
            <a:r>
              <a:rPr lang="ru-RU" dirty="0" err="1" smtClean="0"/>
              <a:t>розповсюдження</a:t>
            </a:r>
            <a:r>
              <a:rPr lang="ru-RU" dirty="0" smtClean="0"/>
              <a:t> </a:t>
            </a:r>
            <a:r>
              <a:rPr lang="ru-RU" dirty="0" err="1" smtClean="0"/>
              <a:t>кирилиці</a:t>
            </a:r>
            <a:r>
              <a:rPr lang="ru-RU" dirty="0" smtClean="0"/>
              <a:t>, </a:t>
            </a:r>
            <a:r>
              <a:rPr lang="ru-RU" dirty="0" err="1" smtClean="0"/>
              <a:t>створеної</a:t>
            </a:r>
            <a:r>
              <a:rPr lang="ru-RU" dirty="0" smtClean="0"/>
              <a:t> </a:t>
            </a:r>
            <a:r>
              <a:rPr lang="ru-RU" dirty="0" err="1" smtClean="0"/>
              <a:t>Кирилом</a:t>
            </a:r>
            <a:r>
              <a:rPr lang="ru-RU" dirty="0" smtClean="0"/>
              <a:t> та </a:t>
            </a:r>
            <a:r>
              <a:rPr lang="ru-RU" dirty="0" err="1" smtClean="0"/>
              <a:t>Мефодієм</a:t>
            </a:r>
            <a:r>
              <a:rPr lang="ru-RU" dirty="0" smtClean="0"/>
              <a:t> </a:t>
            </a:r>
            <a:r>
              <a:rPr lang="ru-RU" dirty="0" err="1" smtClean="0"/>
              <a:t>та</a:t>
            </a:r>
            <a:r>
              <a:rPr lang="ru-RU" dirty="0" smtClean="0"/>
              <a:t> </a:t>
            </a:r>
            <a:r>
              <a:rPr lang="ru-RU" dirty="0" err="1" smtClean="0"/>
              <a:t>використовуваної</a:t>
            </a:r>
            <a:r>
              <a:rPr lang="ru-RU" dirty="0" smtClean="0"/>
              <a:t> для </a:t>
            </a:r>
            <a:r>
              <a:rPr lang="ru-RU" dirty="0" err="1" smtClean="0"/>
              <a:t>церковних</a:t>
            </a:r>
            <a:r>
              <a:rPr lang="ru-RU" dirty="0" smtClean="0"/>
              <a:t> </a:t>
            </a:r>
            <a:r>
              <a:rPr lang="ru-RU" dirty="0" err="1" smtClean="0"/>
              <a:t>текстів</a:t>
            </a:r>
            <a:r>
              <a:rPr lang="ru-RU" dirty="0" smtClean="0"/>
              <a:t>, </a:t>
            </a:r>
            <a:r>
              <a:rPr lang="ru-RU" dirty="0" err="1" smtClean="0"/>
              <a:t>знайдені</a:t>
            </a:r>
            <a:r>
              <a:rPr lang="ru-RU" dirty="0" smtClean="0"/>
              <a:t> </a:t>
            </a:r>
            <a:r>
              <a:rPr lang="ru-RU" dirty="0" err="1" smtClean="0"/>
              <a:t>численні</a:t>
            </a:r>
            <a:r>
              <a:rPr lang="ru-RU" dirty="0" smtClean="0"/>
              <a:t> </a:t>
            </a:r>
            <a:r>
              <a:rPr lang="ru-RU" dirty="0" err="1" smtClean="0"/>
              <a:t>написи</a:t>
            </a:r>
            <a:r>
              <a:rPr lang="ru-RU" dirty="0" smtClean="0"/>
              <a:t> глаголицею, </a:t>
            </a:r>
            <a:r>
              <a:rPr lang="ru-RU" dirty="0" err="1" smtClean="0"/>
              <a:t>свідчать</a:t>
            </a:r>
            <a:r>
              <a:rPr lang="ru-RU" dirty="0" smtClean="0"/>
              <a:t> про те,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загал</a:t>
            </a:r>
            <a:r>
              <a:rPr lang="ru-RU" dirty="0" smtClean="0"/>
              <a:t> </a:t>
            </a:r>
            <a:r>
              <a:rPr lang="ru-RU" dirty="0" err="1" smtClean="0"/>
              <a:t>ще</a:t>
            </a:r>
            <a:r>
              <a:rPr lang="ru-RU" dirty="0" smtClean="0"/>
              <a:t> </a:t>
            </a:r>
            <a:r>
              <a:rPr lang="ru-RU" dirty="0" err="1" smtClean="0"/>
              <a:t>довгий</a:t>
            </a:r>
            <a:r>
              <a:rPr lang="ru-RU" dirty="0" smtClean="0"/>
              <a:t> час не </a:t>
            </a:r>
            <a:r>
              <a:rPr lang="ru-RU" dirty="0" err="1" smtClean="0"/>
              <a:t>сприймав</a:t>
            </a:r>
            <a:r>
              <a:rPr lang="ru-RU" dirty="0" smtClean="0"/>
              <a:t> штучно </a:t>
            </a:r>
            <a:r>
              <a:rPr lang="ru-RU" dirty="0" err="1" smtClean="0"/>
              <a:t>вигадану</a:t>
            </a:r>
            <a:r>
              <a:rPr lang="ru-RU" dirty="0" smtClean="0"/>
              <a:t> </a:t>
            </a:r>
            <a:r>
              <a:rPr lang="ru-RU" dirty="0" err="1" smtClean="0"/>
              <a:t>писемність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	</a:t>
            </a:r>
            <a:r>
              <a:rPr lang="ru-RU" dirty="0" err="1" smtClean="0"/>
              <a:t>Графіті</a:t>
            </a:r>
            <a:r>
              <a:rPr lang="ru-RU" dirty="0" smtClean="0"/>
              <a:t> </a:t>
            </a:r>
            <a:r>
              <a:rPr lang="ru-RU" dirty="0" err="1" smtClean="0"/>
              <a:t>містять</a:t>
            </a:r>
            <a:r>
              <a:rPr lang="ru-RU" dirty="0" smtClean="0"/>
              <a:t> </a:t>
            </a:r>
            <a:r>
              <a:rPr lang="ru-RU" dirty="0" err="1" smtClean="0"/>
              <a:t>цінні</a:t>
            </a:r>
            <a:r>
              <a:rPr lang="ru-RU" dirty="0" smtClean="0"/>
              <a:t> </a:t>
            </a:r>
            <a:r>
              <a:rPr lang="ru-RU" dirty="0" err="1" smtClean="0"/>
              <a:t>відомості</a:t>
            </a:r>
            <a:r>
              <a:rPr lang="ru-RU" dirty="0" smtClean="0"/>
              <a:t> про </a:t>
            </a:r>
            <a:r>
              <a:rPr lang="ru-RU" dirty="0" err="1" smtClean="0"/>
              <a:t>різні</a:t>
            </a:r>
            <a:r>
              <a:rPr lang="ru-RU" dirty="0" smtClean="0"/>
              <a:t> </a:t>
            </a:r>
            <a:r>
              <a:rPr lang="ru-RU" dirty="0" err="1" smtClean="0"/>
              <a:t>сторони</a:t>
            </a:r>
            <a:r>
              <a:rPr lang="ru-RU" dirty="0" smtClean="0"/>
              <a:t> </a:t>
            </a:r>
            <a:r>
              <a:rPr lang="ru-RU" dirty="0" err="1" smtClean="0"/>
              <a:t>життя</a:t>
            </a:r>
            <a:r>
              <a:rPr lang="ru-RU" dirty="0" smtClean="0"/>
              <a:t> </a:t>
            </a:r>
            <a:r>
              <a:rPr lang="ru-RU" dirty="0" err="1" smtClean="0"/>
              <a:t>Київської</a:t>
            </a:r>
            <a:r>
              <a:rPr lang="ru-RU" dirty="0" smtClean="0"/>
              <a:t> </a:t>
            </a:r>
            <a:r>
              <a:rPr lang="ru-RU" dirty="0" err="1" smtClean="0"/>
              <a:t>Русі</a:t>
            </a:r>
            <a:r>
              <a:rPr lang="ru-RU" dirty="0" smtClean="0"/>
              <a:t> — </a:t>
            </a:r>
            <a:r>
              <a:rPr lang="ru-RU" dirty="0" err="1" smtClean="0"/>
              <a:t>зокрема</a:t>
            </a:r>
            <a:r>
              <a:rPr lang="ru-RU" dirty="0" smtClean="0"/>
              <a:t> </a:t>
            </a:r>
            <a:r>
              <a:rPr lang="ru-RU" dirty="0" err="1" smtClean="0"/>
              <a:t>збереглися</a:t>
            </a:r>
            <a:r>
              <a:rPr lang="ru-RU" dirty="0" smtClean="0"/>
              <a:t> записи про смерть Ярослава, автограф </a:t>
            </a:r>
            <a:r>
              <a:rPr lang="ru-RU" dirty="0" err="1" smtClean="0"/>
              <a:t>Володимира</a:t>
            </a:r>
            <a:r>
              <a:rPr lang="ru-RU" dirty="0" smtClean="0"/>
              <a:t> Мономаха, </a:t>
            </a:r>
            <a:r>
              <a:rPr lang="ru-RU" dirty="0" err="1" smtClean="0"/>
              <a:t>запис</a:t>
            </a:r>
            <a:r>
              <a:rPr lang="ru-RU" dirty="0" smtClean="0"/>
              <a:t> про </a:t>
            </a:r>
            <a:r>
              <a:rPr lang="ru-RU" dirty="0" err="1" smtClean="0"/>
              <a:t>мирний</a:t>
            </a:r>
            <a:r>
              <a:rPr lang="ru-RU" dirty="0" smtClean="0"/>
              <a:t> </a:t>
            </a:r>
            <a:r>
              <a:rPr lang="ru-RU" dirty="0" err="1" smtClean="0"/>
              <a:t>договір</a:t>
            </a:r>
            <a:r>
              <a:rPr lang="ru-RU" dirty="0" smtClean="0"/>
              <a:t>, </a:t>
            </a:r>
            <a:r>
              <a:rPr lang="ru-RU" dirty="0" err="1" smtClean="0"/>
              <a:t>укладений</a:t>
            </a:r>
            <a:r>
              <a:rPr lang="ru-RU" dirty="0" smtClean="0"/>
              <a:t> </a:t>
            </a:r>
            <a:r>
              <a:rPr lang="ru-RU" dirty="0" err="1" smtClean="0"/>
              <a:t>наприкінці</a:t>
            </a:r>
            <a:r>
              <a:rPr lang="ru-RU" dirty="0" smtClean="0"/>
              <a:t> </a:t>
            </a:r>
            <a:r>
              <a:rPr lang="en-US" dirty="0" smtClean="0"/>
              <a:t>XI </a:t>
            </a:r>
            <a:r>
              <a:rPr lang="ru-RU" dirty="0" smtClean="0"/>
              <a:t>ст. </a:t>
            </a:r>
            <a:r>
              <a:rPr lang="ru-RU" dirty="0" err="1" smtClean="0"/>
              <a:t>між</a:t>
            </a:r>
            <a:r>
              <a:rPr lang="ru-RU" dirty="0" smtClean="0"/>
              <a:t> князями Святополком </a:t>
            </a:r>
            <a:r>
              <a:rPr lang="ru-RU" dirty="0" err="1" smtClean="0"/>
              <a:t>Ізяславичем</a:t>
            </a:r>
            <a:r>
              <a:rPr lang="ru-RU" dirty="0" smtClean="0"/>
              <a:t>, </a:t>
            </a:r>
            <a:r>
              <a:rPr lang="ru-RU" dirty="0" err="1" smtClean="0"/>
              <a:t>Володимиром</a:t>
            </a:r>
            <a:r>
              <a:rPr lang="ru-RU" dirty="0" smtClean="0"/>
              <a:t> Мономахом та Олегом </a:t>
            </a:r>
            <a:r>
              <a:rPr lang="ru-RU" dirty="0" err="1" smtClean="0"/>
              <a:t>Святославичем</a:t>
            </a:r>
            <a:r>
              <a:rPr lang="ru-RU" dirty="0" smtClean="0"/>
              <a:t> на р. </a:t>
            </a:r>
            <a:r>
              <a:rPr lang="ru-RU" dirty="0" err="1" smtClean="0"/>
              <a:t>Желані</a:t>
            </a:r>
            <a:r>
              <a:rPr lang="ru-RU" dirty="0" smtClean="0"/>
              <a:t> (зараз — </a:t>
            </a:r>
            <a:r>
              <a:rPr lang="ru-RU" dirty="0" err="1" smtClean="0"/>
              <a:t>Жуляни</a:t>
            </a:r>
            <a:r>
              <a:rPr lang="ru-RU" dirty="0" smtClean="0"/>
              <a:t>), </a:t>
            </a:r>
            <a:r>
              <a:rPr lang="ru-RU" dirty="0" err="1" smtClean="0"/>
              <a:t>купівлю</a:t>
            </a:r>
            <a:r>
              <a:rPr lang="ru-RU" dirty="0" smtClean="0"/>
              <a:t> княгинею, дружиною Всеволода </a:t>
            </a:r>
            <a:r>
              <a:rPr lang="ru-RU" dirty="0" err="1" smtClean="0"/>
              <a:t>Ольговича</a:t>
            </a:r>
            <a:r>
              <a:rPr lang="ru-RU" dirty="0" smtClean="0"/>
              <a:t>, </a:t>
            </a:r>
            <a:r>
              <a:rPr lang="ru-RU" dirty="0" err="1" smtClean="0"/>
              <a:t>Боянової</a:t>
            </a:r>
            <a:r>
              <a:rPr lang="ru-RU" dirty="0" smtClean="0"/>
              <a:t> </a:t>
            </a:r>
            <a:r>
              <a:rPr lang="ru-RU" dirty="0" err="1" smtClean="0"/>
              <a:t>землі</a:t>
            </a:r>
            <a:r>
              <a:rPr lang="ru-RU" dirty="0" smtClean="0"/>
              <a:t> (середина ХІІ ст.).</a:t>
            </a:r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	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відоме</a:t>
            </a:r>
            <a:r>
              <a:rPr lang="ru-RU" dirty="0" smtClean="0"/>
              <a:t> </a:t>
            </a:r>
            <a:r>
              <a:rPr lang="ru-RU" dirty="0" err="1" smtClean="0"/>
              <a:t>графіті</a:t>
            </a:r>
            <a:r>
              <a:rPr lang="ru-RU" dirty="0" smtClean="0"/>
              <a:t> </a:t>
            </a:r>
            <a:r>
              <a:rPr lang="ru-RU" dirty="0" err="1" smtClean="0"/>
              <a:t>дружини</a:t>
            </a:r>
            <a:r>
              <a:rPr lang="ru-RU" dirty="0" smtClean="0"/>
              <a:t> князя </a:t>
            </a:r>
            <a:r>
              <a:rPr lang="ru-RU" dirty="0" err="1" smtClean="0"/>
              <a:t>Ізяслава</a:t>
            </a:r>
            <a:r>
              <a:rPr lang="ru-RU" dirty="0" smtClean="0"/>
              <a:t> Ярославовича </a:t>
            </a:r>
            <a:r>
              <a:rPr lang="ru-RU" dirty="0" err="1" smtClean="0"/>
              <a:t>Гертруди-Олісави</a:t>
            </a:r>
            <a:r>
              <a:rPr lang="ru-RU" dirty="0" smtClean="0"/>
              <a:t>: «Господи </a:t>
            </a:r>
            <a:r>
              <a:rPr lang="ru-RU" dirty="0" err="1" smtClean="0"/>
              <a:t>помози</a:t>
            </a:r>
            <a:r>
              <a:rPr lang="ru-RU" dirty="0" smtClean="0"/>
              <a:t> </a:t>
            </a:r>
            <a:r>
              <a:rPr lang="ru-RU" dirty="0" err="1" smtClean="0"/>
              <a:t>рабі</a:t>
            </a:r>
            <a:r>
              <a:rPr lang="ru-RU" dirty="0" smtClean="0"/>
              <a:t> </a:t>
            </a:r>
            <a:r>
              <a:rPr lang="ru-RU" dirty="0" err="1" smtClean="0"/>
              <a:t>своєй</a:t>
            </a:r>
            <a:r>
              <a:rPr lang="ru-RU" dirty="0" smtClean="0"/>
              <a:t> </a:t>
            </a:r>
            <a:r>
              <a:rPr lang="ru-RU" dirty="0" err="1" smtClean="0"/>
              <a:t>Олісаві</a:t>
            </a:r>
            <a:r>
              <a:rPr lang="ru-RU" dirty="0" smtClean="0"/>
              <a:t> </a:t>
            </a:r>
            <a:r>
              <a:rPr lang="ru-RU" dirty="0" err="1" smtClean="0"/>
              <a:t>Святополчі</a:t>
            </a:r>
            <a:r>
              <a:rPr lang="ru-RU" dirty="0" smtClean="0"/>
              <a:t> </a:t>
            </a:r>
            <a:r>
              <a:rPr lang="ru-RU" dirty="0" err="1" smtClean="0"/>
              <a:t>матері</a:t>
            </a:r>
            <a:r>
              <a:rPr lang="ru-RU" dirty="0" smtClean="0"/>
              <a:t>, </a:t>
            </a:r>
            <a:r>
              <a:rPr lang="ru-RU" dirty="0" err="1" smtClean="0"/>
              <a:t>руський</a:t>
            </a:r>
            <a:r>
              <a:rPr lang="ru-RU" dirty="0" smtClean="0"/>
              <a:t> </a:t>
            </a:r>
            <a:r>
              <a:rPr lang="ru-RU" dirty="0" err="1" smtClean="0"/>
              <a:t>княгині</a:t>
            </a:r>
            <a:r>
              <a:rPr lang="ru-RU" dirty="0" smtClean="0"/>
              <a:t>.»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3714776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28596" y="578645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/>
              <a:t>Повідомлення</a:t>
            </a:r>
            <a:r>
              <a:rPr lang="ru-RU" dirty="0" smtClean="0"/>
              <a:t> про смерть Великого </a:t>
            </a:r>
            <a:r>
              <a:rPr lang="ru-RU" dirty="0" err="1" smtClean="0"/>
              <a:t>Київського</a:t>
            </a:r>
            <a:r>
              <a:rPr lang="ru-RU" dirty="0" smtClean="0"/>
              <a:t> князя Ярослава Мудрого</a:t>
            </a:r>
            <a:endParaRPr lang="ru-RU" dirty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1357298"/>
            <a:ext cx="500066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4857752" y="4572008"/>
            <a:ext cx="34808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Автограф </a:t>
            </a:r>
            <a:r>
              <a:rPr lang="ru-RU" dirty="0" err="1" smtClean="0"/>
              <a:t>Володимира</a:t>
            </a:r>
            <a:r>
              <a:rPr lang="ru-RU" dirty="0" smtClean="0"/>
              <a:t> Мономаха</a:t>
            </a:r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err="1" smtClean="0"/>
              <a:t>Іконостас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5286412"/>
          </a:xfrm>
        </p:spPr>
        <p:txBody>
          <a:bodyPr>
            <a:normAutofit fontScale="32500" lnSpcReduction="20000"/>
          </a:bodyPr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sz="3700" dirty="0" smtClean="0"/>
              <a:t>В ХІ ст. </a:t>
            </a:r>
            <a:r>
              <a:rPr lang="ru-RU" sz="3700" dirty="0" err="1" smtClean="0"/>
              <a:t>під</a:t>
            </a:r>
            <a:r>
              <a:rPr lang="ru-RU" sz="3700" dirty="0" smtClean="0"/>
              <a:t> час </a:t>
            </a:r>
            <a:r>
              <a:rPr lang="ru-RU" sz="3700" dirty="0" err="1" smtClean="0"/>
              <a:t>будівництва</a:t>
            </a:r>
            <a:r>
              <a:rPr lang="ru-RU" sz="3700" dirty="0" smtClean="0"/>
              <a:t> Собору </a:t>
            </a:r>
            <a:r>
              <a:rPr lang="ru-RU" sz="3700" dirty="0" err="1" smtClean="0"/>
              <a:t>вівтар</a:t>
            </a:r>
            <a:r>
              <a:rPr lang="ru-RU" sz="3700" dirty="0" smtClean="0"/>
              <a:t> </a:t>
            </a:r>
            <a:r>
              <a:rPr lang="ru-RU" sz="3700" dirty="0" err="1" smtClean="0"/>
              <a:t>був</a:t>
            </a:r>
            <a:r>
              <a:rPr lang="ru-RU" sz="3700" dirty="0" smtClean="0"/>
              <a:t> </a:t>
            </a:r>
            <a:r>
              <a:rPr lang="ru-RU" sz="3700" dirty="0" err="1" smtClean="0"/>
              <a:t>відокремлений</a:t>
            </a:r>
            <a:r>
              <a:rPr lang="ru-RU" sz="3700" dirty="0" smtClean="0"/>
              <a:t> </a:t>
            </a:r>
            <a:r>
              <a:rPr lang="ru-RU" sz="3700" dirty="0" err="1" smtClean="0"/>
              <a:t>загального</a:t>
            </a:r>
            <a:r>
              <a:rPr lang="ru-RU" sz="3700" dirty="0" smtClean="0"/>
              <a:t> </a:t>
            </a:r>
            <a:r>
              <a:rPr lang="ru-RU" sz="3700" dirty="0" err="1" smtClean="0"/>
              <a:t>приміщення</a:t>
            </a:r>
            <a:r>
              <a:rPr lang="ru-RU" sz="3700" dirty="0" smtClean="0"/>
              <a:t> </a:t>
            </a:r>
            <a:r>
              <a:rPr lang="ru-RU" sz="3700" dirty="0" err="1" smtClean="0"/>
              <a:t>лише</a:t>
            </a:r>
            <a:r>
              <a:rPr lang="ru-RU" sz="3700" dirty="0" smtClean="0"/>
              <a:t> </a:t>
            </a:r>
            <a:r>
              <a:rPr lang="ru-RU" sz="3700" dirty="0" err="1" smtClean="0"/>
              <a:t>невисокою</a:t>
            </a:r>
            <a:r>
              <a:rPr lang="ru-RU" sz="3700" dirty="0" smtClean="0"/>
              <a:t> </a:t>
            </a:r>
            <a:r>
              <a:rPr lang="ru-RU" sz="3700" dirty="0" err="1" smtClean="0"/>
              <a:t>передвівтарною</a:t>
            </a:r>
            <a:r>
              <a:rPr lang="ru-RU" sz="3700" dirty="0" smtClean="0"/>
              <a:t> огорожею, </a:t>
            </a:r>
            <a:r>
              <a:rPr lang="ru-RU" sz="3700" dirty="0" err="1" smtClean="0"/>
              <a:t>виготовленою</a:t>
            </a:r>
            <a:r>
              <a:rPr lang="ru-RU" sz="3700" dirty="0" smtClean="0"/>
              <a:t> </a:t>
            </a:r>
            <a:r>
              <a:rPr lang="ru-RU" sz="3700" dirty="0" err="1" smtClean="0"/>
              <a:t>з</a:t>
            </a:r>
            <a:r>
              <a:rPr lang="ru-RU" sz="3700" dirty="0" smtClean="0"/>
              <a:t> </a:t>
            </a:r>
            <a:r>
              <a:rPr lang="ru-RU" sz="3700" dirty="0" err="1" smtClean="0"/>
              <a:t>мармуру</a:t>
            </a:r>
            <a:r>
              <a:rPr lang="ru-RU" sz="3700" dirty="0" smtClean="0"/>
              <a:t>.</a:t>
            </a:r>
          </a:p>
          <a:p>
            <a:endParaRPr lang="ru-RU" sz="3700" dirty="0" smtClean="0"/>
          </a:p>
          <a:p>
            <a:pPr>
              <a:buNone/>
            </a:pPr>
            <a:r>
              <a:rPr lang="ru-RU" sz="3700" dirty="0" smtClean="0"/>
              <a:t>	Перший </a:t>
            </a:r>
            <a:r>
              <a:rPr lang="ru-RU" sz="3700" dirty="0" err="1" smtClean="0"/>
              <a:t>іконостас</a:t>
            </a:r>
            <a:r>
              <a:rPr lang="ru-RU" sz="3700" dirty="0" smtClean="0"/>
              <a:t> </a:t>
            </a:r>
            <a:r>
              <a:rPr lang="ru-RU" sz="3700" dirty="0" err="1" smtClean="0"/>
              <a:t>був</a:t>
            </a:r>
            <a:r>
              <a:rPr lang="ru-RU" sz="3700" dirty="0" smtClean="0"/>
              <a:t> </a:t>
            </a:r>
            <a:r>
              <a:rPr lang="ru-RU" sz="3700" dirty="0" err="1" smtClean="0"/>
              <a:t>виготовлений</a:t>
            </a:r>
            <a:r>
              <a:rPr lang="ru-RU" sz="3700" dirty="0" smtClean="0"/>
              <a:t> та </a:t>
            </a:r>
            <a:r>
              <a:rPr lang="ru-RU" sz="3700" dirty="0" err="1" smtClean="0"/>
              <a:t>встановлений</a:t>
            </a:r>
            <a:r>
              <a:rPr lang="ru-RU" sz="3700" dirty="0" smtClean="0"/>
              <a:t> </a:t>
            </a:r>
            <a:r>
              <a:rPr lang="ru-RU" sz="3700" dirty="0" err="1" smtClean="0"/>
              <a:t>під</a:t>
            </a:r>
            <a:r>
              <a:rPr lang="ru-RU" sz="3700" dirty="0" smtClean="0"/>
              <a:t> час </a:t>
            </a:r>
            <a:r>
              <a:rPr lang="ru-RU" sz="3700" dirty="0" err="1" smtClean="0"/>
              <a:t>перебудови</a:t>
            </a:r>
            <a:r>
              <a:rPr lang="ru-RU" sz="3700" dirty="0" smtClean="0"/>
              <a:t> Собору Митрополитом Петром Могилою у 1637-38рр.</a:t>
            </a:r>
          </a:p>
          <a:p>
            <a:endParaRPr lang="ru-RU" sz="3700" dirty="0" smtClean="0"/>
          </a:p>
          <a:p>
            <a:pPr>
              <a:buNone/>
            </a:pPr>
            <a:r>
              <a:rPr lang="ru-RU" sz="3700" dirty="0" smtClean="0"/>
              <a:t>	</a:t>
            </a:r>
            <a:r>
              <a:rPr lang="ru-RU" sz="3700" dirty="0" err="1" smtClean="0"/>
              <a:t>Під</a:t>
            </a:r>
            <a:r>
              <a:rPr lang="ru-RU" sz="3700" dirty="0" smtClean="0"/>
              <a:t> час </a:t>
            </a:r>
            <a:r>
              <a:rPr lang="ru-RU" sz="3700" dirty="0" err="1" smtClean="0"/>
              <a:t>великої</a:t>
            </a:r>
            <a:r>
              <a:rPr lang="ru-RU" sz="3700" dirty="0" smtClean="0"/>
              <a:t> </a:t>
            </a:r>
            <a:r>
              <a:rPr lang="ru-RU" sz="3700" dirty="0" err="1" smtClean="0"/>
              <a:t>перебудови</a:t>
            </a:r>
            <a:r>
              <a:rPr lang="ru-RU" sz="3700" dirty="0" smtClean="0"/>
              <a:t> </a:t>
            </a:r>
            <a:r>
              <a:rPr lang="en-US" sz="3700" dirty="0" smtClean="0"/>
              <a:t>XVIII </a:t>
            </a:r>
            <a:r>
              <a:rPr lang="ru-RU" sz="3700" dirty="0" err="1" smtClean="0"/>
              <a:t>зміни</a:t>
            </a:r>
            <a:r>
              <a:rPr lang="ru-RU" sz="3700" dirty="0" smtClean="0"/>
              <a:t> в </a:t>
            </a:r>
            <a:r>
              <a:rPr lang="ru-RU" sz="3700" dirty="0" err="1" smtClean="0"/>
              <a:t>бік</a:t>
            </a:r>
            <a:r>
              <a:rPr lang="ru-RU" sz="3700" dirty="0" smtClean="0"/>
              <a:t> </a:t>
            </a:r>
            <a:r>
              <a:rPr lang="ru-RU" sz="3700" dirty="0" err="1" smtClean="0"/>
              <a:t>бароко</a:t>
            </a:r>
            <a:r>
              <a:rPr lang="ru-RU" sz="3700" dirty="0" smtClean="0"/>
              <a:t> </a:t>
            </a:r>
            <a:r>
              <a:rPr lang="ru-RU" sz="3700" dirty="0" err="1" smtClean="0"/>
              <a:t>торкнулися</a:t>
            </a:r>
            <a:r>
              <a:rPr lang="ru-RU" sz="3700" dirty="0" smtClean="0"/>
              <a:t> </a:t>
            </a:r>
            <a:r>
              <a:rPr lang="ru-RU" sz="3700" dirty="0" err="1" smtClean="0"/>
              <a:t>і</a:t>
            </a:r>
            <a:r>
              <a:rPr lang="ru-RU" sz="3700" dirty="0" smtClean="0"/>
              <a:t> </a:t>
            </a:r>
            <a:r>
              <a:rPr lang="ru-RU" sz="3700" dirty="0" err="1" smtClean="0"/>
              <a:t>інтер'єру</a:t>
            </a:r>
            <a:r>
              <a:rPr lang="ru-RU" sz="3700" dirty="0" smtClean="0"/>
              <a:t> Собору. </a:t>
            </a:r>
            <a:r>
              <a:rPr lang="ru-RU" sz="3700" dirty="0" err="1" smtClean="0"/>
              <a:t>Виконаний</a:t>
            </a:r>
            <a:r>
              <a:rPr lang="ru-RU" sz="3700" dirty="0" smtClean="0"/>
              <a:t> у </a:t>
            </a:r>
            <a:r>
              <a:rPr lang="ru-RU" sz="3700" dirty="0" err="1" smtClean="0"/>
              <a:t>цьому</a:t>
            </a:r>
            <a:r>
              <a:rPr lang="ru-RU" sz="3700" dirty="0" smtClean="0"/>
              <a:t> </a:t>
            </a:r>
            <a:r>
              <a:rPr lang="ru-RU" sz="3700" dirty="0" err="1" smtClean="0"/>
              <a:t>стилі</a:t>
            </a:r>
            <a:r>
              <a:rPr lang="ru-RU" sz="3700" dirty="0" smtClean="0"/>
              <a:t> </a:t>
            </a:r>
            <a:r>
              <a:rPr lang="ru-RU" sz="3700" dirty="0" err="1" smtClean="0"/>
              <a:t>дерев'яний</a:t>
            </a:r>
            <a:r>
              <a:rPr lang="ru-RU" sz="3700" dirty="0" smtClean="0"/>
              <a:t> </a:t>
            </a:r>
            <a:r>
              <a:rPr lang="ru-RU" sz="3700" dirty="0" err="1" smtClean="0"/>
              <a:t>позолочений</a:t>
            </a:r>
            <a:r>
              <a:rPr lang="ru-RU" sz="3700" dirty="0" smtClean="0"/>
              <a:t> </a:t>
            </a:r>
            <a:r>
              <a:rPr lang="ru-RU" sz="3700" dirty="0" err="1" smtClean="0"/>
              <a:t>іконостас</a:t>
            </a:r>
            <a:r>
              <a:rPr lang="ru-RU" sz="3700" dirty="0" smtClean="0"/>
              <a:t> </a:t>
            </a:r>
            <a:r>
              <a:rPr lang="ru-RU" sz="3700" dirty="0" err="1" smtClean="0"/>
              <a:t>був</a:t>
            </a:r>
            <a:r>
              <a:rPr lang="ru-RU" sz="3700" dirty="0" smtClean="0"/>
              <a:t> </a:t>
            </a:r>
            <a:r>
              <a:rPr lang="ru-RU" sz="3700" dirty="0" err="1" smtClean="0"/>
              <a:t>виготовлений</a:t>
            </a:r>
            <a:r>
              <a:rPr lang="ru-RU" sz="3700" dirty="0" smtClean="0"/>
              <a:t> в 1747 </a:t>
            </a:r>
            <a:r>
              <a:rPr lang="ru-RU" sz="3700" dirty="0" err="1" smtClean="0"/>
              <a:t>році</a:t>
            </a:r>
            <a:r>
              <a:rPr lang="ru-RU" sz="3700" dirty="0" smtClean="0"/>
              <a:t> </a:t>
            </a:r>
            <a:r>
              <a:rPr lang="ru-RU" sz="3700" dirty="0" err="1" smtClean="0"/>
              <a:t>українськими</a:t>
            </a:r>
            <a:r>
              <a:rPr lang="ru-RU" sz="3700" dirty="0" smtClean="0"/>
              <a:t> </a:t>
            </a:r>
            <a:r>
              <a:rPr lang="ru-RU" sz="3700" dirty="0" err="1" smtClean="0"/>
              <a:t>майстрами</a:t>
            </a:r>
            <a:r>
              <a:rPr lang="ru-RU" sz="3700" dirty="0" smtClean="0"/>
              <a:t> </a:t>
            </a:r>
            <a:r>
              <a:rPr lang="ru-RU" sz="3700" dirty="0" err="1" smtClean="0"/>
              <a:t>і</a:t>
            </a:r>
            <a:r>
              <a:rPr lang="ru-RU" sz="3700" dirty="0" smtClean="0"/>
              <a:t> </a:t>
            </a:r>
            <a:r>
              <a:rPr lang="ru-RU" sz="3700" dirty="0" err="1" smtClean="0"/>
              <a:t>є</a:t>
            </a:r>
            <a:r>
              <a:rPr lang="ru-RU" sz="3700" dirty="0" smtClean="0"/>
              <a:t> </a:t>
            </a:r>
            <a:r>
              <a:rPr lang="ru-RU" sz="3700" dirty="0" err="1" smtClean="0"/>
              <a:t>чудовим</a:t>
            </a:r>
            <a:r>
              <a:rPr lang="ru-RU" sz="3700" dirty="0" smtClean="0"/>
              <a:t> </a:t>
            </a:r>
            <a:r>
              <a:rPr lang="ru-RU" sz="3700" dirty="0" err="1" smtClean="0"/>
              <a:t>взірцем</a:t>
            </a:r>
            <a:r>
              <a:rPr lang="ru-RU" sz="3700" dirty="0" smtClean="0"/>
              <a:t> </a:t>
            </a:r>
            <a:r>
              <a:rPr lang="ru-RU" sz="3700" dirty="0" err="1" smtClean="0"/>
              <a:t>різьблення</a:t>
            </a:r>
            <a:r>
              <a:rPr lang="ru-RU" sz="3700" dirty="0" smtClean="0"/>
              <a:t> по дереву та станкового </a:t>
            </a:r>
            <a:r>
              <a:rPr lang="ru-RU" sz="3700" dirty="0" err="1" smtClean="0"/>
              <a:t>живопису</a:t>
            </a:r>
            <a:r>
              <a:rPr lang="ru-RU" sz="3700" dirty="0" smtClean="0"/>
              <a:t>. </a:t>
            </a:r>
            <a:r>
              <a:rPr lang="ru-RU" sz="3700" dirty="0" err="1" smtClean="0"/>
              <a:t>Іконостас</a:t>
            </a:r>
            <a:r>
              <a:rPr lang="ru-RU" sz="3700" dirty="0" smtClean="0"/>
              <a:t> </a:t>
            </a:r>
            <a:r>
              <a:rPr lang="ru-RU" sz="3700" dirty="0" err="1" smtClean="0"/>
              <a:t>мав</a:t>
            </a:r>
            <a:r>
              <a:rPr lang="ru-RU" sz="3700" dirty="0" smtClean="0"/>
              <a:t> 3 </a:t>
            </a:r>
            <a:r>
              <a:rPr lang="ru-RU" sz="3700" dirty="0" err="1" smtClean="0"/>
              <a:t>яруси</a:t>
            </a:r>
            <a:r>
              <a:rPr lang="ru-RU" sz="3700" dirty="0" smtClean="0"/>
              <a:t>, </a:t>
            </a:r>
            <a:r>
              <a:rPr lang="ru-RU" sz="3700" dirty="0" err="1" smtClean="0"/>
              <a:t>з</a:t>
            </a:r>
            <a:r>
              <a:rPr lang="ru-RU" sz="3700" dirty="0" smtClean="0"/>
              <a:t> </a:t>
            </a:r>
            <a:r>
              <a:rPr lang="ru-RU" sz="3700" dirty="0" err="1" smtClean="0"/>
              <a:t>яких</a:t>
            </a:r>
            <a:r>
              <a:rPr lang="ru-RU" sz="3700" dirty="0" smtClean="0"/>
              <a:t> до </a:t>
            </a:r>
            <a:r>
              <a:rPr lang="ru-RU" sz="3700" dirty="0" err="1" smtClean="0"/>
              <a:t>цього</a:t>
            </a:r>
            <a:r>
              <a:rPr lang="ru-RU" sz="3700" dirty="0" smtClean="0"/>
              <a:t> часу </a:t>
            </a:r>
            <a:r>
              <a:rPr lang="ru-RU" sz="3700" dirty="0" err="1" smtClean="0"/>
              <a:t>зберігся</a:t>
            </a:r>
            <a:r>
              <a:rPr lang="ru-RU" sz="3700" dirty="0" smtClean="0"/>
              <a:t> </a:t>
            </a:r>
            <a:r>
              <a:rPr lang="ru-RU" sz="3700" dirty="0" err="1" smtClean="0"/>
              <a:t>тільки</a:t>
            </a:r>
            <a:r>
              <a:rPr lang="ru-RU" sz="3700" dirty="0" smtClean="0"/>
              <a:t> </a:t>
            </a:r>
            <a:r>
              <a:rPr lang="ru-RU" sz="3700" dirty="0" err="1" smtClean="0"/>
              <a:t>нижній</a:t>
            </a:r>
            <a:r>
              <a:rPr lang="ru-RU" sz="3700" dirty="0" smtClean="0"/>
              <a:t>, </a:t>
            </a:r>
            <a:r>
              <a:rPr lang="ru-RU" sz="3700" dirty="0" err="1" smtClean="0"/>
              <a:t>оскільки</a:t>
            </a:r>
            <a:r>
              <a:rPr lang="ru-RU" sz="3700" dirty="0" smtClean="0"/>
              <a:t> в 1935-37рр. </a:t>
            </a:r>
            <a:r>
              <a:rPr lang="ru-RU" sz="3700" dirty="0" err="1" smtClean="0"/>
              <a:t>більшовики</a:t>
            </a:r>
            <a:r>
              <a:rPr lang="ru-RU" sz="3700" dirty="0" smtClean="0"/>
              <a:t> </a:t>
            </a:r>
            <a:r>
              <a:rPr lang="ru-RU" sz="3700" dirty="0" err="1" smtClean="0"/>
              <a:t>зруйнували</a:t>
            </a:r>
            <a:r>
              <a:rPr lang="ru-RU" sz="3700" dirty="0" smtClean="0"/>
              <a:t> та спалили </a:t>
            </a:r>
            <a:r>
              <a:rPr lang="ru-RU" sz="3700" dirty="0" err="1" smtClean="0"/>
              <a:t>вісім</a:t>
            </a:r>
            <a:r>
              <a:rPr lang="ru-RU" sz="3700" dirty="0" smtClean="0"/>
              <a:t> </a:t>
            </a:r>
            <a:r>
              <a:rPr lang="ru-RU" sz="3700" dirty="0" err="1" smtClean="0"/>
              <a:t>барокових</a:t>
            </a:r>
            <a:r>
              <a:rPr lang="ru-RU" sz="3700" dirty="0" smtClean="0"/>
              <a:t> </a:t>
            </a:r>
            <a:r>
              <a:rPr lang="ru-RU" sz="3700" dirty="0" err="1" smtClean="0"/>
              <a:t>іконостасів</a:t>
            </a:r>
            <a:r>
              <a:rPr lang="ru-RU" sz="3700" dirty="0" smtClean="0"/>
              <a:t> </a:t>
            </a:r>
            <a:r>
              <a:rPr lang="ru-RU" sz="3700" dirty="0" err="1" smtClean="0"/>
              <a:t>бічних</a:t>
            </a:r>
            <a:r>
              <a:rPr lang="ru-RU" sz="3700" dirty="0" smtClean="0"/>
              <a:t> </a:t>
            </a:r>
            <a:r>
              <a:rPr lang="ru-RU" sz="3700" dirty="0" err="1" smtClean="0"/>
              <a:t>вівтарів</a:t>
            </a:r>
            <a:r>
              <a:rPr lang="ru-RU" sz="3700" dirty="0" smtClean="0"/>
              <a:t> та </a:t>
            </a:r>
            <a:r>
              <a:rPr lang="ru-RU" sz="3700" dirty="0" err="1" smtClean="0"/>
              <a:t>верзні</a:t>
            </a:r>
            <a:r>
              <a:rPr lang="ru-RU" sz="3700" dirty="0" smtClean="0"/>
              <a:t> </a:t>
            </a:r>
            <a:r>
              <a:rPr lang="ru-RU" sz="3700" dirty="0" err="1" smtClean="0"/>
              <a:t>яруси</a:t>
            </a:r>
            <a:r>
              <a:rPr lang="ru-RU" sz="3700" dirty="0" smtClean="0"/>
              <a:t> головного </a:t>
            </a:r>
            <a:r>
              <a:rPr lang="ru-RU" sz="3700" dirty="0" err="1" smtClean="0"/>
              <a:t>вівтаря</a:t>
            </a:r>
            <a:r>
              <a:rPr lang="ru-RU" sz="3700" dirty="0" smtClean="0"/>
              <a:t>.</a:t>
            </a:r>
          </a:p>
          <a:p>
            <a:endParaRPr lang="ru-RU" sz="3700" dirty="0" smtClean="0"/>
          </a:p>
          <a:p>
            <a:pPr>
              <a:buNone/>
            </a:pPr>
            <a:r>
              <a:rPr lang="ru-RU" sz="3700" dirty="0" smtClean="0"/>
              <a:t>	</a:t>
            </a:r>
            <a:r>
              <a:rPr lang="ru-RU" sz="3700" dirty="0" err="1" smtClean="0"/>
              <a:t>Окремою</a:t>
            </a:r>
            <a:r>
              <a:rPr lang="ru-RU" sz="3700" dirty="0" smtClean="0"/>
              <a:t> </a:t>
            </a:r>
            <a:r>
              <a:rPr lang="ru-RU" sz="3700" dirty="0" err="1" smtClean="0"/>
              <a:t>цінністю</a:t>
            </a:r>
            <a:r>
              <a:rPr lang="ru-RU" sz="3700" dirty="0" smtClean="0"/>
              <a:t> в </a:t>
            </a:r>
            <a:r>
              <a:rPr lang="ru-RU" sz="3700" dirty="0" err="1" smtClean="0"/>
              <a:t>іконостасі</a:t>
            </a:r>
            <a:r>
              <a:rPr lang="ru-RU" sz="3700" dirty="0" smtClean="0"/>
              <a:t> </a:t>
            </a:r>
            <a:r>
              <a:rPr lang="ru-RU" sz="3700" dirty="0" err="1" smtClean="0"/>
              <a:t>були</a:t>
            </a:r>
            <a:r>
              <a:rPr lang="ru-RU" sz="3700" dirty="0" smtClean="0"/>
              <a:t> </a:t>
            </a:r>
            <a:r>
              <a:rPr lang="ru-RU" sz="3700" dirty="0" err="1" smtClean="0"/>
              <a:t>виготовлені</a:t>
            </a:r>
            <a:r>
              <a:rPr lang="ru-RU" sz="3700" dirty="0" smtClean="0"/>
              <a:t> </a:t>
            </a:r>
            <a:r>
              <a:rPr lang="ru-RU" sz="3700" dirty="0" err="1" smtClean="0"/>
              <a:t>із</a:t>
            </a:r>
            <a:r>
              <a:rPr lang="ru-RU" sz="3700" dirty="0" smtClean="0"/>
              <a:t> </a:t>
            </a:r>
            <a:r>
              <a:rPr lang="ru-RU" sz="3700" dirty="0" err="1" smtClean="0"/>
              <a:t>срібла</a:t>
            </a:r>
            <a:r>
              <a:rPr lang="ru-RU" sz="3700" dirty="0" smtClean="0"/>
              <a:t> та </a:t>
            </a:r>
            <a:r>
              <a:rPr lang="ru-RU" sz="3700" dirty="0" err="1" smtClean="0"/>
              <a:t>позолочені</a:t>
            </a:r>
            <a:r>
              <a:rPr lang="ru-RU" sz="3700" dirty="0" smtClean="0"/>
              <a:t> </a:t>
            </a:r>
            <a:r>
              <a:rPr lang="ru-RU" sz="3700" dirty="0" err="1" smtClean="0"/>
              <a:t>царські</a:t>
            </a:r>
            <a:r>
              <a:rPr lang="ru-RU" sz="3700" dirty="0" smtClean="0"/>
              <a:t> врата, </a:t>
            </a:r>
            <a:r>
              <a:rPr lang="ru-RU" sz="3700" dirty="0" err="1" smtClean="0"/>
              <a:t>виготовлені</a:t>
            </a:r>
            <a:r>
              <a:rPr lang="ru-RU" sz="3700" dirty="0" smtClean="0"/>
              <a:t> </a:t>
            </a:r>
            <a:r>
              <a:rPr lang="ru-RU" sz="3700" dirty="0" err="1" smtClean="0"/>
              <a:t>відомими</a:t>
            </a:r>
            <a:r>
              <a:rPr lang="ru-RU" sz="3700" dirty="0" smtClean="0"/>
              <a:t> </a:t>
            </a:r>
            <a:r>
              <a:rPr lang="ru-RU" sz="3700" dirty="0" err="1" smtClean="0"/>
              <a:t>київськими</a:t>
            </a:r>
            <a:r>
              <a:rPr lang="ru-RU" sz="3700" dirty="0" smtClean="0"/>
              <a:t> золотарями Петром Волохом, </a:t>
            </a:r>
            <a:r>
              <a:rPr lang="ru-RU" sz="3700" dirty="0" err="1" smtClean="0"/>
              <a:t>Іоанном</a:t>
            </a:r>
            <a:r>
              <a:rPr lang="ru-RU" sz="3700" dirty="0" smtClean="0"/>
              <a:t> </a:t>
            </a:r>
            <a:r>
              <a:rPr lang="ru-RU" sz="3700" dirty="0" err="1" smtClean="0"/>
              <a:t>Завадовським</a:t>
            </a:r>
            <a:r>
              <a:rPr lang="ru-RU" sz="3700" dirty="0" smtClean="0"/>
              <a:t> та Петром Тараном у 1747—1750 роках.</a:t>
            </a:r>
          </a:p>
          <a:p>
            <a:endParaRPr lang="ru-RU" sz="3700" dirty="0" smtClean="0"/>
          </a:p>
          <a:p>
            <a:pPr>
              <a:buNone/>
            </a:pPr>
            <a:r>
              <a:rPr lang="ru-RU" sz="3700" dirty="0" smtClean="0"/>
              <a:t>	Врата простояли в </a:t>
            </a:r>
            <a:r>
              <a:rPr lang="ru-RU" sz="3700" dirty="0" err="1" smtClean="0"/>
              <a:t>Соборі</a:t>
            </a:r>
            <a:r>
              <a:rPr lang="ru-RU" sz="3700" dirty="0" smtClean="0"/>
              <a:t> 184 роки, аж до 1934 року, коли </a:t>
            </a:r>
            <a:r>
              <a:rPr lang="ru-RU" sz="3700" dirty="0" err="1" smtClean="0"/>
              <a:t>більшовики</a:t>
            </a:r>
            <a:r>
              <a:rPr lang="ru-RU" sz="3700" dirty="0" smtClean="0"/>
              <a:t> </a:t>
            </a:r>
            <a:r>
              <a:rPr lang="ru-RU" sz="3700" dirty="0" err="1" smtClean="0"/>
              <a:t>розпорядилися</a:t>
            </a:r>
            <a:r>
              <a:rPr lang="ru-RU" sz="3700" dirty="0" smtClean="0"/>
              <a:t> </a:t>
            </a:r>
            <a:r>
              <a:rPr lang="ru-RU" sz="3700" dirty="0" err="1" smtClean="0"/>
              <a:t>розрізати</a:t>
            </a:r>
            <a:r>
              <a:rPr lang="ru-RU" sz="3700" dirty="0" smtClean="0"/>
              <a:t> </a:t>
            </a:r>
            <a:r>
              <a:rPr lang="ru-RU" sz="3700" dirty="0" err="1" smtClean="0"/>
              <a:t>їх</a:t>
            </a:r>
            <a:r>
              <a:rPr lang="ru-RU" sz="3700" dirty="0" smtClean="0"/>
              <a:t> на шматки (</a:t>
            </a:r>
            <a:r>
              <a:rPr lang="ru-RU" sz="3700" dirty="0" err="1" smtClean="0"/>
              <a:t>що</a:t>
            </a:r>
            <a:r>
              <a:rPr lang="ru-RU" sz="3700" dirty="0" smtClean="0"/>
              <a:t> б </a:t>
            </a:r>
            <a:r>
              <a:rPr lang="ru-RU" sz="3700" dirty="0" err="1" smtClean="0"/>
              <a:t>легше</a:t>
            </a:r>
            <a:r>
              <a:rPr lang="ru-RU" sz="3700" dirty="0" smtClean="0"/>
              <a:t> </a:t>
            </a:r>
            <a:r>
              <a:rPr lang="ru-RU" sz="3700" dirty="0" err="1" smtClean="0"/>
              <a:t>було</a:t>
            </a:r>
            <a:r>
              <a:rPr lang="ru-RU" sz="3700" dirty="0" smtClean="0"/>
              <a:t> </a:t>
            </a:r>
            <a:r>
              <a:rPr lang="ru-RU" sz="3700" dirty="0" err="1" smtClean="0"/>
              <a:t>винести</a:t>
            </a:r>
            <a:r>
              <a:rPr lang="ru-RU" sz="3700" dirty="0" smtClean="0"/>
              <a:t> </a:t>
            </a:r>
            <a:r>
              <a:rPr lang="ru-RU" sz="3700" dirty="0" err="1" smtClean="0"/>
              <a:t>з</a:t>
            </a:r>
            <a:r>
              <a:rPr lang="ru-RU" sz="3700" dirty="0" smtClean="0"/>
              <a:t> Собору та </a:t>
            </a:r>
            <a:r>
              <a:rPr lang="ru-RU" sz="3700" dirty="0" err="1" smtClean="0"/>
              <a:t>переплавити</a:t>
            </a:r>
            <a:r>
              <a:rPr lang="ru-RU" sz="3700" dirty="0" smtClean="0"/>
              <a:t>) </a:t>
            </a:r>
            <a:r>
              <a:rPr lang="ru-RU" sz="3700" dirty="0" err="1" smtClean="0"/>
              <a:t>та</a:t>
            </a:r>
            <a:r>
              <a:rPr lang="ru-RU" sz="3700" dirty="0" smtClean="0"/>
              <a:t> </a:t>
            </a:r>
            <a:r>
              <a:rPr lang="ru-RU" sz="3700" dirty="0" err="1" smtClean="0"/>
              <a:t>відправити</a:t>
            </a:r>
            <a:r>
              <a:rPr lang="ru-RU" sz="3700" dirty="0" smtClean="0"/>
              <a:t> в </a:t>
            </a:r>
            <a:r>
              <a:rPr lang="ru-RU" sz="3700" dirty="0" err="1" smtClean="0"/>
              <a:t>резервний</a:t>
            </a:r>
            <a:r>
              <a:rPr lang="ru-RU" sz="3700" dirty="0" smtClean="0"/>
              <a:t> фонд </a:t>
            </a:r>
            <a:r>
              <a:rPr lang="ru-RU" sz="3700" dirty="0" err="1" smtClean="0"/>
              <a:t>дорогоцінних</a:t>
            </a:r>
            <a:r>
              <a:rPr lang="ru-RU" sz="3700" dirty="0" smtClean="0"/>
              <a:t> </a:t>
            </a:r>
            <a:r>
              <a:rPr lang="ru-RU" sz="3700" dirty="0" err="1" smtClean="0"/>
              <a:t>металів</a:t>
            </a:r>
            <a:r>
              <a:rPr lang="ru-RU" sz="3700" dirty="0" smtClean="0"/>
              <a:t>.</a:t>
            </a:r>
          </a:p>
          <a:p>
            <a:endParaRPr lang="ru-RU" sz="3700" dirty="0" smtClean="0"/>
          </a:p>
          <a:p>
            <a:pPr>
              <a:buNone/>
            </a:pPr>
            <a:r>
              <a:rPr lang="ru-RU" sz="3700" dirty="0" smtClean="0"/>
              <a:t>	</a:t>
            </a:r>
            <a:r>
              <a:rPr lang="ru-RU" sz="3700" dirty="0" err="1" smtClean="0"/>
              <a:t>Випадково</a:t>
            </a:r>
            <a:r>
              <a:rPr lang="ru-RU" sz="3700" dirty="0" smtClean="0"/>
              <a:t> </a:t>
            </a:r>
            <a:r>
              <a:rPr lang="ru-RU" sz="3700" dirty="0" err="1" smtClean="0"/>
              <a:t>кілька</a:t>
            </a:r>
            <a:r>
              <a:rPr lang="ru-RU" sz="3700" dirty="0" smtClean="0"/>
              <a:t> </a:t>
            </a:r>
            <a:r>
              <a:rPr lang="ru-RU" sz="3700" dirty="0" err="1" smtClean="0"/>
              <a:t>фрагментів</a:t>
            </a:r>
            <a:r>
              <a:rPr lang="ru-RU" sz="3700" dirty="0" smtClean="0"/>
              <a:t> </a:t>
            </a:r>
            <a:r>
              <a:rPr lang="ru-RU" sz="3700" dirty="0" err="1" smtClean="0"/>
              <a:t>воріт</a:t>
            </a:r>
            <a:r>
              <a:rPr lang="ru-RU" sz="3700" dirty="0" smtClean="0"/>
              <a:t> 1977 </a:t>
            </a:r>
            <a:r>
              <a:rPr lang="ru-RU" sz="3700" dirty="0" err="1" smtClean="0"/>
              <a:t>році</a:t>
            </a:r>
            <a:r>
              <a:rPr lang="ru-RU" sz="3700" dirty="0" smtClean="0"/>
              <a:t> </a:t>
            </a:r>
            <a:r>
              <a:rPr lang="ru-RU" sz="3700" dirty="0" err="1" smtClean="0"/>
              <a:t>знайшли</a:t>
            </a:r>
            <a:r>
              <a:rPr lang="ru-RU" sz="3700" dirty="0" smtClean="0"/>
              <a:t> у запасниках </a:t>
            </a:r>
            <a:r>
              <a:rPr lang="ru-RU" sz="3700" dirty="0" err="1" smtClean="0"/>
              <a:t>Києво-Печерської</a:t>
            </a:r>
            <a:r>
              <a:rPr lang="ru-RU" sz="3700" dirty="0" smtClean="0"/>
              <a:t> </a:t>
            </a:r>
            <a:r>
              <a:rPr lang="ru-RU" sz="3700" dirty="0" err="1" smtClean="0"/>
              <a:t>лаври</a:t>
            </a:r>
            <a:r>
              <a:rPr lang="ru-RU" sz="3700" dirty="0" smtClean="0"/>
              <a:t>, де в </a:t>
            </a:r>
            <a:r>
              <a:rPr lang="ru-RU" sz="3700" dirty="0" err="1" smtClean="0"/>
              <a:t>сталінські</a:t>
            </a:r>
            <a:r>
              <a:rPr lang="ru-RU" sz="3700" dirty="0" smtClean="0"/>
              <a:t> роки </a:t>
            </a:r>
            <a:r>
              <a:rPr lang="ru-RU" sz="3700" dirty="0" err="1" smtClean="0"/>
              <a:t>було</a:t>
            </a:r>
            <a:r>
              <a:rPr lang="ru-RU" sz="3700" dirty="0" smtClean="0"/>
              <a:t> </a:t>
            </a:r>
            <a:r>
              <a:rPr lang="ru-RU" sz="3700" dirty="0" err="1" smtClean="0"/>
              <a:t>розміщене</a:t>
            </a:r>
            <a:r>
              <a:rPr lang="ru-RU" sz="3700" dirty="0" smtClean="0"/>
              <a:t> </a:t>
            </a:r>
            <a:r>
              <a:rPr lang="ru-RU" sz="3700" dirty="0" err="1" smtClean="0"/>
              <a:t>т.зв</a:t>
            </a:r>
            <a:r>
              <a:rPr lang="ru-RU" sz="3700" dirty="0" smtClean="0"/>
              <a:t>. </a:t>
            </a:r>
            <a:r>
              <a:rPr lang="ru-RU" sz="3700" dirty="0" err="1" smtClean="0"/>
              <a:t>Музейне</a:t>
            </a:r>
            <a:r>
              <a:rPr lang="ru-RU" sz="3700" dirty="0" smtClean="0"/>
              <a:t> </a:t>
            </a:r>
            <a:r>
              <a:rPr lang="ru-RU" sz="3700" dirty="0" err="1" smtClean="0"/>
              <a:t>містечко</a:t>
            </a:r>
            <a:r>
              <a:rPr lang="ru-RU" sz="3700" dirty="0" smtClean="0"/>
              <a:t>. </a:t>
            </a:r>
            <a:r>
              <a:rPr lang="ru-RU" sz="3700" dirty="0" err="1" smtClean="0"/>
              <a:t>Туди</a:t>
            </a:r>
            <a:r>
              <a:rPr lang="ru-RU" sz="3700" dirty="0" smtClean="0"/>
              <a:t> </a:t>
            </a:r>
            <a:r>
              <a:rPr lang="ru-RU" sz="3700" dirty="0" err="1" smtClean="0"/>
              <a:t>зі</a:t>
            </a:r>
            <a:r>
              <a:rPr lang="ru-RU" sz="3700" dirty="0" smtClean="0"/>
              <a:t> </a:t>
            </a:r>
            <a:r>
              <a:rPr lang="ru-RU" sz="3700" dirty="0" err="1" smtClean="0"/>
              <a:t>всієї</a:t>
            </a:r>
            <a:r>
              <a:rPr lang="ru-RU" sz="3700" dirty="0" smtClean="0"/>
              <a:t> </a:t>
            </a:r>
            <a:r>
              <a:rPr lang="ru-RU" sz="3700" dirty="0" err="1" smtClean="0"/>
              <a:t>України</a:t>
            </a:r>
            <a:r>
              <a:rPr lang="ru-RU" sz="3700" dirty="0" smtClean="0"/>
              <a:t> </a:t>
            </a:r>
            <a:r>
              <a:rPr lang="ru-RU" sz="3700" dirty="0" err="1" smtClean="0"/>
              <a:t>звозили</a:t>
            </a:r>
            <a:r>
              <a:rPr lang="ru-RU" sz="3700" dirty="0" smtClean="0"/>
              <a:t> </a:t>
            </a:r>
            <a:r>
              <a:rPr lang="ru-RU" sz="3700" dirty="0" err="1" smtClean="0"/>
              <a:t>конфісковані</a:t>
            </a:r>
            <a:r>
              <a:rPr lang="ru-RU" sz="3700" dirty="0" smtClean="0"/>
              <a:t> </a:t>
            </a:r>
            <a:r>
              <a:rPr lang="ru-RU" sz="3700" dirty="0" err="1" smtClean="0"/>
              <a:t>церковні</a:t>
            </a:r>
            <a:r>
              <a:rPr lang="ru-RU" sz="3700" dirty="0" smtClean="0"/>
              <a:t> </a:t>
            </a:r>
            <a:r>
              <a:rPr lang="ru-RU" sz="3700" dirty="0" err="1" smtClean="0"/>
              <a:t>цінності</a:t>
            </a:r>
            <a:r>
              <a:rPr lang="ru-RU" sz="3700" dirty="0" smtClean="0"/>
              <a:t>, </a:t>
            </a:r>
            <a:r>
              <a:rPr lang="ru-RU" sz="3700" dirty="0" err="1" smtClean="0"/>
              <a:t>які</a:t>
            </a:r>
            <a:r>
              <a:rPr lang="ru-RU" sz="3700" dirty="0" smtClean="0"/>
              <a:t> в основному переплавляли на метал.</a:t>
            </a:r>
          </a:p>
          <a:p>
            <a:endParaRPr lang="ru-RU" sz="3700" dirty="0" smtClean="0"/>
          </a:p>
          <a:p>
            <a:pPr>
              <a:buNone/>
            </a:pPr>
            <a:r>
              <a:rPr lang="ru-RU" sz="3700" dirty="0" smtClean="0"/>
              <a:t>	</a:t>
            </a:r>
            <a:r>
              <a:rPr lang="ru-RU" sz="3700" dirty="0" err="1" smtClean="0"/>
              <a:t>Вдалося</a:t>
            </a:r>
            <a:r>
              <a:rPr lang="ru-RU" sz="3700" dirty="0" smtClean="0"/>
              <a:t> </a:t>
            </a:r>
            <a:r>
              <a:rPr lang="ru-RU" sz="3700" dirty="0" err="1" smtClean="0"/>
              <a:t>з'ясувати</a:t>
            </a:r>
            <a:r>
              <a:rPr lang="ru-RU" sz="3700" dirty="0" smtClean="0"/>
              <a:t>, </a:t>
            </a:r>
            <a:r>
              <a:rPr lang="ru-RU" sz="3700" dirty="0" err="1" smtClean="0"/>
              <a:t>що</a:t>
            </a:r>
            <a:r>
              <a:rPr lang="ru-RU" sz="3700" dirty="0" smtClean="0"/>
              <a:t> </a:t>
            </a:r>
            <a:r>
              <a:rPr lang="ru-RU" sz="3700" dirty="0" err="1" smtClean="0"/>
              <a:t>уцілілі</a:t>
            </a:r>
            <a:r>
              <a:rPr lang="ru-RU" sz="3700" dirty="0" smtClean="0"/>
              <a:t> </a:t>
            </a:r>
            <a:r>
              <a:rPr lang="ru-RU" sz="3700" dirty="0" err="1" smtClean="0"/>
              <a:t>частини</a:t>
            </a:r>
            <a:r>
              <a:rPr lang="ru-RU" sz="3700" dirty="0" smtClean="0"/>
              <a:t> врат </a:t>
            </a:r>
            <a:r>
              <a:rPr lang="ru-RU" sz="3700" dirty="0" err="1" smtClean="0"/>
              <a:t>потрапили</a:t>
            </a:r>
            <a:r>
              <a:rPr lang="ru-RU" sz="3700" dirty="0" smtClean="0"/>
              <a:t> </a:t>
            </a:r>
            <a:r>
              <a:rPr lang="ru-RU" sz="3700" dirty="0" err="1" smtClean="0"/>
              <a:t>туди</a:t>
            </a:r>
            <a:r>
              <a:rPr lang="ru-RU" sz="3700" dirty="0" smtClean="0"/>
              <a:t> </a:t>
            </a:r>
            <a:r>
              <a:rPr lang="ru-RU" sz="3700" dirty="0" err="1" smtClean="0"/>
              <a:t>з</a:t>
            </a:r>
            <a:r>
              <a:rPr lang="ru-RU" sz="3700" dirty="0" smtClean="0"/>
              <a:t> резервного фонду </a:t>
            </a:r>
            <a:r>
              <a:rPr lang="ru-RU" sz="3700" dirty="0" err="1" smtClean="0"/>
              <a:t>дорогоцінних</a:t>
            </a:r>
            <a:r>
              <a:rPr lang="ru-RU" sz="3700" dirty="0" smtClean="0"/>
              <a:t> </a:t>
            </a:r>
            <a:r>
              <a:rPr lang="ru-RU" sz="3700" dirty="0" err="1" smtClean="0"/>
              <a:t>металів</a:t>
            </a:r>
            <a:r>
              <a:rPr lang="ru-RU" sz="3700" dirty="0" smtClean="0"/>
              <a:t> у 40-і роки </a:t>
            </a:r>
            <a:r>
              <a:rPr lang="ru-RU" sz="3700" dirty="0" err="1" smtClean="0"/>
              <a:t>минулого</a:t>
            </a:r>
            <a:r>
              <a:rPr lang="ru-RU" sz="3700" dirty="0" smtClean="0"/>
              <a:t> </a:t>
            </a:r>
            <a:r>
              <a:rPr lang="ru-RU" sz="3700" dirty="0" err="1" smtClean="0"/>
              <a:t>століття</a:t>
            </a:r>
            <a:r>
              <a:rPr lang="ru-RU" sz="3700" dirty="0" smtClean="0"/>
              <a:t>. </a:t>
            </a:r>
            <a:r>
              <a:rPr lang="ru-RU" sz="3700" dirty="0" err="1" smtClean="0"/>
              <a:t>Інші</a:t>
            </a:r>
            <a:r>
              <a:rPr lang="ru-RU" sz="3700" dirty="0" smtClean="0"/>
              <a:t>, </a:t>
            </a:r>
            <a:r>
              <a:rPr lang="ru-RU" sz="3700" dirty="0" err="1" smtClean="0"/>
              <a:t>ймовірно</a:t>
            </a:r>
            <a:r>
              <a:rPr lang="ru-RU" sz="3700" dirty="0" smtClean="0"/>
              <a:t>, </a:t>
            </a:r>
            <a:r>
              <a:rPr lang="ru-RU" sz="3700" dirty="0" err="1" smtClean="0"/>
              <a:t>були</a:t>
            </a:r>
            <a:r>
              <a:rPr lang="ru-RU" sz="3700" dirty="0" smtClean="0"/>
              <a:t> </a:t>
            </a:r>
            <a:r>
              <a:rPr lang="ru-RU" sz="3700" dirty="0" err="1" smtClean="0"/>
              <a:t>переплавлені</a:t>
            </a:r>
            <a:r>
              <a:rPr lang="ru-RU" sz="3700" dirty="0" smtClean="0"/>
              <a:t>.</a:t>
            </a:r>
          </a:p>
          <a:p>
            <a:endParaRPr lang="ru-RU" sz="3700" dirty="0" smtClean="0"/>
          </a:p>
          <a:p>
            <a:pPr>
              <a:buNone/>
            </a:pPr>
            <a:r>
              <a:rPr lang="ru-RU" sz="3700" dirty="0" smtClean="0"/>
              <a:t>	В </a:t>
            </a:r>
            <a:r>
              <a:rPr lang="ru-RU" sz="3700" dirty="0" err="1" smtClean="0"/>
              <a:t>рядянські</a:t>
            </a:r>
            <a:r>
              <a:rPr lang="ru-RU" sz="3700" dirty="0" smtClean="0"/>
              <a:t> роки </a:t>
            </a:r>
            <a:r>
              <a:rPr lang="ru-RU" sz="3700" dirty="0" err="1" smtClean="0"/>
              <a:t>реставрувати</a:t>
            </a:r>
            <a:r>
              <a:rPr lang="ru-RU" sz="3700" dirty="0" smtClean="0"/>
              <a:t> врата не </a:t>
            </a:r>
            <a:r>
              <a:rPr lang="ru-RU" sz="3700" dirty="0" err="1" smtClean="0"/>
              <a:t>вдалося</a:t>
            </a:r>
            <a:r>
              <a:rPr lang="ru-RU" sz="3700" dirty="0" smtClean="0"/>
              <a:t>, </a:t>
            </a:r>
            <a:r>
              <a:rPr lang="ru-RU" sz="3700" dirty="0" err="1" smtClean="0"/>
              <a:t>бо</a:t>
            </a:r>
            <a:r>
              <a:rPr lang="ru-RU" sz="3700" dirty="0" smtClean="0"/>
              <a:t> Москва не дала </a:t>
            </a:r>
            <a:r>
              <a:rPr lang="ru-RU" sz="3700" dirty="0" err="1" smtClean="0"/>
              <a:t>дозволу</a:t>
            </a:r>
            <a:r>
              <a:rPr lang="ru-RU" sz="3700" dirty="0" smtClean="0"/>
              <a:t> на </a:t>
            </a:r>
            <a:r>
              <a:rPr lang="ru-RU" sz="3700" dirty="0" err="1" smtClean="0"/>
              <a:t>купівлю</a:t>
            </a:r>
            <a:r>
              <a:rPr lang="ru-RU" sz="3700" dirty="0" smtClean="0"/>
              <a:t> 2,2 кг. </a:t>
            </a:r>
            <a:r>
              <a:rPr lang="ru-RU" sz="3700" dirty="0" err="1" smtClean="0"/>
              <a:t>срібла</a:t>
            </a:r>
            <a:r>
              <a:rPr lang="ru-RU" sz="3700" dirty="0" smtClean="0"/>
              <a:t> </a:t>
            </a:r>
            <a:r>
              <a:rPr lang="ru-RU" sz="3700" dirty="0" err="1" smtClean="0"/>
              <a:t>необхідних</a:t>
            </a:r>
            <a:r>
              <a:rPr lang="ru-RU" sz="3700" dirty="0" smtClean="0"/>
              <a:t> на </a:t>
            </a:r>
            <a:r>
              <a:rPr lang="ru-RU" sz="3700" dirty="0" err="1" smtClean="0"/>
              <a:t>реставрацію</a:t>
            </a:r>
            <a:r>
              <a:rPr lang="ru-RU" sz="3700" dirty="0" smtClean="0"/>
              <a:t> </a:t>
            </a:r>
            <a:r>
              <a:rPr lang="ru-RU" sz="3700" dirty="0" err="1" smtClean="0"/>
              <a:t>вцілілих</a:t>
            </a:r>
            <a:r>
              <a:rPr lang="ru-RU" sz="3700" dirty="0" smtClean="0"/>
              <a:t> </a:t>
            </a:r>
            <a:r>
              <a:rPr lang="ru-RU" sz="3700" dirty="0" err="1" smtClean="0"/>
              <a:t>частин</a:t>
            </a:r>
            <a:r>
              <a:rPr lang="ru-RU" sz="3700" dirty="0" smtClean="0"/>
              <a:t>.</a:t>
            </a:r>
          </a:p>
          <a:p>
            <a:endParaRPr lang="ru-RU" sz="3700" dirty="0" smtClean="0"/>
          </a:p>
          <a:p>
            <a:pPr>
              <a:buNone/>
            </a:pPr>
            <a:r>
              <a:rPr lang="ru-RU" sz="3700" dirty="0" smtClean="0"/>
              <a:t>	Зараз </a:t>
            </a:r>
            <a:r>
              <a:rPr lang="ru-RU" sz="3700" dirty="0" err="1" smtClean="0"/>
              <a:t>реставраційні</a:t>
            </a:r>
            <a:r>
              <a:rPr lang="ru-RU" sz="3700" dirty="0" smtClean="0"/>
              <a:t> </a:t>
            </a:r>
            <a:r>
              <a:rPr lang="ru-RU" sz="3700" dirty="0" err="1" smtClean="0"/>
              <a:t>роботи</a:t>
            </a:r>
            <a:r>
              <a:rPr lang="ru-RU" sz="3700" dirty="0" smtClean="0"/>
              <a:t> </a:t>
            </a:r>
            <a:r>
              <a:rPr lang="ru-RU" sz="3700" dirty="0" err="1" smtClean="0"/>
              <a:t>ведуться</a:t>
            </a:r>
            <a:r>
              <a:rPr lang="ru-RU" sz="3700" dirty="0" smtClean="0"/>
              <a:t> </a:t>
            </a:r>
            <a:r>
              <a:rPr lang="ru-RU" sz="3700" dirty="0" err="1" smtClean="0"/>
              <a:t>з</a:t>
            </a:r>
            <a:r>
              <a:rPr lang="ru-RU" sz="3700" dirty="0" smtClean="0"/>
              <a:t> </a:t>
            </a:r>
            <a:r>
              <a:rPr lang="ru-RU" sz="3700" dirty="0" err="1" smtClean="0"/>
              <a:t>залученням</a:t>
            </a:r>
            <a:r>
              <a:rPr lang="ru-RU" sz="3700" dirty="0" smtClean="0"/>
              <a:t> </a:t>
            </a:r>
            <a:r>
              <a:rPr lang="ru-RU" sz="3700" dirty="0" err="1" smtClean="0"/>
              <a:t>спонсорських</a:t>
            </a:r>
            <a:r>
              <a:rPr lang="ru-RU" sz="3700" dirty="0" smtClean="0"/>
              <a:t> </a:t>
            </a:r>
            <a:r>
              <a:rPr lang="ru-RU" sz="3700" dirty="0" err="1" smtClean="0"/>
              <a:t>коштів</a:t>
            </a:r>
            <a:r>
              <a:rPr lang="ru-RU" sz="3700" dirty="0" smtClean="0"/>
              <a:t>, </a:t>
            </a:r>
            <a:r>
              <a:rPr lang="ru-RU" sz="3700" dirty="0" err="1" smtClean="0"/>
              <a:t>і</a:t>
            </a:r>
            <a:r>
              <a:rPr lang="ru-RU" sz="3700" dirty="0" smtClean="0"/>
              <a:t> в </a:t>
            </a:r>
            <a:r>
              <a:rPr lang="ru-RU" sz="3700" dirty="0" err="1" smtClean="0"/>
              <a:t>майбутньому</a:t>
            </a:r>
            <a:r>
              <a:rPr lang="ru-RU" sz="3700" dirty="0" smtClean="0"/>
              <a:t> Собор </a:t>
            </a:r>
            <a:r>
              <a:rPr lang="ru-RU" sz="3700" dirty="0" err="1" smtClean="0"/>
              <a:t>поверне</a:t>
            </a:r>
            <a:r>
              <a:rPr lang="ru-RU" sz="3700" dirty="0" smtClean="0"/>
              <a:t> </a:t>
            </a:r>
            <a:r>
              <a:rPr lang="ru-RU" sz="3700" dirty="0" err="1" smtClean="0"/>
              <a:t>собі</a:t>
            </a:r>
            <a:r>
              <a:rPr lang="ru-RU" sz="3700" dirty="0" smtClean="0"/>
              <a:t> </a:t>
            </a:r>
            <a:r>
              <a:rPr lang="ru-RU" sz="3700" dirty="0" err="1" smtClean="0"/>
              <a:t>вкрадені</a:t>
            </a:r>
            <a:r>
              <a:rPr lang="ru-RU" sz="3700" dirty="0" smtClean="0"/>
              <a:t> та </a:t>
            </a:r>
            <a:r>
              <a:rPr lang="ru-RU" sz="3700" dirty="0" err="1" smtClean="0"/>
              <a:t>знищені</a:t>
            </a:r>
            <a:r>
              <a:rPr lang="ru-RU" sz="3700" dirty="0" smtClean="0"/>
              <a:t> врата.</a:t>
            </a:r>
            <a:endParaRPr lang="ru-RU" sz="37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85728"/>
            <a:ext cx="5000628" cy="6572272"/>
          </a:xfrm>
        </p:spPr>
        <p:txBody>
          <a:bodyPr>
            <a:normAutofit fontScale="47500" lnSpcReduction="20000"/>
          </a:bodyPr>
          <a:lstStyle/>
          <a:p>
            <a:pPr algn="just">
              <a:buNone/>
            </a:pPr>
            <a:r>
              <a:rPr lang="ru-RU" dirty="0" smtClean="0"/>
              <a:t>	</a:t>
            </a:r>
            <a:r>
              <a:rPr lang="ru-RU" dirty="0" err="1" smtClean="0"/>
              <a:t>Активізувалася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дипломатична </a:t>
            </a:r>
            <a:r>
              <a:rPr lang="ru-RU" dirty="0" err="1" smtClean="0"/>
              <a:t>діяльність</a:t>
            </a:r>
            <a:r>
              <a:rPr lang="ru-RU" dirty="0" smtClean="0"/>
              <a:t>. За </a:t>
            </a:r>
            <a:r>
              <a:rPr lang="ru-RU" dirty="0" err="1" smtClean="0"/>
              <a:t>допомогою</a:t>
            </a:r>
            <a:r>
              <a:rPr lang="ru-RU" dirty="0" smtClean="0"/>
              <a:t> </a:t>
            </a:r>
            <a:r>
              <a:rPr lang="ru-RU" dirty="0" err="1" smtClean="0"/>
              <a:t>династичних</a:t>
            </a:r>
            <a:r>
              <a:rPr lang="ru-RU" dirty="0" smtClean="0"/>
              <a:t> </a:t>
            </a:r>
            <a:r>
              <a:rPr lang="ru-RU" dirty="0" err="1" smtClean="0"/>
              <a:t>шлюбів</a:t>
            </a:r>
            <a:r>
              <a:rPr lang="ru-RU" dirty="0" smtClean="0"/>
              <a:t> Ярослав </a:t>
            </a:r>
            <a:r>
              <a:rPr lang="ru-RU" dirty="0" err="1" smtClean="0"/>
              <a:t>зміцнив</a:t>
            </a:r>
            <a:r>
              <a:rPr lang="ru-RU" dirty="0" smtClean="0"/>
              <a:t> </a:t>
            </a:r>
            <a:r>
              <a:rPr lang="ru-RU" dirty="0" err="1" smtClean="0"/>
              <a:t>стосунки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кількома</a:t>
            </a:r>
            <a:r>
              <a:rPr lang="ru-RU" dirty="0" smtClean="0"/>
              <a:t> </a:t>
            </a:r>
            <a:r>
              <a:rPr lang="ru-RU" dirty="0" err="1" smtClean="0"/>
              <a:t>провідними</a:t>
            </a:r>
            <a:r>
              <a:rPr lang="ru-RU" dirty="0" smtClean="0"/>
              <a:t> </a:t>
            </a:r>
            <a:r>
              <a:rPr lang="ru-RU" dirty="0" err="1" smtClean="0"/>
              <a:t>європейськими</a:t>
            </a:r>
            <a:r>
              <a:rPr lang="ru-RU" dirty="0" smtClean="0"/>
              <a:t> державами. Сам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одружений</a:t>
            </a:r>
            <a:r>
              <a:rPr lang="ru-RU" dirty="0" smtClean="0"/>
              <a:t> </a:t>
            </a:r>
            <a:r>
              <a:rPr lang="ru-RU" dirty="0" err="1" smtClean="0"/>
              <a:t>зі</a:t>
            </a:r>
            <a:r>
              <a:rPr lang="ru-RU" dirty="0" smtClean="0"/>
              <a:t> </a:t>
            </a:r>
            <a:r>
              <a:rPr lang="ru-RU" dirty="0" err="1" smtClean="0"/>
              <a:t>шведською</a:t>
            </a:r>
            <a:r>
              <a:rPr lang="ru-RU" dirty="0" smtClean="0"/>
              <a:t> </a:t>
            </a:r>
            <a:r>
              <a:rPr lang="ru-RU" dirty="0" err="1" smtClean="0"/>
              <a:t>принцесою</a:t>
            </a:r>
            <a:r>
              <a:rPr lang="ru-RU" dirty="0" smtClean="0"/>
              <a:t> </a:t>
            </a:r>
            <a:r>
              <a:rPr lang="ru-RU" dirty="0" err="1" smtClean="0"/>
              <a:t>Інгігердою</a:t>
            </a:r>
            <a:r>
              <a:rPr lang="ru-RU" dirty="0" smtClean="0"/>
              <a:t>, </a:t>
            </a:r>
            <a:r>
              <a:rPr lang="ru-RU" dirty="0" err="1" smtClean="0"/>
              <a:t>його</a:t>
            </a:r>
            <a:r>
              <a:rPr lang="ru-RU" dirty="0" smtClean="0"/>
              <a:t> сестра </a:t>
            </a:r>
            <a:r>
              <a:rPr lang="ru-RU" dirty="0" err="1" smtClean="0"/>
              <a:t>Марія</a:t>
            </a:r>
            <a:r>
              <a:rPr lang="ru-RU" dirty="0" smtClean="0"/>
              <a:t> (</a:t>
            </a:r>
            <a:r>
              <a:rPr lang="ru-RU" dirty="0" err="1" smtClean="0"/>
              <a:t>Доброніга</a:t>
            </a:r>
            <a:r>
              <a:rPr lang="ru-RU" dirty="0" smtClean="0"/>
              <a:t>) </a:t>
            </a:r>
            <a:r>
              <a:rPr lang="ru-RU" dirty="0" err="1" smtClean="0"/>
              <a:t>була</a:t>
            </a:r>
            <a:r>
              <a:rPr lang="ru-RU" dirty="0" smtClean="0"/>
              <a:t> дружиною </a:t>
            </a:r>
            <a:r>
              <a:rPr lang="ru-RU" dirty="0" err="1" smtClean="0"/>
              <a:t>польського</a:t>
            </a:r>
            <a:r>
              <a:rPr lang="ru-RU" dirty="0" smtClean="0"/>
              <a:t> короля Казимира І, </a:t>
            </a:r>
            <a:r>
              <a:rPr lang="ru-RU" dirty="0" err="1" smtClean="0"/>
              <a:t>син</a:t>
            </a:r>
            <a:r>
              <a:rPr lang="ru-RU" dirty="0" smtClean="0"/>
              <a:t> Ярослава </a:t>
            </a:r>
            <a:r>
              <a:rPr lang="ru-RU" dirty="0" err="1" smtClean="0"/>
              <a:t>Ізяслав</a:t>
            </a:r>
            <a:r>
              <a:rPr lang="ru-RU" dirty="0" smtClean="0"/>
              <a:t>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одружений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полькою </a:t>
            </a:r>
            <a:r>
              <a:rPr lang="ru-RU" dirty="0" err="1" smtClean="0"/>
              <a:t>Гертрудою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династії</a:t>
            </a:r>
            <a:r>
              <a:rPr lang="ru-RU" dirty="0" smtClean="0"/>
              <a:t> </a:t>
            </a:r>
            <a:r>
              <a:rPr lang="ru-RU" dirty="0" err="1" smtClean="0"/>
              <a:t>Пястів</a:t>
            </a:r>
            <a:r>
              <a:rPr lang="ru-RU" dirty="0" smtClean="0"/>
              <a:t>, </a:t>
            </a:r>
            <a:r>
              <a:rPr lang="ru-RU" dirty="0" err="1" smtClean="0"/>
              <a:t>інший</a:t>
            </a:r>
            <a:r>
              <a:rPr lang="ru-RU" dirty="0" smtClean="0"/>
              <a:t> — Всеволод -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візантійською</a:t>
            </a:r>
            <a:r>
              <a:rPr lang="ru-RU" dirty="0" smtClean="0"/>
              <a:t> </a:t>
            </a:r>
            <a:r>
              <a:rPr lang="ru-RU" dirty="0" err="1" smtClean="0"/>
              <a:t>принцесою</a:t>
            </a:r>
            <a:r>
              <a:rPr lang="ru-RU" dirty="0" smtClean="0"/>
              <a:t> Анною, </a:t>
            </a:r>
            <a:r>
              <a:rPr lang="ru-RU" dirty="0" err="1" smtClean="0"/>
              <a:t>донькою</a:t>
            </a:r>
            <a:r>
              <a:rPr lang="ru-RU" dirty="0" smtClean="0"/>
              <a:t> </a:t>
            </a:r>
            <a:r>
              <a:rPr lang="ru-RU" dirty="0" err="1" smtClean="0"/>
              <a:t>Костянтина</a:t>
            </a:r>
            <a:r>
              <a:rPr lang="ru-RU" dirty="0" smtClean="0"/>
              <a:t> Мономаха, </a:t>
            </a:r>
            <a:r>
              <a:rPr lang="ru-RU" dirty="0" err="1" smtClean="0"/>
              <a:t>ще</a:t>
            </a:r>
            <a:r>
              <a:rPr lang="ru-RU" dirty="0" smtClean="0"/>
              <a:t> </a:t>
            </a:r>
            <a:r>
              <a:rPr lang="ru-RU" dirty="0" err="1" smtClean="0"/>
              <a:t>двоє</a:t>
            </a:r>
            <a:r>
              <a:rPr lang="ru-RU" dirty="0" smtClean="0"/>
              <a:t> —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німецькими</a:t>
            </a:r>
            <a:r>
              <a:rPr lang="ru-RU" dirty="0" smtClean="0"/>
              <a:t> княжнами. Одна дочка - </a:t>
            </a:r>
            <a:r>
              <a:rPr lang="ru-RU" dirty="0" err="1" smtClean="0"/>
              <a:t>Анастасія</a:t>
            </a:r>
            <a:r>
              <a:rPr lang="ru-RU" dirty="0" smtClean="0"/>
              <a:t> - </a:t>
            </a:r>
            <a:r>
              <a:rPr lang="ru-RU" dirty="0" err="1" smtClean="0"/>
              <a:t>вийшла</a:t>
            </a:r>
            <a:r>
              <a:rPr lang="ru-RU" dirty="0" smtClean="0"/>
              <a:t> </a:t>
            </a:r>
            <a:r>
              <a:rPr lang="ru-RU" dirty="0" err="1" smtClean="0"/>
              <a:t>заміж</a:t>
            </a:r>
            <a:r>
              <a:rPr lang="ru-RU" dirty="0" smtClean="0"/>
              <a:t> за </a:t>
            </a:r>
            <a:r>
              <a:rPr lang="ru-RU" dirty="0" err="1" smtClean="0"/>
              <a:t>угорського</a:t>
            </a:r>
            <a:r>
              <a:rPr lang="ru-RU" dirty="0" smtClean="0"/>
              <a:t> короля </a:t>
            </a:r>
            <a:r>
              <a:rPr lang="ru-RU" dirty="0" err="1" smtClean="0"/>
              <a:t>Андраша</a:t>
            </a:r>
            <a:r>
              <a:rPr lang="ru-RU" dirty="0" smtClean="0"/>
              <a:t> (</a:t>
            </a:r>
            <a:r>
              <a:rPr lang="ru-RU" dirty="0" err="1" smtClean="0"/>
              <a:t>Андрія</a:t>
            </a:r>
            <a:r>
              <a:rPr lang="ru-RU" dirty="0" smtClean="0"/>
              <a:t> І), </a:t>
            </a:r>
            <a:r>
              <a:rPr lang="ru-RU" dirty="0" err="1" smtClean="0"/>
              <a:t>інша</a:t>
            </a:r>
            <a:r>
              <a:rPr lang="ru-RU" dirty="0" smtClean="0"/>
              <a:t> - </a:t>
            </a:r>
            <a:r>
              <a:rPr lang="ru-RU" dirty="0" err="1" smtClean="0"/>
              <a:t>Єлизавета</a:t>
            </a:r>
            <a:r>
              <a:rPr lang="ru-RU" dirty="0" smtClean="0"/>
              <a:t> - за </a:t>
            </a:r>
            <a:r>
              <a:rPr lang="ru-RU" dirty="0" err="1" smtClean="0"/>
              <a:t>норвезького</a:t>
            </a:r>
            <a:r>
              <a:rPr lang="ru-RU" dirty="0" smtClean="0"/>
              <a:t> короля </a:t>
            </a:r>
            <a:r>
              <a:rPr lang="ru-RU" dirty="0" err="1" smtClean="0"/>
              <a:t>Гаральда</a:t>
            </a:r>
            <a:r>
              <a:rPr lang="ru-RU" dirty="0" smtClean="0"/>
              <a:t>, а </a:t>
            </a:r>
            <a:r>
              <a:rPr lang="ru-RU" dirty="0" err="1" smtClean="0"/>
              <a:t>потім</a:t>
            </a:r>
            <a:r>
              <a:rPr lang="ru-RU" dirty="0" smtClean="0"/>
              <a:t> </a:t>
            </a:r>
            <a:r>
              <a:rPr lang="ru-RU" dirty="0" err="1" smtClean="0"/>
              <a:t>Свена</a:t>
            </a:r>
            <a:r>
              <a:rPr lang="ru-RU" dirty="0" smtClean="0"/>
              <a:t>, </a:t>
            </a:r>
            <a:r>
              <a:rPr lang="ru-RU" dirty="0" err="1" smtClean="0"/>
              <a:t>третя</a:t>
            </a:r>
            <a:r>
              <a:rPr lang="ru-RU" dirty="0" smtClean="0"/>
              <a:t> — Анна Ярославна - за </a:t>
            </a:r>
            <a:r>
              <a:rPr lang="ru-RU" dirty="0" err="1" smtClean="0"/>
              <a:t>французького</a:t>
            </a:r>
            <a:r>
              <a:rPr lang="ru-RU" dirty="0" smtClean="0"/>
              <a:t> короля </a:t>
            </a:r>
            <a:r>
              <a:rPr lang="ru-RU" dirty="0" err="1" smtClean="0"/>
              <a:t>Генріха</a:t>
            </a:r>
            <a:r>
              <a:rPr lang="ru-RU" dirty="0" smtClean="0"/>
              <a:t> І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династії</a:t>
            </a:r>
            <a:r>
              <a:rPr lang="ru-RU" dirty="0" smtClean="0"/>
              <a:t> </a:t>
            </a:r>
            <a:r>
              <a:rPr lang="ru-RU" dirty="0" err="1" smtClean="0"/>
              <a:t>Капетингів</a:t>
            </a:r>
            <a:r>
              <a:rPr lang="ru-RU" dirty="0" smtClean="0"/>
              <a:t>. </a:t>
            </a:r>
          </a:p>
          <a:p>
            <a:pPr algn="just"/>
            <a:endParaRPr lang="ru-RU" dirty="0" smtClean="0"/>
          </a:p>
          <a:p>
            <a:pPr algn="just">
              <a:buNone/>
            </a:pPr>
            <a:r>
              <a:rPr lang="ru-RU" dirty="0" smtClean="0"/>
              <a:t>	</a:t>
            </a:r>
            <a:r>
              <a:rPr lang="ru-RU" dirty="0" err="1" smtClean="0"/>
              <a:t>Значну</a:t>
            </a:r>
            <a:r>
              <a:rPr lang="ru-RU" dirty="0" smtClean="0"/>
              <a:t> </a:t>
            </a:r>
            <a:r>
              <a:rPr lang="ru-RU" dirty="0" err="1" smtClean="0"/>
              <a:t>увагу</a:t>
            </a:r>
            <a:r>
              <a:rPr lang="ru-RU" dirty="0" smtClean="0"/>
              <a:t> Ярослав </a:t>
            </a:r>
            <a:r>
              <a:rPr lang="ru-RU" dirty="0" err="1" smtClean="0"/>
              <a:t>Мудрий</a:t>
            </a:r>
            <a:r>
              <a:rPr lang="ru-RU" dirty="0" smtClean="0"/>
              <a:t> </a:t>
            </a:r>
            <a:r>
              <a:rPr lang="ru-RU" dirty="0" err="1" smtClean="0"/>
              <a:t>приділяв</a:t>
            </a:r>
            <a:r>
              <a:rPr lang="ru-RU" dirty="0" smtClean="0"/>
              <a:t> </a:t>
            </a:r>
            <a:r>
              <a:rPr lang="ru-RU" dirty="0" err="1" smtClean="0"/>
              <a:t>внутрішнім</a:t>
            </a:r>
            <a:r>
              <a:rPr lang="ru-RU" dirty="0" smtClean="0"/>
              <a:t> проблемам </a:t>
            </a:r>
            <a:r>
              <a:rPr lang="ru-RU" dirty="0" err="1" smtClean="0"/>
              <a:t>Київської</a:t>
            </a:r>
            <a:r>
              <a:rPr lang="ru-RU" dirty="0" smtClean="0"/>
              <a:t> </a:t>
            </a:r>
            <a:r>
              <a:rPr lang="ru-RU" dirty="0" err="1" smtClean="0"/>
              <a:t>Русі</a:t>
            </a:r>
            <a:r>
              <a:rPr lang="ru-RU" dirty="0" smtClean="0"/>
              <a:t>. За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правління</a:t>
            </a:r>
            <a:r>
              <a:rPr lang="ru-RU" dirty="0" smtClean="0"/>
              <a:t> проводиться </a:t>
            </a:r>
            <a:r>
              <a:rPr lang="ru-RU" dirty="0" err="1" smtClean="0"/>
              <a:t>кодифікація</a:t>
            </a:r>
            <a:r>
              <a:rPr lang="ru-RU" dirty="0" smtClean="0"/>
              <a:t> </a:t>
            </a:r>
            <a:r>
              <a:rPr lang="ru-RU" dirty="0" err="1" smtClean="0"/>
              <a:t>юридичних</a:t>
            </a:r>
            <a:r>
              <a:rPr lang="ru-RU" dirty="0" smtClean="0"/>
              <a:t> норм,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існували</a:t>
            </a:r>
            <a:r>
              <a:rPr lang="ru-RU" dirty="0" smtClean="0"/>
              <a:t>, а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постає</a:t>
            </a:r>
            <a:r>
              <a:rPr lang="ru-RU" dirty="0" smtClean="0"/>
              <a:t> перший </a:t>
            </a:r>
            <a:r>
              <a:rPr lang="ru-RU" dirty="0" err="1" smtClean="0"/>
              <a:t>письмовий</a:t>
            </a:r>
            <a:r>
              <a:rPr lang="ru-RU" dirty="0" smtClean="0"/>
              <a:t> </a:t>
            </a:r>
            <a:r>
              <a:rPr lang="ru-RU" dirty="0" err="1" smtClean="0"/>
              <a:t>звід</a:t>
            </a:r>
            <a:r>
              <a:rPr lang="ru-RU" dirty="0" smtClean="0"/>
              <a:t> норм </a:t>
            </a:r>
            <a:r>
              <a:rPr lang="ru-RU" dirty="0" err="1" smtClean="0"/>
              <a:t>давньоруського</a:t>
            </a:r>
            <a:r>
              <a:rPr lang="ru-RU" dirty="0" smtClean="0"/>
              <a:t> права «</a:t>
            </a:r>
            <a:r>
              <a:rPr lang="ru-RU" dirty="0" err="1" smtClean="0"/>
              <a:t>Руська</a:t>
            </a:r>
            <a:r>
              <a:rPr lang="ru-RU" dirty="0" smtClean="0"/>
              <a:t> правда»,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захищали</a:t>
            </a:r>
            <a:r>
              <a:rPr lang="ru-RU" dirty="0" smtClean="0"/>
              <a:t> </a:t>
            </a:r>
            <a:r>
              <a:rPr lang="ru-RU" dirty="0" err="1" smtClean="0"/>
              <a:t>приватну</a:t>
            </a:r>
            <a:r>
              <a:rPr lang="ru-RU" dirty="0" smtClean="0"/>
              <a:t> </a:t>
            </a:r>
            <a:r>
              <a:rPr lang="ru-RU" dirty="0" err="1" smtClean="0"/>
              <a:t>власність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власника</a:t>
            </a:r>
            <a:r>
              <a:rPr lang="ru-RU" dirty="0" smtClean="0"/>
              <a:t>. </a:t>
            </a:r>
          </a:p>
          <a:p>
            <a:pPr algn="just"/>
            <a:endParaRPr lang="ru-RU" dirty="0" smtClean="0"/>
          </a:p>
          <a:p>
            <a:pPr algn="just">
              <a:buNone/>
            </a:pPr>
            <a:r>
              <a:rPr lang="ru-RU" dirty="0" smtClean="0"/>
              <a:t>	Ярослав </a:t>
            </a:r>
            <a:r>
              <a:rPr lang="ru-RU" dirty="0" err="1" smtClean="0"/>
              <a:t>призначає</a:t>
            </a:r>
            <a:r>
              <a:rPr lang="ru-RU" dirty="0" smtClean="0"/>
              <a:t> на </a:t>
            </a:r>
            <a:r>
              <a:rPr lang="ru-RU" dirty="0" err="1" smtClean="0"/>
              <a:t>вищу</a:t>
            </a:r>
            <a:r>
              <a:rPr lang="ru-RU" dirty="0" smtClean="0"/>
              <a:t> </a:t>
            </a:r>
            <a:r>
              <a:rPr lang="ru-RU" dirty="0" err="1" smtClean="0"/>
              <a:t>церковну</a:t>
            </a:r>
            <a:r>
              <a:rPr lang="ru-RU" dirty="0" smtClean="0"/>
              <a:t> посаду — митрополита — не грека, як то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раніше</a:t>
            </a:r>
            <a:r>
              <a:rPr lang="ru-RU" dirty="0" smtClean="0"/>
              <a:t>, а </a:t>
            </a:r>
            <a:r>
              <a:rPr lang="ru-RU" dirty="0" err="1" smtClean="0"/>
              <a:t>слов'янина</a:t>
            </a:r>
            <a:r>
              <a:rPr lang="ru-RU" dirty="0" smtClean="0"/>
              <a:t> — </a:t>
            </a:r>
            <a:r>
              <a:rPr lang="ru-RU" dirty="0" err="1" smtClean="0"/>
              <a:t>Іларіона</a:t>
            </a:r>
            <a:r>
              <a:rPr lang="ru-RU" dirty="0" smtClean="0"/>
              <a:t>. </a:t>
            </a:r>
            <a:r>
              <a:rPr lang="ru-RU" dirty="0" err="1" smtClean="0"/>
              <a:t>Проте</a:t>
            </a:r>
            <a:r>
              <a:rPr lang="ru-RU" dirty="0" smtClean="0"/>
              <a:t> </a:t>
            </a:r>
            <a:r>
              <a:rPr lang="ru-RU" dirty="0" err="1" smtClean="0"/>
              <a:t>ця</a:t>
            </a:r>
            <a:r>
              <a:rPr lang="ru-RU" dirty="0" smtClean="0"/>
              <a:t> </a:t>
            </a:r>
            <a:r>
              <a:rPr lang="ru-RU" dirty="0" err="1" smtClean="0"/>
              <a:t>традиція</a:t>
            </a:r>
            <a:r>
              <a:rPr lang="ru-RU" dirty="0" smtClean="0"/>
              <a:t> не </a:t>
            </a:r>
            <a:r>
              <a:rPr lang="ru-RU" dirty="0" err="1" smtClean="0"/>
              <a:t>збереглася</a:t>
            </a:r>
            <a:r>
              <a:rPr lang="ru-RU" dirty="0" smtClean="0"/>
              <a:t>, </a:t>
            </a:r>
            <a:r>
              <a:rPr lang="ru-RU" dirty="0" err="1" smtClean="0"/>
              <a:t>й</a:t>
            </a:r>
            <a:r>
              <a:rPr lang="ru-RU" dirty="0" smtClean="0"/>
              <a:t> по </a:t>
            </a:r>
            <a:r>
              <a:rPr lang="ru-RU" dirty="0" err="1" smtClean="0"/>
              <a:t>смерті</a:t>
            </a:r>
            <a:r>
              <a:rPr lang="ru-RU" dirty="0" smtClean="0"/>
              <a:t> Ярослава Мудрого у 1054 р. </a:t>
            </a:r>
            <a:r>
              <a:rPr lang="ru-RU" dirty="0" err="1" smtClean="0"/>
              <a:t>митрополичу</a:t>
            </a:r>
            <a:r>
              <a:rPr lang="ru-RU" dirty="0" smtClean="0"/>
              <a:t> кафедру </a:t>
            </a:r>
            <a:r>
              <a:rPr lang="ru-RU" dirty="0" err="1" smtClean="0"/>
              <a:t>знову</a:t>
            </a:r>
            <a:r>
              <a:rPr lang="ru-RU" dirty="0" smtClean="0"/>
              <a:t> </a:t>
            </a:r>
            <a:r>
              <a:rPr lang="ru-RU" dirty="0" err="1" smtClean="0"/>
              <a:t>очолив</a:t>
            </a:r>
            <a:r>
              <a:rPr lang="ru-RU" dirty="0" smtClean="0"/>
              <a:t> грек. </a:t>
            </a:r>
          </a:p>
          <a:p>
            <a:pPr algn="just"/>
            <a:endParaRPr lang="ru-RU" dirty="0" smtClean="0"/>
          </a:p>
          <a:p>
            <a:pPr algn="just">
              <a:buNone/>
            </a:pPr>
            <a:r>
              <a:rPr lang="ru-RU" dirty="0" smtClean="0"/>
              <a:t>	За Ярослава Мудрого </a:t>
            </a:r>
            <a:r>
              <a:rPr lang="ru-RU" dirty="0" err="1" smtClean="0"/>
              <a:t>Київська</a:t>
            </a:r>
            <a:r>
              <a:rPr lang="ru-RU" dirty="0" smtClean="0"/>
              <a:t> Русь </a:t>
            </a:r>
            <a:r>
              <a:rPr lang="ru-RU" dirty="0" err="1" smtClean="0"/>
              <a:t>досягла</a:t>
            </a:r>
            <a:r>
              <a:rPr lang="ru-RU" dirty="0" smtClean="0"/>
              <a:t> </a:t>
            </a:r>
            <a:r>
              <a:rPr lang="ru-RU" dirty="0" err="1" smtClean="0"/>
              <a:t>зеніту</a:t>
            </a:r>
            <a:r>
              <a:rPr lang="ru-RU" dirty="0" smtClean="0"/>
              <a:t> </a:t>
            </a:r>
            <a:r>
              <a:rPr lang="ru-RU" dirty="0" err="1" smtClean="0"/>
              <a:t>свого</a:t>
            </a:r>
            <a:r>
              <a:rPr lang="ru-RU" dirty="0" smtClean="0"/>
              <a:t> </a:t>
            </a:r>
            <a:r>
              <a:rPr lang="ru-RU" dirty="0" err="1" smtClean="0"/>
              <a:t>розквіту</a:t>
            </a:r>
            <a:r>
              <a:rPr lang="ru-RU" dirty="0" smtClean="0"/>
              <a:t>, встала </a:t>
            </a:r>
            <a:r>
              <a:rPr lang="ru-RU" dirty="0" err="1" smtClean="0"/>
              <a:t>нарівні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найвпливовішими</a:t>
            </a:r>
            <a:r>
              <a:rPr lang="ru-RU" dirty="0" smtClean="0"/>
              <a:t> </a:t>
            </a:r>
            <a:r>
              <a:rPr lang="ru-RU" dirty="0" err="1" smtClean="0"/>
              <a:t>країнами</a:t>
            </a:r>
            <a:r>
              <a:rPr lang="ru-RU" dirty="0" smtClean="0"/>
              <a:t> </a:t>
            </a:r>
            <a:r>
              <a:rPr lang="ru-RU" dirty="0" err="1" smtClean="0"/>
              <a:t>середньовічної</a:t>
            </a:r>
            <a:r>
              <a:rPr lang="ru-RU" dirty="0" smtClean="0"/>
              <a:t> </a:t>
            </a:r>
            <a:r>
              <a:rPr lang="ru-RU" dirty="0" err="1" smtClean="0"/>
              <a:t>Європи</a:t>
            </a:r>
            <a:r>
              <a:rPr lang="ru-RU" dirty="0" smtClean="0"/>
              <a:t>. </a:t>
            </a:r>
            <a:r>
              <a:rPr lang="ru-RU" dirty="0" err="1" smtClean="0"/>
              <a:t>Турбуючись</a:t>
            </a:r>
            <a:r>
              <a:rPr lang="ru-RU" dirty="0" smtClean="0"/>
              <a:t> про </a:t>
            </a:r>
            <a:r>
              <a:rPr lang="ru-RU" dirty="0" err="1" smtClean="0"/>
              <a:t>подальшу</a:t>
            </a:r>
            <a:r>
              <a:rPr lang="ru-RU" dirty="0" smtClean="0"/>
              <a:t> долю </a:t>
            </a:r>
            <a:r>
              <a:rPr lang="ru-RU" dirty="0" err="1" smtClean="0"/>
              <a:t>своєї</a:t>
            </a:r>
            <a:r>
              <a:rPr lang="ru-RU" dirty="0" smtClean="0"/>
              <a:t> </a:t>
            </a:r>
            <a:r>
              <a:rPr lang="ru-RU" dirty="0" err="1" smtClean="0"/>
              <a:t>держави</a:t>
            </a:r>
            <a:r>
              <a:rPr lang="ru-RU" dirty="0" smtClean="0"/>
              <a:t>, за </a:t>
            </a:r>
            <a:r>
              <a:rPr lang="ru-RU" dirty="0" err="1" smtClean="0"/>
              <a:t>кілька</a:t>
            </a:r>
            <a:r>
              <a:rPr lang="ru-RU" dirty="0" smtClean="0"/>
              <a:t> </a:t>
            </a:r>
            <a:r>
              <a:rPr lang="ru-RU" dirty="0" err="1" smtClean="0"/>
              <a:t>років</a:t>
            </a:r>
            <a:r>
              <a:rPr lang="ru-RU" dirty="0" smtClean="0"/>
              <a:t> до </a:t>
            </a:r>
            <a:r>
              <a:rPr lang="ru-RU" dirty="0" err="1" smtClean="0"/>
              <a:t>смерті</a:t>
            </a:r>
            <a:r>
              <a:rPr lang="ru-RU" dirty="0" smtClean="0"/>
              <a:t> Ярослав </a:t>
            </a:r>
            <a:r>
              <a:rPr lang="ru-RU" dirty="0" err="1" smtClean="0"/>
              <a:t>поділив</a:t>
            </a:r>
            <a:r>
              <a:rPr lang="ru-RU" dirty="0" smtClean="0"/>
              <a:t> </a:t>
            </a:r>
            <a:r>
              <a:rPr lang="ru-RU" dirty="0" err="1" smtClean="0"/>
              <a:t>між</a:t>
            </a:r>
            <a:r>
              <a:rPr lang="ru-RU" dirty="0" smtClean="0"/>
              <a:t> </a:t>
            </a:r>
            <a:r>
              <a:rPr lang="ru-RU" dirty="0" err="1" smtClean="0"/>
              <a:t>синами</a:t>
            </a:r>
            <a:r>
              <a:rPr lang="ru-RU" dirty="0" smtClean="0"/>
              <a:t> </a:t>
            </a:r>
            <a:r>
              <a:rPr lang="ru-RU" dirty="0" err="1" smtClean="0"/>
              <a:t>міста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землі</a:t>
            </a:r>
            <a:r>
              <a:rPr lang="ru-RU" dirty="0" smtClean="0"/>
              <a:t>. </a:t>
            </a:r>
            <a:r>
              <a:rPr lang="ru-RU" dirty="0" err="1" smtClean="0"/>
              <a:t>Київ</a:t>
            </a:r>
            <a:r>
              <a:rPr lang="ru-RU" dirty="0" smtClean="0"/>
              <a:t>, Новгород, Псков </a:t>
            </a:r>
            <a:r>
              <a:rPr lang="ru-RU" dirty="0" err="1" smtClean="0"/>
              <a:t>відійшли</a:t>
            </a:r>
            <a:r>
              <a:rPr lang="ru-RU" dirty="0" smtClean="0"/>
              <a:t> </a:t>
            </a:r>
            <a:r>
              <a:rPr lang="ru-RU" dirty="0" err="1" smtClean="0"/>
              <a:t>Ізяславові</a:t>
            </a:r>
            <a:r>
              <a:rPr lang="ru-RU" dirty="0" smtClean="0"/>
              <a:t>, </a:t>
            </a:r>
            <a:r>
              <a:rPr lang="ru-RU" dirty="0" err="1" smtClean="0"/>
              <a:t>Чернігів</a:t>
            </a:r>
            <a:r>
              <a:rPr lang="ru-RU" dirty="0" smtClean="0"/>
              <a:t>, Муром, </a:t>
            </a:r>
            <a:r>
              <a:rPr lang="ru-RU" dirty="0" err="1" smtClean="0"/>
              <a:t>Тьмутаракань</a:t>
            </a:r>
            <a:r>
              <a:rPr lang="ru-RU" dirty="0" smtClean="0"/>
              <a:t> — </a:t>
            </a:r>
            <a:r>
              <a:rPr lang="ru-RU" dirty="0" err="1" smtClean="0"/>
              <a:t>Святославові</a:t>
            </a:r>
            <a:r>
              <a:rPr lang="ru-RU" dirty="0" smtClean="0"/>
              <a:t>, Ростов, Переяслав </a:t>
            </a:r>
            <a:r>
              <a:rPr lang="ru-RU" dirty="0" err="1" smtClean="0"/>
              <a:t>Південний</a:t>
            </a:r>
            <a:r>
              <a:rPr lang="ru-RU" dirty="0" smtClean="0"/>
              <a:t> — </a:t>
            </a:r>
            <a:r>
              <a:rPr lang="ru-RU" dirty="0" err="1" smtClean="0"/>
              <a:t>Всеволодові</a:t>
            </a:r>
            <a:r>
              <a:rPr lang="ru-RU" dirty="0" smtClean="0"/>
              <a:t>, </a:t>
            </a:r>
            <a:r>
              <a:rPr lang="ru-RU" dirty="0" err="1" smtClean="0"/>
              <a:t>Володимир</a:t>
            </a:r>
            <a:r>
              <a:rPr lang="ru-RU" dirty="0" smtClean="0"/>
              <a:t> — </a:t>
            </a:r>
            <a:r>
              <a:rPr lang="ru-RU" dirty="0" err="1" smtClean="0"/>
              <a:t>Ігореві</a:t>
            </a:r>
            <a:r>
              <a:rPr lang="ru-RU" dirty="0" smtClean="0"/>
              <a:t>, </a:t>
            </a:r>
            <a:r>
              <a:rPr lang="ru-RU" dirty="0" err="1" smtClean="0"/>
              <a:t>Смоленськ</a:t>
            </a:r>
            <a:r>
              <a:rPr lang="ru-RU" dirty="0" smtClean="0"/>
              <a:t> — </a:t>
            </a:r>
            <a:r>
              <a:rPr lang="ru-RU" dirty="0" err="1" smtClean="0"/>
              <a:t>В'ячеславові</a:t>
            </a:r>
            <a:r>
              <a:rPr lang="ru-RU" dirty="0" smtClean="0"/>
              <a:t>. До того ж </a:t>
            </a:r>
            <a:r>
              <a:rPr lang="ru-RU" dirty="0" err="1" smtClean="0"/>
              <a:t>запроваджувався</a:t>
            </a:r>
            <a:r>
              <a:rPr lang="ru-RU" dirty="0" smtClean="0"/>
              <a:t> </a:t>
            </a:r>
            <a:r>
              <a:rPr lang="ru-RU" dirty="0" err="1" smtClean="0"/>
              <a:t>новий</a:t>
            </a:r>
            <a:r>
              <a:rPr lang="ru-RU" dirty="0" smtClean="0"/>
              <a:t> принцип </a:t>
            </a:r>
            <a:r>
              <a:rPr lang="ru-RU" dirty="0" err="1" smtClean="0"/>
              <a:t>спадковості</a:t>
            </a:r>
            <a:r>
              <a:rPr lang="ru-RU" dirty="0" smtClean="0"/>
              <a:t> — </a:t>
            </a:r>
            <a:r>
              <a:rPr lang="ru-RU" dirty="0" err="1" smtClean="0"/>
              <a:t>сеньйорат</a:t>
            </a:r>
            <a:r>
              <a:rPr lang="ru-RU" dirty="0" smtClean="0"/>
              <a:t>. </a:t>
            </a:r>
            <a:r>
              <a:rPr lang="ru-RU" dirty="0" err="1" smtClean="0"/>
              <a:t>Це</a:t>
            </a:r>
            <a:r>
              <a:rPr lang="ru-RU" dirty="0" smtClean="0"/>
              <a:t> означало,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княжити</a:t>
            </a:r>
            <a:r>
              <a:rPr lang="ru-RU" dirty="0" smtClean="0"/>
              <a:t> в </a:t>
            </a:r>
            <a:r>
              <a:rPr lang="ru-RU" dirty="0" err="1" smtClean="0"/>
              <a:t>Києві</a:t>
            </a:r>
            <a:r>
              <a:rPr lang="ru-RU" dirty="0" smtClean="0"/>
              <a:t> </a:t>
            </a:r>
            <a:r>
              <a:rPr lang="ru-RU" dirty="0" err="1" smtClean="0"/>
              <a:t>мають</a:t>
            </a:r>
            <a:r>
              <a:rPr lang="ru-RU" dirty="0" smtClean="0"/>
              <a:t> </a:t>
            </a:r>
            <a:r>
              <a:rPr lang="ru-RU" dirty="0" err="1" smtClean="0"/>
              <a:t>спершу</a:t>
            </a:r>
            <a:r>
              <a:rPr lang="ru-RU" dirty="0" smtClean="0"/>
              <a:t> по </a:t>
            </a:r>
            <a:r>
              <a:rPr lang="ru-RU" dirty="0" err="1" smtClean="0"/>
              <a:t>черзі</a:t>
            </a:r>
            <a:r>
              <a:rPr lang="ru-RU" dirty="0" smtClean="0"/>
              <a:t> </a:t>
            </a:r>
            <a:r>
              <a:rPr lang="ru-RU" dirty="0" err="1" smtClean="0"/>
              <a:t>всі</a:t>
            </a:r>
            <a:r>
              <a:rPr lang="ru-RU" dirty="0" smtClean="0"/>
              <a:t> сини Ярослава, </a:t>
            </a:r>
            <a:r>
              <a:rPr lang="ru-RU" dirty="0" err="1" smtClean="0"/>
              <a:t>потім</a:t>
            </a:r>
            <a:r>
              <a:rPr lang="ru-RU" dirty="0" smtClean="0"/>
              <a:t> </a:t>
            </a:r>
            <a:r>
              <a:rPr lang="ru-RU" dirty="0" err="1" smtClean="0"/>
              <a:t>онуки</a:t>
            </a:r>
            <a:r>
              <a:rPr lang="ru-RU" dirty="0" smtClean="0"/>
              <a:t> </a:t>
            </a:r>
            <a:r>
              <a:rPr lang="ru-RU" dirty="0" err="1" smtClean="0"/>
              <a:t>починаючи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дітей</a:t>
            </a:r>
            <a:r>
              <a:rPr lang="ru-RU" dirty="0" smtClean="0"/>
              <a:t> старшого </a:t>
            </a:r>
            <a:r>
              <a:rPr lang="ru-RU" dirty="0" err="1" smtClean="0"/>
              <a:t>сина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357166"/>
            <a:ext cx="4000528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7708"/>
          </a:xfrm>
        </p:spPr>
        <p:txBody>
          <a:bodyPr>
            <a:normAutofit/>
          </a:bodyPr>
          <a:lstStyle/>
          <a:p>
            <a:pPr algn="ctr"/>
            <a:r>
              <a:rPr lang="ru-RU" sz="2800" dirty="0" err="1" smtClean="0"/>
              <a:t>Іконостас</a:t>
            </a:r>
            <a:r>
              <a:rPr lang="ru-RU" sz="2800" dirty="0" smtClean="0"/>
              <a:t> </a:t>
            </a:r>
            <a:r>
              <a:rPr lang="ru-RU" sz="2800" dirty="0" err="1" smtClean="0"/>
              <a:t>Софійського</a:t>
            </a:r>
            <a:r>
              <a:rPr lang="ru-RU" sz="2800" dirty="0" smtClean="0"/>
              <a:t> Собору 1747 року</a:t>
            </a:r>
            <a:endParaRPr lang="ru-RU" sz="2800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214414" y="857233"/>
            <a:ext cx="6715172" cy="591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1719266"/>
          </a:xfrm>
        </p:spPr>
        <p:txBody>
          <a:bodyPr>
            <a:noAutofit/>
          </a:bodyPr>
          <a:lstStyle/>
          <a:p>
            <a:r>
              <a:rPr lang="vi-VN" sz="2000" dirty="0" smtClean="0"/>
              <a:t>Ки́єво-Пече́рська ла́вра — державний музейний комплекс «Києво-Печерська лавра» у Києві, Україна. Частково використовується як монастир і резиденція київського митрополита Української православної церкви Московського патріархату.</a:t>
            </a:r>
            <a:endParaRPr lang="ru-RU" sz="2000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071538" y="1714488"/>
            <a:ext cx="7072362" cy="5045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Історія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024454"/>
          </a:xfrm>
        </p:spPr>
        <p:txBody>
          <a:bodyPr>
            <a:normAutofit fontScale="70000" lnSpcReduction="20000"/>
          </a:bodyPr>
          <a:lstStyle/>
          <a:p>
            <a:endParaRPr lang="ru-RU" dirty="0" smtClean="0"/>
          </a:p>
          <a:p>
            <a:pPr algn="just">
              <a:buNone/>
            </a:pPr>
            <a:r>
              <a:rPr lang="ru-RU" dirty="0" smtClean="0"/>
              <a:t>	</a:t>
            </a:r>
            <a:r>
              <a:rPr lang="ru-RU" dirty="0" err="1" smtClean="0"/>
              <a:t>Заснований</a:t>
            </a:r>
            <a:r>
              <a:rPr lang="ru-RU" dirty="0" smtClean="0"/>
              <a:t> у 1051 </a:t>
            </a:r>
            <a:r>
              <a:rPr lang="ru-RU" dirty="0" err="1" smtClean="0"/>
              <a:t>році</a:t>
            </a:r>
            <a:r>
              <a:rPr lang="ru-RU" dirty="0" smtClean="0"/>
              <a:t> монахами </a:t>
            </a:r>
            <a:r>
              <a:rPr lang="ru-RU" dirty="0" err="1" smtClean="0"/>
              <a:t>Антонієм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Феодосієм</a:t>
            </a:r>
            <a:r>
              <a:rPr lang="ru-RU" dirty="0" smtClean="0"/>
              <a:t> у </a:t>
            </a:r>
            <a:r>
              <a:rPr lang="ru-RU" dirty="0" err="1" smtClean="0"/>
              <a:t>печерах</a:t>
            </a:r>
            <a:r>
              <a:rPr lang="ru-RU" dirty="0" smtClean="0"/>
              <a:t> </a:t>
            </a:r>
            <a:r>
              <a:rPr lang="ru-RU" dirty="0" err="1" smtClean="0"/>
              <a:t>біля</a:t>
            </a:r>
            <a:r>
              <a:rPr lang="ru-RU" dirty="0" smtClean="0"/>
              <a:t> </a:t>
            </a:r>
            <a:r>
              <a:rPr lang="ru-RU" dirty="0" err="1" smtClean="0"/>
              <a:t>літньої</a:t>
            </a:r>
            <a:r>
              <a:rPr lang="ru-RU" dirty="0" smtClean="0"/>
              <a:t> </a:t>
            </a:r>
            <a:r>
              <a:rPr lang="ru-RU" dirty="0" err="1" smtClean="0"/>
              <a:t>княжої</a:t>
            </a:r>
            <a:r>
              <a:rPr lang="ru-RU" dirty="0" smtClean="0"/>
              <a:t> </a:t>
            </a:r>
            <a:r>
              <a:rPr lang="ru-RU" dirty="0" err="1" smtClean="0"/>
              <a:t>резиденції</a:t>
            </a:r>
            <a:r>
              <a:rPr lang="ru-RU" dirty="0" smtClean="0"/>
              <a:t> </a:t>
            </a:r>
            <a:r>
              <a:rPr lang="ru-RU" dirty="0" err="1" smtClean="0"/>
              <a:t>Берестово</a:t>
            </a:r>
            <a:r>
              <a:rPr lang="ru-RU" dirty="0" smtClean="0"/>
              <a:t> </a:t>
            </a:r>
            <a:r>
              <a:rPr lang="ru-RU" dirty="0" err="1" smtClean="0"/>
              <a:t>поблизу</a:t>
            </a:r>
            <a:r>
              <a:rPr lang="ru-RU" dirty="0" smtClean="0"/>
              <a:t> </a:t>
            </a:r>
            <a:r>
              <a:rPr lang="ru-RU" dirty="0" err="1" smtClean="0"/>
              <a:t>Києва</a:t>
            </a:r>
            <a:r>
              <a:rPr lang="ru-RU" dirty="0" smtClean="0"/>
              <a:t>. Першим </a:t>
            </a:r>
            <a:r>
              <a:rPr lang="ru-RU" dirty="0" err="1" smtClean="0"/>
              <a:t>ігуменом</a:t>
            </a:r>
            <a:r>
              <a:rPr lang="ru-RU" dirty="0" smtClean="0"/>
              <a:t> </a:t>
            </a:r>
            <a:r>
              <a:rPr lang="ru-RU" dirty="0" err="1" smtClean="0"/>
              <a:t>монастиря</a:t>
            </a:r>
            <a:r>
              <a:rPr lang="ru-RU" dirty="0" smtClean="0"/>
              <a:t> став </a:t>
            </a:r>
            <a:r>
              <a:rPr lang="ru-RU" dirty="0" err="1" smtClean="0"/>
              <a:t>преподобний</a:t>
            </a:r>
            <a:r>
              <a:rPr lang="ru-RU" dirty="0" smtClean="0"/>
              <a:t> </a:t>
            </a:r>
            <a:r>
              <a:rPr lang="ru-RU" dirty="0" err="1" smtClean="0"/>
              <a:t>Варлаам</a:t>
            </a:r>
            <a:r>
              <a:rPr lang="ru-RU" dirty="0" smtClean="0"/>
              <a:t> </a:t>
            </a:r>
            <a:r>
              <a:rPr lang="ru-RU" dirty="0" err="1" smtClean="0"/>
              <a:t>Печерський</a:t>
            </a:r>
            <a:r>
              <a:rPr lang="ru-RU" dirty="0" smtClean="0"/>
              <a:t>, </a:t>
            </a:r>
            <a:r>
              <a:rPr lang="ru-RU" dirty="0" err="1" smtClean="0"/>
              <a:t>колишній</a:t>
            </a:r>
            <a:r>
              <a:rPr lang="ru-RU" dirty="0" smtClean="0"/>
              <a:t> боярин. В 1058 </a:t>
            </a:r>
            <a:r>
              <a:rPr lang="ru-RU" dirty="0" err="1" smtClean="0"/>
              <a:t>році</a:t>
            </a:r>
            <a:r>
              <a:rPr lang="ru-RU" dirty="0" smtClean="0"/>
              <a:t>, попросивши </a:t>
            </a:r>
            <a:r>
              <a:rPr lang="ru-RU" dirty="0" err="1" smtClean="0"/>
              <a:t>благословіння</a:t>
            </a:r>
            <a:r>
              <a:rPr lang="ru-RU" dirty="0" smtClean="0"/>
              <a:t> преподобного </a:t>
            </a:r>
            <a:r>
              <a:rPr lang="ru-RU" dirty="0" err="1" smtClean="0"/>
              <a:t>Антонія</a:t>
            </a:r>
            <a:r>
              <a:rPr lang="ru-RU" dirty="0" smtClean="0"/>
              <a:t>, </a:t>
            </a:r>
            <a:r>
              <a:rPr lang="ru-RU" dirty="0" err="1" smtClean="0"/>
              <a:t>преподобний</a:t>
            </a:r>
            <a:r>
              <a:rPr lang="ru-RU" dirty="0" smtClean="0"/>
              <a:t> </a:t>
            </a:r>
            <a:r>
              <a:rPr lang="ru-RU" dirty="0" err="1" smtClean="0"/>
              <a:t>Варлаам</a:t>
            </a:r>
            <a:r>
              <a:rPr lang="ru-RU" dirty="0" smtClean="0"/>
              <a:t> </a:t>
            </a:r>
            <a:r>
              <a:rPr lang="ru-RU" dirty="0" err="1" smtClean="0"/>
              <a:t>побудував</a:t>
            </a:r>
            <a:r>
              <a:rPr lang="ru-RU" dirty="0" smtClean="0"/>
              <a:t> над </a:t>
            </a:r>
            <a:r>
              <a:rPr lang="ru-RU" dirty="0" err="1" smtClean="0"/>
              <a:t>печерою</a:t>
            </a:r>
            <a:r>
              <a:rPr lang="ru-RU" dirty="0" smtClean="0"/>
              <a:t> </a:t>
            </a:r>
            <a:r>
              <a:rPr lang="ru-RU" dirty="0" err="1" smtClean="0"/>
              <a:t>дерев'янну</a:t>
            </a:r>
            <a:r>
              <a:rPr lang="ru-RU" dirty="0" smtClean="0"/>
              <a:t> </a:t>
            </a:r>
            <a:r>
              <a:rPr lang="ru-RU" dirty="0" err="1" smtClean="0"/>
              <a:t>церкву</a:t>
            </a:r>
            <a:r>
              <a:rPr lang="ru-RU" dirty="0" smtClean="0"/>
              <a:t> в честь </a:t>
            </a:r>
            <a:r>
              <a:rPr lang="ru-RU" dirty="0" err="1" smtClean="0"/>
              <a:t>Успіння</a:t>
            </a:r>
            <a:r>
              <a:rPr lang="ru-RU" dirty="0" smtClean="0"/>
              <a:t> </a:t>
            </a:r>
            <a:r>
              <a:rPr lang="ru-RU" dirty="0" err="1" smtClean="0"/>
              <a:t>Пресвятої</a:t>
            </a:r>
            <a:r>
              <a:rPr lang="ru-RU" dirty="0" smtClean="0"/>
              <a:t> </a:t>
            </a:r>
            <a:r>
              <a:rPr lang="ru-RU" dirty="0" err="1" smtClean="0"/>
              <a:t>Богородиці</a:t>
            </a:r>
            <a:r>
              <a:rPr lang="ru-RU" dirty="0" smtClean="0"/>
              <a:t>.</a:t>
            </a:r>
          </a:p>
          <a:p>
            <a:pPr algn="just"/>
            <a:endParaRPr lang="ru-RU" dirty="0" smtClean="0"/>
          </a:p>
          <a:p>
            <a:pPr algn="just">
              <a:buNone/>
            </a:pPr>
            <a:r>
              <a:rPr lang="ru-RU" dirty="0" smtClean="0"/>
              <a:t>	В </a:t>
            </a:r>
            <a:r>
              <a:rPr lang="ru-RU" dirty="0" err="1" smtClean="0"/>
              <a:t>одинадцятому</a:t>
            </a:r>
            <a:r>
              <a:rPr lang="ru-RU" dirty="0" smtClean="0"/>
              <a:t> </a:t>
            </a:r>
            <a:r>
              <a:rPr lang="ru-RU" dirty="0" err="1" smtClean="0"/>
              <a:t>столітті</a:t>
            </a:r>
            <a:r>
              <a:rPr lang="ru-RU" dirty="0" smtClean="0"/>
              <a:t> </a:t>
            </a:r>
            <a:r>
              <a:rPr lang="ru-RU" dirty="0" err="1" smtClean="0"/>
              <a:t>монастир</a:t>
            </a:r>
            <a:r>
              <a:rPr lang="ru-RU" dirty="0" smtClean="0"/>
              <a:t> став центром </a:t>
            </a:r>
            <a:r>
              <a:rPr lang="ru-RU" dirty="0" err="1" smtClean="0"/>
              <a:t>розповсюдження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затвердження</a:t>
            </a:r>
            <a:r>
              <a:rPr lang="ru-RU" dirty="0" smtClean="0"/>
              <a:t> </a:t>
            </a:r>
            <a:r>
              <a:rPr lang="ru-RU" dirty="0" err="1" smtClean="0"/>
              <a:t>християнства</a:t>
            </a:r>
            <a:r>
              <a:rPr lang="ru-RU" dirty="0" smtClean="0"/>
              <a:t> в </a:t>
            </a:r>
            <a:r>
              <a:rPr lang="ru-RU" dirty="0" err="1" smtClean="0"/>
              <a:t>Київській</a:t>
            </a:r>
            <a:r>
              <a:rPr lang="ru-RU" dirty="0" smtClean="0"/>
              <a:t> </a:t>
            </a:r>
            <a:r>
              <a:rPr lang="ru-RU" dirty="0" err="1" smtClean="0"/>
              <a:t>Русі</a:t>
            </a:r>
            <a:r>
              <a:rPr lang="ru-RU" dirty="0" smtClean="0"/>
              <a:t>. У </a:t>
            </a:r>
            <a:r>
              <a:rPr lang="ru-RU" dirty="0" err="1" smtClean="0"/>
              <a:t>дванадцятому</a:t>
            </a:r>
            <a:r>
              <a:rPr lang="ru-RU" dirty="0" smtClean="0"/>
              <a:t> </a:t>
            </a:r>
            <a:r>
              <a:rPr lang="ru-RU" dirty="0" err="1" smtClean="0"/>
              <a:t>столітті</a:t>
            </a:r>
            <a:r>
              <a:rPr lang="ru-RU" dirty="0" smtClean="0"/>
              <a:t> </a:t>
            </a:r>
            <a:r>
              <a:rPr lang="ru-RU" dirty="0" err="1" smtClean="0"/>
              <a:t>монастир</a:t>
            </a:r>
            <a:r>
              <a:rPr lang="ru-RU" dirty="0" smtClean="0"/>
              <a:t> </a:t>
            </a:r>
            <a:r>
              <a:rPr lang="ru-RU" dirty="0" err="1" smtClean="0"/>
              <a:t>отримав</a:t>
            </a:r>
            <a:r>
              <a:rPr lang="ru-RU" dirty="0" smtClean="0"/>
              <a:t> статус «</a:t>
            </a:r>
            <a:r>
              <a:rPr lang="ru-RU" dirty="0" err="1" smtClean="0"/>
              <a:t>лаври</a:t>
            </a:r>
            <a:r>
              <a:rPr lang="ru-RU" dirty="0" smtClean="0"/>
              <a:t>» — головного великого </a:t>
            </a:r>
            <a:r>
              <a:rPr lang="ru-RU" dirty="0" err="1" smtClean="0"/>
              <a:t>монастиря</a:t>
            </a:r>
            <a:r>
              <a:rPr lang="ru-RU" dirty="0" smtClean="0"/>
              <a:t>. У </a:t>
            </a:r>
            <a:r>
              <a:rPr lang="ru-RU" dirty="0" err="1" smtClean="0"/>
              <a:t>вісімнадцятому</a:t>
            </a:r>
            <a:r>
              <a:rPr lang="ru-RU" dirty="0" smtClean="0"/>
              <a:t> </a:t>
            </a:r>
            <a:r>
              <a:rPr lang="ru-RU" dirty="0" err="1" smtClean="0"/>
              <a:t>столітті</a:t>
            </a:r>
            <a:r>
              <a:rPr lang="ru-RU" dirty="0" smtClean="0"/>
              <a:t> </a:t>
            </a:r>
            <a:r>
              <a:rPr lang="ru-RU" dirty="0" err="1" smtClean="0"/>
              <a:t>Києво-Печерська</a:t>
            </a:r>
            <a:r>
              <a:rPr lang="ru-RU" dirty="0" smtClean="0"/>
              <a:t> лавра стала </a:t>
            </a:r>
            <a:r>
              <a:rPr lang="ru-RU" dirty="0" err="1" smtClean="0"/>
              <a:t>найбільшим</a:t>
            </a:r>
            <a:r>
              <a:rPr lang="ru-RU" dirty="0" smtClean="0"/>
              <a:t> </a:t>
            </a:r>
            <a:r>
              <a:rPr lang="ru-RU" dirty="0" err="1" smtClean="0"/>
              <a:t>церковним</a:t>
            </a:r>
            <a:r>
              <a:rPr lang="ru-RU" dirty="0" smtClean="0"/>
              <a:t> феодалом в </a:t>
            </a:r>
            <a:r>
              <a:rPr lang="ru-RU" dirty="0" err="1" smtClean="0"/>
              <a:t>Україні</a:t>
            </a:r>
            <a:r>
              <a:rPr lang="ru-RU" dirty="0" smtClean="0"/>
              <a:t>: </a:t>
            </a:r>
            <a:r>
              <a:rPr lang="ru-RU" dirty="0" err="1" smtClean="0"/>
              <a:t>їй</a:t>
            </a:r>
            <a:r>
              <a:rPr lang="ru-RU" dirty="0" smtClean="0"/>
              <a:t> належали три </a:t>
            </a:r>
            <a:r>
              <a:rPr lang="ru-RU" dirty="0" err="1" smtClean="0"/>
              <a:t>міста</a:t>
            </a:r>
            <a:r>
              <a:rPr lang="ru-RU" dirty="0" smtClean="0"/>
              <a:t>, </a:t>
            </a:r>
            <a:r>
              <a:rPr lang="ru-RU" dirty="0" err="1" smtClean="0"/>
              <a:t>сім</a:t>
            </a:r>
            <a:r>
              <a:rPr lang="ru-RU" dirty="0" smtClean="0"/>
              <a:t> </a:t>
            </a:r>
            <a:r>
              <a:rPr lang="ru-RU" dirty="0" err="1" smtClean="0"/>
              <a:t>містечок</a:t>
            </a:r>
            <a:r>
              <a:rPr lang="ru-RU" dirty="0" smtClean="0"/>
              <a:t>, </a:t>
            </a:r>
            <a:r>
              <a:rPr lang="ru-RU" dirty="0" err="1" smtClean="0"/>
              <a:t>біля</a:t>
            </a:r>
            <a:r>
              <a:rPr lang="ru-RU" dirty="0" smtClean="0"/>
              <a:t> </a:t>
            </a:r>
            <a:r>
              <a:rPr lang="ru-RU" dirty="0" err="1" smtClean="0"/>
              <a:t>двохсот</a:t>
            </a:r>
            <a:r>
              <a:rPr lang="ru-RU" dirty="0" smtClean="0"/>
              <a:t> </a:t>
            </a:r>
            <a:r>
              <a:rPr lang="ru-RU" dirty="0" err="1" smtClean="0"/>
              <a:t>сіл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хуторів</a:t>
            </a:r>
            <a:r>
              <a:rPr lang="ru-RU" dirty="0" smtClean="0"/>
              <a:t>, </a:t>
            </a:r>
            <a:r>
              <a:rPr lang="ru-RU" dirty="0" err="1" smtClean="0"/>
              <a:t>більше</a:t>
            </a:r>
            <a:r>
              <a:rPr lang="ru-RU" dirty="0" smtClean="0"/>
              <a:t> семидесяти </a:t>
            </a:r>
            <a:r>
              <a:rPr lang="ru-RU" dirty="0" err="1" smtClean="0"/>
              <a:t>тисяч</a:t>
            </a:r>
            <a:r>
              <a:rPr lang="ru-RU" dirty="0" smtClean="0"/>
              <a:t> </a:t>
            </a:r>
            <a:r>
              <a:rPr lang="ru-RU" dirty="0" err="1" smtClean="0"/>
              <a:t>кріпаків</a:t>
            </a:r>
            <a:r>
              <a:rPr lang="ru-RU" dirty="0" smtClean="0"/>
              <a:t>, </a:t>
            </a:r>
            <a:r>
              <a:rPr lang="ru-RU" dirty="0" err="1" smtClean="0"/>
              <a:t>дві</a:t>
            </a:r>
            <a:r>
              <a:rPr lang="ru-RU" dirty="0" smtClean="0"/>
              <a:t> </a:t>
            </a:r>
            <a:r>
              <a:rPr lang="ru-RU" dirty="0" err="1" smtClean="0"/>
              <a:t>паперові</a:t>
            </a:r>
            <a:r>
              <a:rPr lang="ru-RU" dirty="0" smtClean="0"/>
              <a:t> фабрики, </a:t>
            </a:r>
            <a:r>
              <a:rPr lang="ru-RU" dirty="0" err="1" smtClean="0"/>
              <a:t>одинадцять</a:t>
            </a:r>
            <a:r>
              <a:rPr lang="ru-RU" dirty="0" smtClean="0"/>
              <a:t> </a:t>
            </a:r>
            <a:r>
              <a:rPr lang="ru-RU" dirty="0" err="1" smtClean="0"/>
              <a:t>цеглових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шість</a:t>
            </a:r>
            <a:r>
              <a:rPr lang="ru-RU" dirty="0" smtClean="0"/>
              <a:t> </a:t>
            </a:r>
            <a:r>
              <a:rPr lang="ru-RU" dirty="0" err="1" smtClean="0"/>
              <a:t>скляних</a:t>
            </a:r>
            <a:r>
              <a:rPr lang="ru-RU" dirty="0" smtClean="0"/>
              <a:t> </a:t>
            </a:r>
            <a:r>
              <a:rPr lang="ru-RU" dirty="0" err="1" smtClean="0"/>
              <a:t>заводів</a:t>
            </a:r>
            <a:r>
              <a:rPr lang="ru-RU" dirty="0" smtClean="0"/>
              <a:t>, </a:t>
            </a:r>
            <a:r>
              <a:rPr lang="ru-RU" dirty="0" err="1" smtClean="0"/>
              <a:t>більше</a:t>
            </a:r>
            <a:r>
              <a:rPr lang="ru-RU" dirty="0" smtClean="0"/>
              <a:t> ста шестидесяти </a:t>
            </a:r>
            <a:r>
              <a:rPr lang="ru-RU" dirty="0" err="1" smtClean="0"/>
              <a:t>винокурень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вітряків</a:t>
            </a:r>
            <a:r>
              <a:rPr lang="ru-RU" dirty="0" smtClean="0"/>
              <a:t>, </a:t>
            </a:r>
            <a:r>
              <a:rPr lang="ru-RU" dirty="0" err="1" smtClean="0"/>
              <a:t>біля</a:t>
            </a:r>
            <a:r>
              <a:rPr lang="ru-RU" dirty="0" smtClean="0"/>
              <a:t> </a:t>
            </a:r>
            <a:r>
              <a:rPr lang="ru-RU" dirty="0" err="1" smtClean="0"/>
              <a:t>двохсот</a:t>
            </a:r>
            <a:r>
              <a:rPr lang="ru-RU" dirty="0" smtClean="0"/>
              <a:t> </a:t>
            </a:r>
            <a:r>
              <a:rPr lang="ru-RU" dirty="0" err="1" smtClean="0"/>
              <a:t>шинків</a:t>
            </a:r>
            <a:r>
              <a:rPr lang="ru-RU" dirty="0" smtClean="0"/>
              <a:t>, два </a:t>
            </a:r>
            <a:r>
              <a:rPr lang="ru-RU" dirty="0" err="1" smtClean="0"/>
              <a:t>кінних</a:t>
            </a:r>
            <a:r>
              <a:rPr lang="ru-RU" dirty="0" smtClean="0"/>
              <a:t> заводи.</a:t>
            </a:r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Києво-Печерська</a:t>
            </a:r>
            <a:r>
              <a:rPr lang="ru-RU" dirty="0" smtClean="0"/>
              <a:t> лавра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24000"/>
            <a:ext cx="5286380" cy="4572000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ru-RU" dirty="0" smtClean="0"/>
              <a:t>	</a:t>
            </a:r>
            <a:r>
              <a:rPr lang="ru-RU" dirty="0" err="1" smtClean="0"/>
              <a:t>Києво-Печерській</a:t>
            </a:r>
            <a:r>
              <a:rPr lang="ru-RU" dirty="0" smtClean="0"/>
              <a:t> </a:t>
            </a:r>
            <a:r>
              <a:rPr lang="ru-RU" dirty="0" err="1" smtClean="0"/>
              <a:t>лаврі</a:t>
            </a:r>
            <a:r>
              <a:rPr lang="ru-RU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підпорядковано</a:t>
            </a:r>
            <a:r>
              <a:rPr lang="ru-RU" dirty="0" smtClean="0"/>
              <a:t> </a:t>
            </a:r>
            <a:r>
              <a:rPr lang="ru-RU" dirty="0" err="1" smtClean="0"/>
              <a:t>багато</a:t>
            </a:r>
            <a:r>
              <a:rPr lang="ru-RU" dirty="0" smtClean="0"/>
              <a:t> </a:t>
            </a:r>
            <a:r>
              <a:rPr lang="ru-RU" dirty="0" err="1" smtClean="0"/>
              <a:t>дрібних</a:t>
            </a:r>
            <a:r>
              <a:rPr lang="ru-RU" dirty="0" smtClean="0"/>
              <a:t> </a:t>
            </a:r>
            <a:r>
              <a:rPr lang="ru-RU" dirty="0" err="1" smtClean="0"/>
              <a:t>монастирів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так </a:t>
            </a:r>
            <a:r>
              <a:rPr lang="ru-RU" dirty="0" err="1" smtClean="0"/>
              <a:t>названі</a:t>
            </a:r>
            <a:r>
              <a:rPr lang="ru-RU" dirty="0" smtClean="0"/>
              <a:t> </a:t>
            </a:r>
            <a:r>
              <a:rPr lang="ru-RU" dirty="0" err="1" smtClean="0"/>
              <a:t>пустелі</a:t>
            </a:r>
            <a:r>
              <a:rPr lang="ru-RU" dirty="0" smtClean="0"/>
              <a:t> (</a:t>
            </a:r>
            <a:r>
              <a:rPr lang="ru-RU" dirty="0" err="1" smtClean="0"/>
              <a:t>зокрема</a:t>
            </a:r>
            <a:r>
              <a:rPr lang="ru-RU" dirty="0" smtClean="0"/>
              <a:t>, </a:t>
            </a:r>
            <a:r>
              <a:rPr lang="ru-RU" dirty="0" err="1" smtClean="0"/>
              <a:t>Китаєвська</a:t>
            </a:r>
            <a:r>
              <a:rPr lang="ru-RU" dirty="0" smtClean="0"/>
              <a:t>, </a:t>
            </a:r>
            <a:r>
              <a:rPr lang="ru-RU" dirty="0" err="1" smtClean="0"/>
              <a:t>Микільська</a:t>
            </a:r>
            <a:r>
              <a:rPr lang="ru-RU" dirty="0" smtClean="0"/>
              <a:t> та </a:t>
            </a:r>
            <a:r>
              <a:rPr lang="ru-RU" dirty="0" err="1" smtClean="0"/>
              <a:t>інші</a:t>
            </a:r>
            <a:r>
              <a:rPr lang="ru-RU" dirty="0" smtClean="0"/>
              <a:t> </a:t>
            </a:r>
            <a:r>
              <a:rPr lang="ru-RU" dirty="0" err="1" smtClean="0"/>
              <a:t>під</a:t>
            </a:r>
            <a:r>
              <a:rPr lang="ru-RU" dirty="0" smtClean="0"/>
              <a:t> </a:t>
            </a:r>
            <a:r>
              <a:rPr lang="ru-RU" dirty="0" err="1" smtClean="0"/>
              <a:t>Києвом</a:t>
            </a:r>
            <a:r>
              <a:rPr lang="ru-RU" dirty="0" smtClean="0"/>
              <a:t>)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їхніми</a:t>
            </a:r>
            <a:r>
              <a:rPr lang="ru-RU" dirty="0" smtClean="0"/>
              <a:t> </a:t>
            </a:r>
            <a:r>
              <a:rPr lang="ru-RU" dirty="0" err="1" smtClean="0"/>
              <a:t>угіддями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кріпаками</a:t>
            </a:r>
            <a:r>
              <a:rPr lang="ru-RU" dirty="0" smtClean="0"/>
              <a:t> в </a:t>
            </a:r>
            <a:r>
              <a:rPr lang="ru-RU" dirty="0" err="1" smtClean="0"/>
              <a:t>Україні</a:t>
            </a:r>
            <a:r>
              <a:rPr lang="ru-RU" dirty="0" smtClean="0"/>
              <a:t>, </a:t>
            </a:r>
            <a:r>
              <a:rPr lang="ru-RU" dirty="0" err="1" smtClean="0"/>
              <a:t>в</a:t>
            </a:r>
            <a:r>
              <a:rPr lang="ru-RU" dirty="0" smtClean="0"/>
              <a:t> </a:t>
            </a:r>
            <a:r>
              <a:rPr lang="ru-RU" dirty="0" err="1" smtClean="0"/>
              <a:t>Росії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</a:t>
            </a:r>
            <a:r>
              <a:rPr lang="ru-RU" dirty="0" smtClean="0"/>
              <a:t> </a:t>
            </a:r>
            <a:r>
              <a:rPr lang="ru-RU" dirty="0" err="1" smtClean="0"/>
              <a:t>Білорусії</a:t>
            </a:r>
            <a:r>
              <a:rPr lang="ru-RU" dirty="0" smtClean="0"/>
              <a:t>. </a:t>
            </a:r>
            <a:r>
              <a:rPr lang="ru-RU" dirty="0" err="1" smtClean="0"/>
              <a:t>Свого</a:t>
            </a:r>
            <a:r>
              <a:rPr lang="ru-RU" dirty="0" smtClean="0"/>
              <a:t> часу </a:t>
            </a:r>
            <a:r>
              <a:rPr lang="ru-RU" dirty="0" err="1" smtClean="0"/>
              <a:t>Києво-Печерська</a:t>
            </a:r>
            <a:r>
              <a:rPr lang="ru-RU" dirty="0" smtClean="0"/>
              <a:t> лавра </a:t>
            </a:r>
            <a:r>
              <a:rPr lang="ru-RU" dirty="0" err="1" smtClean="0"/>
              <a:t>зіграла</a:t>
            </a:r>
            <a:r>
              <a:rPr lang="ru-RU" dirty="0" smtClean="0"/>
              <a:t> </a:t>
            </a:r>
            <a:r>
              <a:rPr lang="ru-RU" dirty="0" err="1" smtClean="0"/>
              <a:t>важливу</a:t>
            </a:r>
            <a:r>
              <a:rPr lang="ru-RU" dirty="0" smtClean="0"/>
              <a:t> роль у </a:t>
            </a:r>
            <a:r>
              <a:rPr lang="ru-RU" dirty="0" err="1" smtClean="0"/>
              <a:t>розвитку</a:t>
            </a:r>
            <a:r>
              <a:rPr lang="ru-RU" dirty="0" smtClean="0"/>
              <a:t> </a:t>
            </a:r>
            <a:r>
              <a:rPr lang="ru-RU" dirty="0" err="1" smtClean="0"/>
              <a:t>давньоруської</a:t>
            </a:r>
            <a:r>
              <a:rPr lang="ru-RU" dirty="0" smtClean="0"/>
              <a:t> </a:t>
            </a:r>
            <a:r>
              <a:rPr lang="ru-RU" dirty="0" err="1" smtClean="0"/>
              <a:t>культури</a:t>
            </a:r>
            <a:r>
              <a:rPr lang="ru-RU" dirty="0" smtClean="0"/>
              <a:t>, </a:t>
            </a:r>
            <a:r>
              <a:rPr lang="ru-RU" dirty="0" err="1" smtClean="0"/>
              <a:t>була</a:t>
            </a:r>
            <a:r>
              <a:rPr lang="ru-RU" dirty="0" smtClean="0"/>
              <a:t> центром </a:t>
            </a:r>
            <a:r>
              <a:rPr lang="ru-RU" dirty="0" err="1" smtClean="0"/>
              <a:t>літописання</a:t>
            </a:r>
            <a:r>
              <a:rPr lang="ru-RU" dirty="0" smtClean="0"/>
              <a:t>. Тут </a:t>
            </a:r>
            <a:r>
              <a:rPr lang="ru-RU" dirty="0" err="1" smtClean="0"/>
              <a:t>перекладалися</a:t>
            </a:r>
            <a:r>
              <a:rPr lang="ru-RU" dirty="0" smtClean="0"/>
              <a:t> на </a:t>
            </a:r>
            <a:r>
              <a:rPr lang="ru-RU" dirty="0" err="1" smtClean="0"/>
              <a:t>церковно-слов'янську</a:t>
            </a:r>
            <a:r>
              <a:rPr lang="ru-RU" dirty="0" smtClean="0"/>
              <a:t> </a:t>
            </a:r>
            <a:r>
              <a:rPr lang="ru-RU" dirty="0" err="1" smtClean="0"/>
              <a:t>мову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переписувалися</a:t>
            </a:r>
            <a:r>
              <a:rPr lang="ru-RU" dirty="0" smtClean="0"/>
              <a:t> твори </a:t>
            </a:r>
            <a:r>
              <a:rPr lang="ru-RU" dirty="0" err="1" smtClean="0"/>
              <a:t>іноземних</a:t>
            </a:r>
            <a:r>
              <a:rPr lang="ru-RU" dirty="0" smtClean="0"/>
              <a:t> </a:t>
            </a:r>
            <a:r>
              <a:rPr lang="ru-RU" dirty="0" err="1" smtClean="0"/>
              <a:t>авторів</a:t>
            </a:r>
            <a:r>
              <a:rPr lang="ru-RU" dirty="0" smtClean="0"/>
              <a:t>. У </a:t>
            </a:r>
            <a:r>
              <a:rPr lang="ru-RU" dirty="0" err="1" smtClean="0"/>
              <a:t>лаврі</a:t>
            </a:r>
            <a:r>
              <a:rPr lang="ru-RU" dirty="0" smtClean="0"/>
              <a:t> </a:t>
            </a:r>
            <a:r>
              <a:rPr lang="ru-RU" dirty="0" err="1" smtClean="0"/>
              <a:t>працювали</a:t>
            </a:r>
            <a:r>
              <a:rPr lang="ru-RU" dirty="0" smtClean="0"/>
              <a:t> </a:t>
            </a:r>
            <a:r>
              <a:rPr lang="ru-RU" dirty="0" err="1" smtClean="0"/>
              <a:t>відомі</a:t>
            </a:r>
            <a:r>
              <a:rPr lang="ru-RU" dirty="0" smtClean="0"/>
              <a:t> </a:t>
            </a:r>
            <a:r>
              <a:rPr lang="ru-RU" dirty="0" err="1" smtClean="0"/>
              <a:t>літописці</a:t>
            </a:r>
            <a:r>
              <a:rPr lang="ru-RU" dirty="0" smtClean="0"/>
              <a:t> Нестор (автор «</a:t>
            </a:r>
            <a:r>
              <a:rPr lang="ru-RU" dirty="0" err="1" smtClean="0"/>
              <a:t>Повісті</a:t>
            </a:r>
            <a:r>
              <a:rPr lang="ru-RU" dirty="0" smtClean="0"/>
              <a:t> </a:t>
            </a:r>
            <a:r>
              <a:rPr lang="ru-RU" dirty="0" err="1" smtClean="0"/>
              <a:t>временних</a:t>
            </a:r>
            <a:r>
              <a:rPr lang="ru-RU" dirty="0" smtClean="0"/>
              <a:t> </a:t>
            </a:r>
            <a:r>
              <a:rPr lang="ru-RU" dirty="0" err="1" smtClean="0"/>
              <a:t>літ</a:t>
            </a:r>
            <a:r>
              <a:rPr lang="ru-RU" dirty="0" smtClean="0"/>
              <a:t>»), </a:t>
            </a:r>
            <a:r>
              <a:rPr lang="ru-RU" dirty="0" err="1" smtClean="0"/>
              <a:t>Нікон</a:t>
            </a:r>
            <a:r>
              <a:rPr lang="ru-RU" dirty="0" smtClean="0"/>
              <a:t>, </a:t>
            </a:r>
            <a:r>
              <a:rPr lang="ru-RU" dirty="0" err="1" smtClean="0"/>
              <a:t>Сільвестр</a:t>
            </a:r>
            <a:r>
              <a:rPr lang="ru-RU" dirty="0" smtClean="0"/>
              <a:t>. У </a:t>
            </a:r>
            <a:r>
              <a:rPr lang="ru-RU" dirty="0" err="1" smtClean="0"/>
              <a:t>тринадцятому</a:t>
            </a:r>
            <a:r>
              <a:rPr lang="ru-RU" dirty="0" smtClean="0"/>
              <a:t> </a:t>
            </a:r>
            <a:r>
              <a:rPr lang="ru-RU" dirty="0" err="1" smtClean="0"/>
              <a:t>столітті</a:t>
            </a:r>
            <a:r>
              <a:rPr lang="ru-RU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складено</a:t>
            </a:r>
            <a:r>
              <a:rPr lang="ru-RU" dirty="0" smtClean="0"/>
              <a:t> «</a:t>
            </a:r>
            <a:r>
              <a:rPr lang="ru-RU" dirty="0" err="1" smtClean="0"/>
              <a:t>Києво-Печерський</a:t>
            </a:r>
            <a:r>
              <a:rPr lang="ru-RU" dirty="0" smtClean="0"/>
              <a:t> патерик» — </a:t>
            </a:r>
            <a:r>
              <a:rPr lang="ru-RU" dirty="0" err="1" smtClean="0"/>
              <a:t>важливе</a:t>
            </a:r>
            <a:r>
              <a:rPr lang="ru-RU" dirty="0" smtClean="0"/>
              <a:t> </a:t>
            </a:r>
            <a:r>
              <a:rPr lang="ru-RU" dirty="0" err="1" smtClean="0"/>
              <a:t>джерело</a:t>
            </a:r>
            <a:r>
              <a:rPr lang="ru-RU" dirty="0" smtClean="0"/>
              <a:t> </a:t>
            </a:r>
            <a:r>
              <a:rPr lang="ru-RU" dirty="0" err="1" smtClean="0"/>
              <a:t>історії</a:t>
            </a:r>
            <a:r>
              <a:rPr lang="ru-RU" dirty="0" smtClean="0"/>
              <a:t> </a:t>
            </a:r>
            <a:r>
              <a:rPr lang="ru-RU" dirty="0" err="1" smtClean="0"/>
              <a:t>Києва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6" y="1928802"/>
            <a:ext cx="3524252" cy="2066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857884" y="4357694"/>
            <a:ext cx="312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Вигляд</a:t>
            </a:r>
            <a:r>
              <a:rPr lang="ru-RU" dirty="0" smtClean="0"/>
              <a:t> на Лавру у </a:t>
            </a:r>
            <a:r>
              <a:rPr lang="ru-RU" dirty="0" err="1" smtClean="0"/>
              <a:t>кінці</a:t>
            </a:r>
            <a:r>
              <a:rPr lang="ru-RU" dirty="0" smtClean="0"/>
              <a:t> 17 ст.</a:t>
            </a:r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66739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dirty="0" err="1" smtClean="0"/>
              <a:t>Києво-Печерська</a:t>
            </a:r>
            <a:r>
              <a:rPr lang="ru-RU" dirty="0" smtClean="0"/>
              <a:t> лавра </a:t>
            </a:r>
            <a:r>
              <a:rPr lang="ru-RU" dirty="0" err="1" smtClean="0"/>
              <a:t>здійснювала</a:t>
            </a:r>
            <a:r>
              <a:rPr lang="ru-RU" dirty="0" smtClean="0"/>
              <a:t> </a:t>
            </a:r>
            <a:r>
              <a:rPr lang="ru-RU" dirty="0" err="1" smtClean="0"/>
              <a:t>широке</a:t>
            </a:r>
            <a:r>
              <a:rPr lang="ru-RU" dirty="0" smtClean="0"/>
              <a:t> </a:t>
            </a:r>
            <a:r>
              <a:rPr lang="ru-RU" dirty="0" err="1" smtClean="0"/>
              <a:t>будівництво</a:t>
            </a:r>
            <a:r>
              <a:rPr lang="ru-RU" dirty="0" smtClean="0"/>
              <a:t> </a:t>
            </a:r>
            <a:r>
              <a:rPr lang="ru-RU" dirty="0" err="1" smtClean="0"/>
              <a:t>ще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одинадцятого</a:t>
            </a:r>
            <a:r>
              <a:rPr lang="ru-RU" dirty="0" smtClean="0"/>
              <a:t> </a:t>
            </a:r>
            <a:r>
              <a:rPr lang="ru-RU" dirty="0" err="1" smtClean="0"/>
              <a:t>століття</a:t>
            </a:r>
            <a:r>
              <a:rPr lang="ru-RU" dirty="0" smtClean="0"/>
              <a:t> (</a:t>
            </a:r>
            <a:r>
              <a:rPr lang="ru-RU" dirty="0" err="1" smtClean="0"/>
              <a:t>Успенський</a:t>
            </a:r>
            <a:r>
              <a:rPr lang="ru-RU" dirty="0" smtClean="0"/>
              <a:t> собор, </a:t>
            </a:r>
            <a:r>
              <a:rPr lang="ru-RU" dirty="0" err="1" smtClean="0"/>
              <a:t>Троїцька</a:t>
            </a:r>
            <a:r>
              <a:rPr lang="ru-RU" dirty="0" smtClean="0"/>
              <a:t> </a:t>
            </a:r>
            <a:r>
              <a:rPr lang="ru-RU" dirty="0" err="1" smtClean="0"/>
              <a:t>надбрамна</a:t>
            </a:r>
            <a:r>
              <a:rPr lang="ru-RU" dirty="0" smtClean="0"/>
              <a:t> </a:t>
            </a:r>
            <a:r>
              <a:rPr lang="ru-RU" dirty="0" err="1" smtClean="0"/>
              <a:t>церква</a:t>
            </a:r>
            <a:r>
              <a:rPr lang="ru-RU" dirty="0" smtClean="0"/>
              <a:t>). </a:t>
            </a:r>
            <a:r>
              <a:rPr lang="ru-RU" dirty="0" err="1" smtClean="0"/>
              <a:t>Наприкінці</a:t>
            </a:r>
            <a:r>
              <a:rPr lang="ru-RU" dirty="0" smtClean="0"/>
              <a:t> </a:t>
            </a:r>
            <a:r>
              <a:rPr lang="ru-RU" dirty="0" err="1" smtClean="0"/>
              <a:t>дванадцятого</a:t>
            </a:r>
            <a:r>
              <a:rPr lang="ru-RU" dirty="0" smtClean="0"/>
              <a:t> </a:t>
            </a:r>
            <a:r>
              <a:rPr lang="ru-RU" dirty="0" err="1" smtClean="0"/>
              <a:t>століття</a:t>
            </a:r>
            <a:r>
              <a:rPr lang="ru-RU" dirty="0" smtClean="0"/>
              <a:t> </a:t>
            </a:r>
            <a:r>
              <a:rPr lang="ru-RU" dirty="0" err="1" smtClean="0"/>
              <a:t>навколо</a:t>
            </a:r>
            <a:r>
              <a:rPr lang="ru-RU" dirty="0" smtClean="0"/>
              <a:t> </a:t>
            </a:r>
            <a:r>
              <a:rPr lang="ru-RU" dirty="0" err="1" smtClean="0"/>
              <a:t>Києво-Печерської</a:t>
            </a:r>
            <a:r>
              <a:rPr lang="ru-RU" dirty="0" smtClean="0"/>
              <a:t> </a:t>
            </a:r>
            <a:r>
              <a:rPr lang="ru-RU" dirty="0" err="1" smtClean="0"/>
              <a:t>лаври</a:t>
            </a:r>
            <a:r>
              <a:rPr lang="ru-RU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зведено</a:t>
            </a:r>
            <a:r>
              <a:rPr lang="ru-RU" dirty="0" smtClean="0"/>
              <a:t> </a:t>
            </a:r>
            <a:r>
              <a:rPr lang="ru-RU" dirty="0" err="1" smtClean="0"/>
              <a:t>оборонні</a:t>
            </a:r>
            <a:r>
              <a:rPr lang="ru-RU" dirty="0" smtClean="0"/>
              <a:t> </a:t>
            </a:r>
            <a:r>
              <a:rPr lang="ru-RU" dirty="0" err="1" smtClean="0"/>
              <a:t>стіни</a:t>
            </a:r>
            <a:r>
              <a:rPr lang="ru-RU" dirty="0" smtClean="0"/>
              <a:t> (у 1240 </a:t>
            </a:r>
            <a:r>
              <a:rPr lang="ru-RU" dirty="0" err="1" smtClean="0"/>
              <a:t>році</a:t>
            </a:r>
            <a:r>
              <a:rPr lang="ru-RU" dirty="0" smtClean="0"/>
              <a:t> вони </a:t>
            </a:r>
            <a:r>
              <a:rPr lang="ru-RU" dirty="0" err="1" smtClean="0"/>
              <a:t>були</a:t>
            </a:r>
            <a:r>
              <a:rPr lang="ru-RU" dirty="0" smtClean="0"/>
              <a:t> </a:t>
            </a:r>
            <a:r>
              <a:rPr lang="ru-RU" dirty="0" err="1" smtClean="0"/>
              <a:t>зруйновані</a:t>
            </a:r>
            <a:r>
              <a:rPr lang="ru-RU" dirty="0" smtClean="0"/>
              <a:t> ордами </a:t>
            </a:r>
            <a:r>
              <a:rPr lang="ru-RU" dirty="0" err="1" smtClean="0"/>
              <a:t>Батия</a:t>
            </a:r>
            <a:r>
              <a:rPr lang="ru-RU" dirty="0" smtClean="0"/>
              <a:t>). У 1698—1701 </a:t>
            </a:r>
            <a:r>
              <a:rPr lang="ru-RU" dirty="0" err="1" smtClean="0"/>
              <a:t>році</a:t>
            </a:r>
            <a:r>
              <a:rPr lang="ru-RU" dirty="0" smtClean="0"/>
              <a:t> </a:t>
            </a:r>
            <a:r>
              <a:rPr lang="ru-RU" dirty="0" err="1" smtClean="0"/>
              <a:t>паралельно</a:t>
            </a:r>
            <a:r>
              <a:rPr lang="ru-RU" dirty="0" smtClean="0"/>
              <a:t> до них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споруджено</a:t>
            </a:r>
            <a:r>
              <a:rPr lang="ru-RU" dirty="0" smtClean="0"/>
              <a:t> </a:t>
            </a:r>
            <a:r>
              <a:rPr lang="ru-RU" dirty="0" err="1" smtClean="0"/>
              <a:t>нові</a:t>
            </a:r>
            <a:r>
              <a:rPr lang="ru-RU" dirty="0" smtClean="0"/>
              <a:t> </a:t>
            </a:r>
            <a:r>
              <a:rPr lang="ru-RU" dirty="0" err="1" smtClean="0"/>
              <a:t>фортечні</a:t>
            </a:r>
            <a:r>
              <a:rPr lang="ru-RU" dirty="0" smtClean="0"/>
              <a:t> </a:t>
            </a:r>
            <a:r>
              <a:rPr lang="ru-RU" dirty="0" err="1" smtClean="0"/>
              <a:t>стіни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бійницями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баштами</a:t>
            </a:r>
            <a:r>
              <a:rPr lang="ru-RU" dirty="0" smtClean="0"/>
              <a:t>. У 1731—1744 </a:t>
            </a:r>
            <a:r>
              <a:rPr lang="ru-RU" dirty="0" err="1" smtClean="0"/>
              <a:t>році</a:t>
            </a:r>
            <a:r>
              <a:rPr lang="ru-RU" dirty="0" smtClean="0"/>
              <a:t> </a:t>
            </a:r>
            <a:r>
              <a:rPr lang="ru-RU" dirty="0" err="1" smtClean="0"/>
              <a:t>споруджено</a:t>
            </a:r>
            <a:r>
              <a:rPr lang="ru-RU" dirty="0" smtClean="0"/>
              <a:t> </a:t>
            </a:r>
            <a:r>
              <a:rPr lang="ru-RU" dirty="0" err="1" smtClean="0"/>
              <a:t>Велику</a:t>
            </a:r>
            <a:r>
              <a:rPr lang="ru-RU" dirty="0" smtClean="0"/>
              <a:t> </a:t>
            </a:r>
            <a:r>
              <a:rPr lang="ru-RU" dirty="0" err="1" smtClean="0"/>
              <a:t>Лаврську</a:t>
            </a:r>
            <a:r>
              <a:rPr lang="ru-RU" dirty="0" smtClean="0"/>
              <a:t> </a:t>
            </a:r>
            <a:r>
              <a:rPr lang="ru-RU" dirty="0" err="1" smtClean="0"/>
              <a:t>дзвінницю</a:t>
            </a:r>
            <a:r>
              <a:rPr lang="ru-RU" dirty="0" smtClean="0"/>
              <a:t>, </a:t>
            </a:r>
            <a:r>
              <a:rPr lang="ru-RU" dirty="0" err="1" smtClean="0"/>
              <a:t>висота</a:t>
            </a:r>
            <a:r>
              <a:rPr lang="ru-RU" dirty="0" smtClean="0"/>
              <a:t> </a:t>
            </a:r>
            <a:r>
              <a:rPr lang="ru-RU" dirty="0" err="1" smtClean="0"/>
              <a:t>якої</a:t>
            </a:r>
            <a:r>
              <a:rPr lang="ru-RU" dirty="0" smtClean="0"/>
              <a:t> — 96,52 метра.</a:t>
            </a:r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	На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Лаври</a:t>
            </a:r>
            <a:r>
              <a:rPr lang="ru-RU" dirty="0" smtClean="0"/>
              <a:t> </a:t>
            </a:r>
            <a:r>
              <a:rPr lang="ru-RU" dirty="0" err="1" smtClean="0"/>
              <a:t>поховано</a:t>
            </a:r>
            <a:r>
              <a:rPr lang="ru-RU" dirty="0" smtClean="0"/>
              <a:t> </a:t>
            </a:r>
            <a:r>
              <a:rPr lang="ru-RU" dirty="0" err="1" smtClean="0"/>
              <a:t>багато</a:t>
            </a:r>
            <a:r>
              <a:rPr lang="ru-RU" dirty="0" smtClean="0"/>
              <a:t> </a:t>
            </a:r>
            <a:r>
              <a:rPr lang="ru-RU" dirty="0" err="1" smtClean="0"/>
              <a:t>видатних</a:t>
            </a:r>
            <a:r>
              <a:rPr lang="ru-RU" dirty="0" smtClean="0"/>
              <a:t> </a:t>
            </a:r>
            <a:r>
              <a:rPr lang="ru-RU" dirty="0" err="1" smtClean="0"/>
              <a:t>осіб</a:t>
            </a:r>
            <a:r>
              <a:rPr lang="ru-RU" dirty="0" smtClean="0"/>
              <a:t>, </a:t>
            </a:r>
            <a:r>
              <a:rPr lang="ru-RU" dirty="0" err="1" smtClean="0"/>
              <a:t>зокрема</a:t>
            </a:r>
            <a:r>
              <a:rPr lang="ru-RU" dirty="0" smtClean="0"/>
              <a:t>, </a:t>
            </a:r>
            <a:r>
              <a:rPr lang="ru-RU" dirty="0" err="1" smtClean="0"/>
              <a:t>біля</a:t>
            </a:r>
            <a:r>
              <a:rPr lang="ru-RU" dirty="0" smtClean="0"/>
              <a:t> </a:t>
            </a:r>
            <a:r>
              <a:rPr lang="ru-RU" dirty="0" err="1" smtClean="0"/>
              <a:t>трапезної</a:t>
            </a:r>
            <a:r>
              <a:rPr lang="ru-RU" dirty="0" smtClean="0"/>
              <a:t> — </a:t>
            </a:r>
            <a:r>
              <a:rPr lang="ru-RU" dirty="0" err="1" smtClean="0"/>
              <a:t>генеральний</a:t>
            </a:r>
            <a:r>
              <a:rPr lang="ru-RU" dirty="0" smtClean="0"/>
              <a:t> </a:t>
            </a:r>
            <a:r>
              <a:rPr lang="ru-RU" dirty="0" err="1" smtClean="0"/>
              <a:t>суддя</a:t>
            </a:r>
            <a:r>
              <a:rPr lang="ru-RU" dirty="0" smtClean="0"/>
              <a:t> </a:t>
            </a:r>
            <a:r>
              <a:rPr lang="ru-RU" dirty="0" err="1" smtClean="0"/>
              <a:t>українського</a:t>
            </a:r>
            <a:r>
              <a:rPr lang="ru-RU" dirty="0" smtClean="0"/>
              <a:t> </a:t>
            </a:r>
            <a:r>
              <a:rPr lang="ru-RU" dirty="0" err="1" smtClean="0"/>
              <a:t>війська</a:t>
            </a:r>
            <a:r>
              <a:rPr lang="ru-RU" dirty="0" smtClean="0"/>
              <a:t> Кочубей Василь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полтавський</a:t>
            </a:r>
            <a:r>
              <a:rPr lang="ru-RU" dirty="0" smtClean="0"/>
              <a:t> полковник </a:t>
            </a:r>
            <a:r>
              <a:rPr lang="ru-RU" dirty="0" err="1" smtClean="0"/>
              <a:t>І.Іскра</a:t>
            </a:r>
            <a:r>
              <a:rPr lang="ru-RU" dirty="0" smtClean="0"/>
              <a:t>. У </a:t>
            </a:r>
            <a:r>
              <a:rPr lang="ru-RU" dirty="0" err="1" smtClean="0"/>
              <a:t>церкві</a:t>
            </a:r>
            <a:r>
              <a:rPr lang="ru-RU" dirty="0" smtClean="0"/>
              <a:t> Спас на </a:t>
            </a:r>
            <a:r>
              <a:rPr lang="ru-RU" dirty="0" err="1" smtClean="0"/>
              <a:t>Берестові</a:t>
            </a:r>
            <a:r>
              <a:rPr lang="ru-RU" dirty="0" smtClean="0"/>
              <a:t> — </a:t>
            </a:r>
            <a:r>
              <a:rPr lang="ru-RU" dirty="0" err="1" smtClean="0"/>
              <a:t>засновник</a:t>
            </a:r>
            <a:r>
              <a:rPr lang="ru-RU" dirty="0" smtClean="0"/>
              <a:t> </a:t>
            </a:r>
            <a:r>
              <a:rPr lang="ru-RU" dirty="0" err="1" smtClean="0"/>
              <a:t>Москви</a:t>
            </a:r>
            <a:r>
              <a:rPr lang="ru-RU" dirty="0" smtClean="0"/>
              <a:t> </a:t>
            </a:r>
            <a:r>
              <a:rPr lang="ru-RU" dirty="0" err="1" smtClean="0"/>
              <a:t>Юрій</a:t>
            </a:r>
            <a:r>
              <a:rPr lang="ru-RU" dirty="0" smtClean="0"/>
              <a:t> Долгорукий.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87155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Свято-Успенський</a:t>
            </a:r>
            <a:r>
              <a:rPr lang="ru-RU" dirty="0" smtClean="0"/>
              <a:t> собор (1073, 2000)</a:t>
            </a:r>
            <a:endParaRPr lang="ru-RU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857224" y="1196563"/>
            <a:ext cx="7572428" cy="557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9146"/>
          </a:xfrm>
        </p:spPr>
        <p:txBody>
          <a:bodyPr/>
          <a:lstStyle/>
          <a:p>
            <a:pPr algn="ctr"/>
            <a:r>
              <a:rPr lang="ru-RU" dirty="0" err="1" smtClean="0"/>
              <a:t>Трапезна</a:t>
            </a:r>
            <a:r>
              <a:rPr lang="ru-RU" dirty="0" smtClean="0"/>
              <a:t> Палата</a:t>
            </a:r>
            <a:endParaRPr lang="ru-RU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675087" y="1142984"/>
            <a:ext cx="7754565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571868" y="6488668"/>
            <a:ext cx="243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13420"/>
            <a:ext cx="4500594" cy="5815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14282" y="5929330"/>
            <a:ext cx="39290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Собор </a:t>
            </a:r>
            <a:r>
              <a:rPr lang="ru-RU" dirty="0" err="1" smtClean="0"/>
              <a:t>Києво-Печерських</a:t>
            </a:r>
            <a:r>
              <a:rPr lang="ru-RU" dirty="0" smtClean="0"/>
              <a:t> </a:t>
            </a:r>
            <a:r>
              <a:rPr lang="ru-RU" dirty="0" err="1" smtClean="0"/>
              <a:t>святих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Ближніх</a:t>
            </a:r>
            <a:r>
              <a:rPr lang="ru-RU" dirty="0" smtClean="0"/>
              <a:t> </a:t>
            </a:r>
            <a:r>
              <a:rPr lang="ru-RU" dirty="0" err="1" smtClean="0"/>
              <a:t>Печер</a:t>
            </a:r>
            <a:endParaRPr lang="ru-RU" dirty="0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209982"/>
            <a:ext cx="2286016" cy="5576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857752" y="5786454"/>
            <a:ext cx="41434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Микола</a:t>
            </a:r>
            <a:r>
              <a:rPr lang="ru-RU" dirty="0" smtClean="0"/>
              <a:t> Святоша, князь </a:t>
            </a:r>
            <a:r>
              <a:rPr lang="ru-RU" dirty="0" err="1" smtClean="0"/>
              <a:t>Чернігівський</a:t>
            </a:r>
            <a:r>
              <a:rPr lang="ru-RU" dirty="0" smtClean="0"/>
              <a:t> та </a:t>
            </a:r>
            <a:r>
              <a:rPr lang="ru-RU" dirty="0" err="1" smtClean="0"/>
              <a:t>чудотворець</a:t>
            </a:r>
            <a:r>
              <a:rPr lang="ru-RU" dirty="0" smtClean="0"/>
              <a:t> </a:t>
            </a:r>
            <a:r>
              <a:rPr lang="ru-RU" dirty="0" err="1" smtClean="0"/>
              <a:t>Києво-Печерський</a:t>
            </a:r>
            <a:r>
              <a:rPr lang="ru-RU" dirty="0" smtClean="0"/>
              <a:t>. </a:t>
            </a:r>
            <a:r>
              <a:rPr lang="ru-RU" dirty="0" err="1" smtClean="0"/>
              <a:t>Спочиває</a:t>
            </a:r>
            <a:r>
              <a:rPr lang="ru-RU" dirty="0" smtClean="0"/>
              <a:t> у </a:t>
            </a:r>
            <a:r>
              <a:rPr lang="ru-RU" dirty="0" err="1" smtClean="0"/>
              <a:t>Ближніх</a:t>
            </a:r>
            <a:r>
              <a:rPr lang="ru-RU" dirty="0" smtClean="0"/>
              <a:t> </a:t>
            </a:r>
            <a:r>
              <a:rPr lang="ru-RU" dirty="0" err="1" smtClean="0"/>
              <a:t>Печерах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57166"/>
            <a:ext cx="3167068" cy="444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85720" y="4857760"/>
            <a:ext cx="3143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Агапіт</a:t>
            </a:r>
            <a:r>
              <a:rPr lang="ru-RU" dirty="0" smtClean="0"/>
              <a:t> </a:t>
            </a:r>
            <a:r>
              <a:rPr lang="ru-RU" dirty="0" err="1" smtClean="0"/>
              <a:t>Печерський</a:t>
            </a:r>
            <a:r>
              <a:rPr lang="ru-RU" dirty="0" smtClean="0"/>
              <a:t> на </a:t>
            </a:r>
            <a:r>
              <a:rPr lang="ru-RU" dirty="0" err="1" smtClean="0"/>
              <a:t>поштовій</a:t>
            </a:r>
            <a:r>
              <a:rPr lang="ru-RU" dirty="0" smtClean="0"/>
              <a:t> </a:t>
            </a:r>
            <a:r>
              <a:rPr lang="ru-RU" dirty="0" err="1" smtClean="0"/>
              <a:t>марці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endParaRPr lang="ru-RU" dirty="0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308757"/>
            <a:ext cx="4000528" cy="4928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286248" y="571501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Мученик </a:t>
            </a:r>
            <a:r>
              <a:rPr lang="ru-RU" dirty="0" err="1" smtClean="0"/>
              <a:t>Кукша</a:t>
            </a:r>
            <a:r>
              <a:rPr lang="ru-RU" dirty="0" smtClean="0"/>
              <a:t> </a:t>
            </a:r>
            <a:r>
              <a:rPr lang="ru-RU" dirty="0" err="1" smtClean="0"/>
              <a:t>Печерський</a:t>
            </a:r>
            <a:r>
              <a:rPr lang="ru-RU" dirty="0" smtClean="0"/>
              <a:t>, </a:t>
            </a:r>
            <a:r>
              <a:rPr lang="ru-RU" dirty="0" err="1" smtClean="0"/>
              <a:t>просвітитель</a:t>
            </a:r>
            <a:r>
              <a:rPr lang="ru-RU" dirty="0" smtClean="0"/>
              <a:t> </a:t>
            </a:r>
            <a:r>
              <a:rPr lang="ru-RU" dirty="0" err="1" smtClean="0"/>
              <a:t>вятичів</a:t>
            </a:r>
            <a:r>
              <a:rPr lang="ru-RU" dirty="0" smtClean="0"/>
              <a:t>. </a:t>
            </a:r>
            <a:r>
              <a:rPr lang="ru-RU" dirty="0" err="1" smtClean="0"/>
              <a:t>Спочиває</a:t>
            </a:r>
            <a:r>
              <a:rPr lang="ru-RU" dirty="0" smtClean="0"/>
              <a:t> у </a:t>
            </a:r>
            <a:r>
              <a:rPr lang="ru-RU" dirty="0" err="1" smtClean="0"/>
              <a:t>Ближніх</a:t>
            </a:r>
            <a:r>
              <a:rPr lang="ru-RU" dirty="0" smtClean="0"/>
              <a:t> </a:t>
            </a:r>
            <a:r>
              <a:rPr lang="ru-RU" dirty="0" err="1" smtClean="0"/>
              <a:t>Печерах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142852"/>
            <a:ext cx="4286280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42844" y="321468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Нестор </a:t>
            </a:r>
            <a:r>
              <a:rPr lang="ru-RU" dirty="0" err="1" smtClean="0"/>
              <a:t>Літописець</a:t>
            </a:r>
            <a:r>
              <a:rPr lang="ru-RU" dirty="0" smtClean="0"/>
              <a:t> </a:t>
            </a:r>
            <a:r>
              <a:rPr lang="ru-RU" dirty="0" err="1" smtClean="0"/>
              <a:t>Києво-Печерський</a:t>
            </a:r>
            <a:r>
              <a:rPr lang="ru-RU" dirty="0" smtClean="0"/>
              <a:t>. </a:t>
            </a:r>
            <a:r>
              <a:rPr lang="ru-RU" dirty="0" err="1" smtClean="0"/>
              <a:t>Спочиває</a:t>
            </a:r>
            <a:r>
              <a:rPr lang="ru-RU" dirty="0" smtClean="0"/>
              <a:t> у </a:t>
            </a:r>
            <a:r>
              <a:rPr lang="ru-RU" dirty="0" err="1" smtClean="0"/>
              <a:t>Ближніх</a:t>
            </a:r>
            <a:r>
              <a:rPr lang="ru-RU" dirty="0" smtClean="0"/>
              <a:t> </a:t>
            </a:r>
            <a:r>
              <a:rPr lang="ru-RU" dirty="0" err="1" smtClean="0"/>
              <a:t>Печерах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5472122" cy="101443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Ярослав-Георгій</a:t>
            </a:r>
            <a:r>
              <a:rPr lang="ru-RU" dirty="0" smtClean="0"/>
              <a:t> </a:t>
            </a:r>
            <a:r>
              <a:rPr lang="ru-RU" dirty="0" err="1" smtClean="0"/>
              <a:t>Володимирович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24000"/>
            <a:ext cx="4400552" cy="440533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dirty="0" err="1" smtClean="0"/>
              <a:t>Ярослав-Георгій</a:t>
            </a:r>
            <a:r>
              <a:rPr lang="ru-RU" dirty="0" smtClean="0"/>
              <a:t> </a:t>
            </a:r>
            <a:r>
              <a:rPr lang="ru-RU" dirty="0" err="1" smtClean="0"/>
              <a:t>Володимирович</a:t>
            </a:r>
            <a:r>
              <a:rPr lang="ru-RU" dirty="0" smtClean="0"/>
              <a:t> (</a:t>
            </a:r>
            <a:r>
              <a:rPr lang="ru-RU" dirty="0" err="1" smtClean="0"/>
              <a:t>біля</a:t>
            </a:r>
            <a:r>
              <a:rPr lang="ru-RU" dirty="0" smtClean="0"/>
              <a:t> 983 — † 20 лютого 1054) — </a:t>
            </a:r>
            <a:r>
              <a:rPr lang="ru-RU" dirty="0" err="1" smtClean="0"/>
              <a:t>Святий</a:t>
            </a:r>
            <a:r>
              <a:rPr lang="ru-RU" dirty="0" smtClean="0"/>
              <a:t>, </a:t>
            </a:r>
            <a:r>
              <a:rPr lang="ru-RU" dirty="0" err="1" smtClean="0"/>
              <a:t>видатний</a:t>
            </a:r>
            <a:r>
              <a:rPr lang="ru-RU" dirty="0" smtClean="0"/>
              <a:t> </a:t>
            </a:r>
            <a:r>
              <a:rPr lang="ru-RU" dirty="0" err="1" smtClean="0"/>
              <a:t>державний</a:t>
            </a:r>
            <a:r>
              <a:rPr lang="ru-RU" dirty="0" smtClean="0"/>
              <a:t> </a:t>
            </a:r>
            <a:r>
              <a:rPr lang="ru-RU" dirty="0" err="1" smtClean="0"/>
              <a:t>діяч</a:t>
            </a:r>
            <a:r>
              <a:rPr lang="ru-RU" dirty="0" smtClean="0"/>
              <a:t>, Великий князь </a:t>
            </a:r>
            <a:r>
              <a:rPr lang="ru-RU" dirty="0" err="1" smtClean="0"/>
              <a:t>київський</a:t>
            </a:r>
            <a:r>
              <a:rPr lang="ru-RU" dirty="0" smtClean="0"/>
              <a:t>. </a:t>
            </a:r>
            <a:r>
              <a:rPr lang="ru-RU" dirty="0" err="1" smtClean="0"/>
              <a:t>Другий</a:t>
            </a:r>
            <a:r>
              <a:rPr lang="ru-RU" dirty="0" smtClean="0"/>
              <a:t> </a:t>
            </a:r>
            <a:r>
              <a:rPr lang="ru-RU" dirty="0" err="1" smtClean="0"/>
              <a:t>син</a:t>
            </a:r>
            <a:r>
              <a:rPr lang="ru-RU" dirty="0" smtClean="0"/>
              <a:t> </a:t>
            </a:r>
            <a:r>
              <a:rPr lang="ru-RU" dirty="0" err="1" smtClean="0"/>
              <a:t>Володимира</a:t>
            </a:r>
            <a:r>
              <a:rPr lang="ru-RU" dirty="0" smtClean="0"/>
              <a:t> </a:t>
            </a:r>
            <a:r>
              <a:rPr lang="ru-RU" dirty="0" err="1" smtClean="0"/>
              <a:t>Святославича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Рогнеди</a:t>
            </a:r>
            <a:r>
              <a:rPr lang="ru-RU" dirty="0" smtClean="0"/>
              <a:t>. </a:t>
            </a:r>
            <a:r>
              <a:rPr lang="ru-RU" dirty="0" err="1" smtClean="0"/>
              <a:t>Близько</a:t>
            </a:r>
            <a:r>
              <a:rPr lang="ru-RU" dirty="0" smtClean="0"/>
              <a:t> 990 р. Ярослав </a:t>
            </a:r>
            <a:r>
              <a:rPr lang="ru-RU" dirty="0" err="1" smtClean="0"/>
              <a:t>отримав</a:t>
            </a:r>
            <a:r>
              <a:rPr lang="ru-RU" dirty="0" smtClean="0"/>
              <a:t> </a:t>
            </a:r>
            <a:r>
              <a:rPr lang="ru-RU" dirty="0" err="1" smtClean="0"/>
              <a:t>ростовський</a:t>
            </a:r>
            <a:r>
              <a:rPr lang="ru-RU" dirty="0" smtClean="0"/>
              <a:t> престол, а </a:t>
            </a:r>
            <a:r>
              <a:rPr lang="ru-RU" dirty="0" err="1" smtClean="0"/>
              <a:t>згодом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новгородський</a:t>
            </a:r>
            <a:r>
              <a:rPr lang="ru-RU" dirty="0" smtClean="0"/>
              <a:t>,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зобов`язаний</a:t>
            </a:r>
            <a:r>
              <a:rPr lang="ru-RU" dirty="0" smtClean="0"/>
              <a:t> </a:t>
            </a:r>
            <a:r>
              <a:rPr lang="ru-RU" dirty="0" err="1" smtClean="0"/>
              <a:t>платити</a:t>
            </a:r>
            <a:r>
              <a:rPr lang="ru-RU" dirty="0" smtClean="0"/>
              <a:t> </a:t>
            </a:r>
            <a:r>
              <a:rPr lang="ru-RU" dirty="0" err="1" smtClean="0"/>
              <a:t>Києву</a:t>
            </a:r>
            <a:r>
              <a:rPr lang="ru-RU" dirty="0" smtClean="0"/>
              <a:t> </a:t>
            </a:r>
            <a:r>
              <a:rPr lang="ru-RU" dirty="0" err="1" smtClean="0"/>
              <a:t>щорічну</a:t>
            </a:r>
            <a:r>
              <a:rPr lang="ru-RU" dirty="0" smtClean="0"/>
              <a:t> </a:t>
            </a:r>
            <a:r>
              <a:rPr lang="ru-RU" dirty="0" err="1" smtClean="0"/>
              <a:t>данину</a:t>
            </a:r>
            <a:r>
              <a:rPr lang="ru-RU" dirty="0" smtClean="0"/>
              <a:t> у 2 000 </a:t>
            </a:r>
            <a:r>
              <a:rPr lang="ru-RU" dirty="0" err="1" smtClean="0"/>
              <a:t>гривень</a:t>
            </a:r>
            <a:r>
              <a:rPr lang="ru-RU" dirty="0" smtClean="0"/>
              <a:t> </a:t>
            </a:r>
            <a:r>
              <a:rPr lang="ru-RU" dirty="0" err="1" smtClean="0"/>
              <a:t>срібла</a:t>
            </a:r>
            <a:r>
              <a:rPr lang="ru-RU" dirty="0" smtClean="0"/>
              <a:t>, через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ввійшов</a:t>
            </a:r>
            <a:r>
              <a:rPr lang="ru-RU" dirty="0" smtClean="0"/>
              <a:t> у </a:t>
            </a:r>
            <a:r>
              <a:rPr lang="ru-RU" dirty="0" err="1" smtClean="0"/>
              <a:t>конфлікт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батьком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428604"/>
            <a:ext cx="242889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2857497"/>
            <a:ext cx="2867027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934" y="142852"/>
            <a:ext cx="4929222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14282" y="4643446"/>
            <a:ext cx="3857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Аліпій</a:t>
            </a:r>
            <a:r>
              <a:rPr lang="ru-RU" dirty="0" smtClean="0"/>
              <a:t> </a:t>
            </a:r>
            <a:r>
              <a:rPr lang="ru-RU" dirty="0" err="1" smtClean="0"/>
              <a:t>Іконописець</a:t>
            </a:r>
            <a:r>
              <a:rPr lang="ru-RU" dirty="0" smtClean="0"/>
              <a:t>, </a:t>
            </a:r>
            <a:r>
              <a:rPr lang="ru-RU" dirty="0" err="1" smtClean="0"/>
              <a:t>чернець</a:t>
            </a:r>
            <a:r>
              <a:rPr lang="ru-RU" dirty="0" smtClean="0"/>
              <a:t> </a:t>
            </a:r>
            <a:r>
              <a:rPr lang="ru-RU" dirty="0" err="1" smtClean="0"/>
              <a:t>Києво-Печерський</a:t>
            </a:r>
            <a:r>
              <a:rPr lang="ru-RU" dirty="0" smtClean="0"/>
              <a:t>. </a:t>
            </a:r>
            <a:r>
              <a:rPr lang="ru-RU" dirty="0" err="1" smtClean="0"/>
              <a:t>Спочиває</a:t>
            </a:r>
            <a:r>
              <a:rPr lang="ru-RU" dirty="0" smtClean="0"/>
              <a:t> у </a:t>
            </a:r>
            <a:r>
              <a:rPr lang="ru-RU" dirty="0" err="1" smtClean="0"/>
              <a:t>Ближніх</a:t>
            </a:r>
            <a:r>
              <a:rPr lang="ru-RU" dirty="0" smtClean="0"/>
              <a:t> </a:t>
            </a:r>
            <a:r>
              <a:rPr lang="ru-RU" dirty="0" err="1" smtClean="0"/>
              <a:t>Печерах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38834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dirty="0" err="1" smtClean="0"/>
              <a:t>Трагічні</a:t>
            </a:r>
            <a:r>
              <a:rPr lang="ru-RU" dirty="0" smtClean="0"/>
              <a:t> </a:t>
            </a:r>
            <a:r>
              <a:rPr lang="ru-RU" dirty="0" err="1" smtClean="0"/>
              <a:t>події</a:t>
            </a:r>
            <a:r>
              <a:rPr lang="ru-RU" dirty="0" smtClean="0"/>
              <a:t> </a:t>
            </a:r>
            <a:r>
              <a:rPr lang="ru-RU" dirty="0" err="1" smtClean="0"/>
              <a:t>після</a:t>
            </a:r>
            <a:r>
              <a:rPr lang="ru-RU" dirty="0" smtClean="0"/>
              <a:t> 1917 року послужили </a:t>
            </a:r>
            <a:r>
              <a:rPr lang="ru-RU" dirty="0" err="1" smtClean="0"/>
              <a:t>поштовхом</a:t>
            </a:r>
            <a:r>
              <a:rPr lang="ru-RU" dirty="0" smtClean="0"/>
              <a:t> до тотального </a:t>
            </a:r>
            <a:r>
              <a:rPr lang="ru-RU" dirty="0" err="1" smtClean="0"/>
              <a:t>винищування</a:t>
            </a:r>
            <a:r>
              <a:rPr lang="ru-RU" dirty="0" smtClean="0"/>
              <a:t> православного </a:t>
            </a:r>
            <a:r>
              <a:rPr lang="ru-RU" dirty="0" err="1" smtClean="0"/>
              <a:t>духівництва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всього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зв'язано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Православною </a:t>
            </a:r>
            <a:r>
              <a:rPr lang="ru-RU" dirty="0" err="1" smtClean="0"/>
              <a:t>Церквою</a:t>
            </a:r>
            <a:r>
              <a:rPr lang="ru-RU" dirty="0" smtClean="0"/>
              <a:t>. 25 </a:t>
            </a:r>
            <a:r>
              <a:rPr lang="ru-RU" dirty="0" err="1" smtClean="0"/>
              <a:t>січня</a:t>
            </a:r>
            <a:r>
              <a:rPr lang="ru-RU" dirty="0" smtClean="0"/>
              <a:t> 1918 року в </a:t>
            </a:r>
            <a:r>
              <a:rPr lang="ru-RU" dirty="0" err="1" smtClean="0"/>
              <a:t>стінах</a:t>
            </a:r>
            <a:r>
              <a:rPr lang="ru-RU" dirty="0" smtClean="0"/>
              <a:t> </a:t>
            </a:r>
            <a:r>
              <a:rPr lang="ru-RU" dirty="0" err="1" smtClean="0"/>
              <a:t>Лаври</a:t>
            </a:r>
            <a:r>
              <a:rPr lang="ru-RU" dirty="0" smtClean="0"/>
              <a:t>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замучений</a:t>
            </a:r>
            <a:r>
              <a:rPr lang="ru-RU" dirty="0" smtClean="0"/>
              <a:t> перший </a:t>
            </a:r>
            <a:r>
              <a:rPr lang="ru-RU" dirty="0" err="1" smtClean="0"/>
              <a:t>новомученик</a:t>
            </a:r>
            <a:r>
              <a:rPr lang="ru-RU" dirty="0" smtClean="0"/>
              <a:t> </a:t>
            </a:r>
            <a:r>
              <a:rPr lang="ru-RU" dirty="0" err="1" smtClean="0"/>
              <a:t>російський</a:t>
            </a:r>
            <a:r>
              <a:rPr lang="ru-RU" dirty="0" smtClean="0"/>
              <a:t> митрополит </a:t>
            </a:r>
            <a:r>
              <a:rPr lang="ru-RU" dirty="0" err="1" smtClean="0"/>
              <a:t>Київський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Галицький</a:t>
            </a:r>
            <a:r>
              <a:rPr lang="ru-RU" dirty="0" smtClean="0"/>
              <a:t> </a:t>
            </a:r>
            <a:r>
              <a:rPr lang="ru-RU" dirty="0" err="1" smtClean="0"/>
              <a:t>Володимир</a:t>
            </a:r>
            <a:r>
              <a:rPr lang="ru-RU" dirty="0" smtClean="0"/>
              <a:t>, а в 1920 </a:t>
            </a:r>
            <a:r>
              <a:rPr lang="ru-RU" dirty="0" err="1" smtClean="0"/>
              <a:t>році</a:t>
            </a:r>
            <a:r>
              <a:rPr lang="ru-RU" dirty="0" smtClean="0"/>
              <a:t> Лавру </a:t>
            </a:r>
            <a:r>
              <a:rPr lang="ru-RU" dirty="0" err="1" smtClean="0"/>
              <a:t>закрили</a:t>
            </a:r>
            <a:r>
              <a:rPr lang="ru-RU" dirty="0" smtClean="0"/>
              <a:t>. В 1941 </a:t>
            </a:r>
            <a:r>
              <a:rPr lang="ru-RU" dirty="0" err="1" smtClean="0"/>
              <a:t>році</a:t>
            </a:r>
            <a:r>
              <a:rPr lang="ru-RU" dirty="0" smtClean="0"/>
              <a:t>, </a:t>
            </a:r>
            <a:r>
              <a:rPr lang="ru-RU" dirty="0" err="1" smtClean="0"/>
              <a:t>відступаючими</a:t>
            </a:r>
            <a:r>
              <a:rPr lang="ru-RU" dirty="0" smtClean="0"/>
              <a:t> </a:t>
            </a:r>
            <a:r>
              <a:rPr lang="ru-RU" dirty="0" err="1" smtClean="0"/>
              <a:t>радянськими</a:t>
            </a:r>
            <a:r>
              <a:rPr lang="ru-RU" dirty="0" smtClean="0"/>
              <a:t> </a:t>
            </a:r>
            <a:r>
              <a:rPr lang="ru-RU" dirty="0" err="1" smtClean="0"/>
              <a:t>військами</a:t>
            </a:r>
            <a:r>
              <a:rPr lang="ru-RU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заміновано</a:t>
            </a:r>
            <a:r>
              <a:rPr lang="ru-RU" dirty="0" smtClean="0"/>
              <a:t> та </a:t>
            </a:r>
            <a:r>
              <a:rPr lang="ru-RU" dirty="0" err="1" smtClean="0"/>
              <a:t>підірвано</a:t>
            </a:r>
            <a:r>
              <a:rPr lang="ru-RU" dirty="0" smtClean="0"/>
              <a:t> </a:t>
            </a:r>
            <a:r>
              <a:rPr lang="ru-RU" dirty="0" err="1" smtClean="0"/>
              <a:t>Свято-Успенський</a:t>
            </a:r>
            <a:r>
              <a:rPr lang="ru-RU" dirty="0" smtClean="0"/>
              <a:t> собор. </a:t>
            </a:r>
            <a:r>
              <a:rPr lang="ru-RU" dirty="0" err="1" smtClean="0"/>
              <a:t>Під</a:t>
            </a:r>
            <a:r>
              <a:rPr lang="ru-RU" dirty="0" smtClean="0"/>
              <a:t> час </a:t>
            </a:r>
            <a:r>
              <a:rPr lang="ru-RU" dirty="0" err="1" smtClean="0"/>
              <a:t>німецької</a:t>
            </a:r>
            <a:r>
              <a:rPr lang="ru-RU" dirty="0" smtClean="0"/>
              <a:t> </a:t>
            </a:r>
            <a:r>
              <a:rPr lang="ru-RU" dirty="0" err="1" smtClean="0"/>
              <a:t>окупації</a:t>
            </a:r>
            <a:r>
              <a:rPr lang="ru-RU" dirty="0" smtClean="0"/>
              <a:t> </a:t>
            </a:r>
            <a:r>
              <a:rPr lang="ru-RU" dirty="0" err="1" smtClean="0"/>
              <a:t>Києва</a:t>
            </a:r>
            <a:r>
              <a:rPr lang="ru-RU" dirty="0" smtClean="0"/>
              <a:t> </a:t>
            </a:r>
            <a:r>
              <a:rPr lang="ru-RU" dirty="0" err="1" smtClean="0"/>
              <a:t>монастир</a:t>
            </a:r>
            <a:r>
              <a:rPr lang="ru-RU" dirty="0" smtClean="0"/>
              <a:t> </a:t>
            </a:r>
            <a:r>
              <a:rPr lang="ru-RU" dirty="0" err="1" smtClean="0"/>
              <a:t>удалося</a:t>
            </a:r>
            <a:r>
              <a:rPr lang="ru-RU" dirty="0" smtClean="0"/>
              <a:t> </a:t>
            </a:r>
            <a:r>
              <a:rPr lang="ru-RU" dirty="0" err="1" smtClean="0"/>
              <a:t>відродити</a:t>
            </a:r>
            <a:r>
              <a:rPr lang="ru-RU" dirty="0" smtClean="0"/>
              <a:t>, </a:t>
            </a:r>
            <a:r>
              <a:rPr lang="ru-RU" dirty="0" err="1" smtClean="0"/>
              <a:t>але</a:t>
            </a:r>
            <a:r>
              <a:rPr lang="ru-RU" dirty="0" smtClean="0"/>
              <a:t> не </a:t>
            </a:r>
            <a:r>
              <a:rPr lang="ru-RU" dirty="0" err="1" smtClean="0"/>
              <a:t>надовго</a:t>
            </a:r>
            <a:r>
              <a:rPr lang="ru-RU" dirty="0" smtClean="0"/>
              <a:t> — у 1961 </a:t>
            </a:r>
            <a:r>
              <a:rPr lang="ru-RU" dirty="0" err="1" smtClean="0"/>
              <a:t>році</a:t>
            </a:r>
            <a:r>
              <a:rPr lang="ru-RU" dirty="0" smtClean="0"/>
              <a:t> </a:t>
            </a:r>
            <a:r>
              <a:rPr lang="ru-RU" dirty="0" err="1" smtClean="0"/>
              <a:t>ченців</a:t>
            </a:r>
            <a:r>
              <a:rPr lang="ru-RU" dirty="0" smtClean="0"/>
              <a:t> </a:t>
            </a:r>
            <a:r>
              <a:rPr lang="ru-RU" dirty="0" err="1" smtClean="0"/>
              <a:t>знову</a:t>
            </a:r>
            <a:r>
              <a:rPr lang="ru-RU" dirty="0" smtClean="0"/>
              <a:t> </a:t>
            </a:r>
            <a:r>
              <a:rPr lang="ru-RU" dirty="0" err="1" smtClean="0"/>
              <a:t>вигнали</a:t>
            </a:r>
            <a:r>
              <a:rPr lang="ru-RU" dirty="0" smtClean="0"/>
              <a:t> </a:t>
            </a:r>
            <a:r>
              <a:rPr lang="ru-RU" dirty="0" err="1" smtClean="0"/>
              <a:t>зі</a:t>
            </a:r>
            <a:r>
              <a:rPr lang="ru-RU" dirty="0" smtClean="0"/>
              <a:t> </a:t>
            </a:r>
            <a:r>
              <a:rPr lang="ru-RU" dirty="0" err="1" smtClean="0"/>
              <a:t>стін</a:t>
            </a:r>
            <a:r>
              <a:rPr lang="ru-RU" dirty="0" smtClean="0"/>
              <a:t> </a:t>
            </a:r>
            <a:r>
              <a:rPr lang="ru-RU" dirty="0" err="1" smtClean="0"/>
              <a:t>обителі</a:t>
            </a:r>
            <a:r>
              <a:rPr lang="ru-RU" dirty="0" smtClean="0"/>
              <a:t>. 25 </a:t>
            </a:r>
            <a:r>
              <a:rPr lang="ru-RU" dirty="0" err="1" smtClean="0"/>
              <a:t>червня</a:t>
            </a:r>
            <a:r>
              <a:rPr lang="ru-RU" dirty="0" smtClean="0"/>
              <a:t> 1988 року </a:t>
            </a:r>
            <a:r>
              <a:rPr lang="ru-RU" dirty="0" err="1" smtClean="0"/>
              <a:t>уперше</a:t>
            </a:r>
            <a:r>
              <a:rPr lang="ru-RU" dirty="0" smtClean="0"/>
              <a:t> </a:t>
            </a:r>
            <a:r>
              <a:rPr lang="ru-RU" dirty="0" err="1" smtClean="0"/>
              <a:t>відбулася</a:t>
            </a:r>
            <a:r>
              <a:rPr lang="ru-RU" dirty="0" smtClean="0"/>
              <a:t> Божественна </a:t>
            </a:r>
            <a:r>
              <a:rPr lang="ru-RU" dirty="0" err="1" smtClean="0"/>
              <a:t>Літургія</a:t>
            </a:r>
            <a:r>
              <a:rPr lang="ru-RU" dirty="0" smtClean="0"/>
              <a:t> в </a:t>
            </a:r>
            <a:r>
              <a:rPr lang="ru-RU" dirty="0" err="1" smtClean="0"/>
              <a:t>печерному</a:t>
            </a:r>
            <a:r>
              <a:rPr lang="ru-RU" dirty="0" smtClean="0"/>
              <a:t> </a:t>
            </a:r>
            <a:r>
              <a:rPr lang="ru-RU" dirty="0" err="1" smtClean="0"/>
              <a:t>храмі</a:t>
            </a:r>
            <a:r>
              <a:rPr lang="ru-RU" dirty="0" smtClean="0"/>
              <a:t> преподобного </a:t>
            </a:r>
            <a:r>
              <a:rPr lang="ru-RU" dirty="0" err="1" smtClean="0"/>
              <a:t>Феодосія</a:t>
            </a:r>
            <a:r>
              <a:rPr lang="ru-RU" dirty="0" smtClean="0"/>
              <a:t> на Далеких </a:t>
            </a:r>
            <a:r>
              <a:rPr lang="ru-RU" dirty="0" err="1" smtClean="0"/>
              <a:t>печерах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	У музеях </a:t>
            </a:r>
            <a:r>
              <a:rPr lang="ru-RU" dirty="0" err="1" smtClean="0"/>
              <a:t>і</a:t>
            </a:r>
            <a:r>
              <a:rPr lang="ru-RU" dirty="0" smtClean="0"/>
              <a:t> фондах, </a:t>
            </a:r>
            <a:r>
              <a:rPr lang="ru-RU" dirty="0" err="1" smtClean="0"/>
              <a:t>розташованих</a:t>
            </a:r>
            <a:r>
              <a:rPr lang="ru-RU" dirty="0" smtClean="0"/>
              <a:t> на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Києво-Печерської</a:t>
            </a:r>
            <a:r>
              <a:rPr lang="ru-RU" dirty="0" smtClean="0"/>
              <a:t> </a:t>
            </a:r>
            <a:r>
              <a:rPr lang="ru-RU" dirty="0" err="1" smtClean="0"/>
              <a:t>лаври</a:t>
            </a:r>
            <a:r>
              <a:rPr lang="ru-RU" dirty="0" smtClean="0"/>
              <a:t>,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побачити</a:t>
            </a:r>
            <a:r>
              <a:rPr lang="ru-RU" dirty="0" smtClean="0"/>
              <a:t> рукописи </a:t>
            </a:r>
            <a:r>
              <a:rPr lang="ru-RU" dirty="0" err="1" smtClean="0"/>
              <a:t>стародрукованих</a:t>
            </a:r>
            <a:r>
              <a:rPr lang="ru-RU" dirty="0" smtClean="0"/>
              <a:t> книг, </a:t>
            </a:r>
            <a:r>
              <a:rPr lang="ru-RU" dirty="0" err="1" smtClean="0"/>
              <a:t>колекцію</a:t>
            </a:r>
            <a:r>
              <a:rPr lang="ru-RU" dirty="0" smtClean="0"/>
              <a:t> тканин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вишивок</a:t>
            </a:r>
            <a:r>
              <a:rPr lang="ru-RU" dirty="0" smtClean="0"/>
              <a:t>. </a:t>
            </a:r>
            <a:r>
              <a:rPr lang="ru-RU" dirty="0" err="1" smtClean="0"/>
              <a:t>Особливий</a:t>
            </a:r>
            <a:r>
              <a:rPr lang="ru-RU" dirty="0" smtClean="0"/>
              <a:t> </a:t>
            </a:r>
            <a:r>
              <a:rPr lang="ru-RU" dirty="0" err="1" smtClean="0"/>
              <a:t>інтерес</a:t>
            </a:r>
            <a:r>
              <a:rPr lang="ru-RU" dirty="0" smtClean="0"/>
              <a:t> </a:t>
            </a:r>
            <a:r>
              <a:rPr lang="ru-RU" dirty="0" err="1" smtClean="0"/>
              <a:t>викликає</a:t>
            </a:r>
            <a:r>
              <a:rPr lang="ru-RU" dirty="0" smtClean="0"/>
              <a:t> </a:t>
            </a:r>
            <a:r>
              <a:rPr lang="ru-RU" dirty="0" err="1" smtClean="0"/>
              <a:t>колекція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дорогоцінних</a:t>
            </a:r>
            <a:r>
              <a:rPr lang="ru-RU" dirty="0" smtClean="0"/>
              <a:t> </a:t>
            </a:r>
            <a:r>
              <a:rPr lang="ru-RU" dirty="0" err="1" smtClean="0"/>
              <a:t>металів</a:t>
            </a:r>
            <a:r>
              <a:rPr lang="ru-RU" dirty="0" smtClean="0"/>
              <a:t>, </a:t>
            </a:r>
            <a:r>
              <a:rPr lang="ru-RU" dirty="0" err="1" smtClean="0"/>
              <a:t>стародавні</a:t>
            </a:r>
            <a:r>
              <a:rPr lang="ru-RU" dirty="0" smtClean="0"/>
              <a:t> </a:t>
            </a:r>
            <a:r>
              <a:rPr lang="ru-RU" dirty="0" err="1" smtClean="0"/>
              <a:t>гравюри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твори </a:t>
            </a:r>
            <a:r>
              <a:rPr lang="ru-RU" dirty="0" err="1" smtClean="0"/>
              <a:t>сучасних</a:t>
            </a:r>
            <a:r>
              <a:rPr lang="ru-RU" dirty="0" smtClean="0"/>
              <a:t> </a:t>
            </a:r>
            <a:r>
              <a:rPr lang="ru-RU" dirty="0" err="1" smtClean="0"/>
              <a:t>художників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	В </a:t>
            </a:r>
            <a:r>
              <a:rPr lang="ru-RU" dirty="0" err="1" smtClean="0"/>
              <a:t>ніч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7 на 8 </a:t>
            </a:r>
            <a:r>
              <a:rPr lang="ru-RU" dirty="0" err="1" smtClean="0"/>
              <a:t>жовтня</a:t>
            </a:r>
            <a:r>
              <a:rPr lang="ru-RU" dirty="0" smtClean="0"/>
              <a:t> 2007 року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зруйновано</a:t>
            </a:r>
            <a:r>
              <a:rPr lang="ru-RU" dirty="0" smtClean="0"/>
              <a:t> </a:t>
            </a:r>
            <a:r>
              <a:rPr lang="ru-RU" dirty="0" err="1" smtClean="0"/>
              <a:t>браму</a:t>
            </a:r>
            <a:r>
              <a:rPr lang="ru-RU" dirty="0" smtClean="0"/>
              <a:t> до </a:t>
            </a:r>
            <a:r>
              <a:rPr lang="ru-RU" dirty="0" err="1" smtClean="0"/>
              <a:t>Нижніх</a:t>
            </a:r>
            <a:r>
              <a:rPr lang="ru-RU" dirty="0" smtClean="0"/>
              <a:t> </a:t>
            </a:r>
            <a:r>
              <a:rPr lang="ru-RU" dirty="0" err="1" smtClean="0"/>
              <a:t>Печер</a:t>
            </a:r>
            <a:r>
              <a:rPr lang="ru-RU" dirty="0" smtClean="0"/>
              <a:t> </a:t>
            </a:r>
            <a:r>
              <a:rPr lang="ru-RU" dirty="0" err="1" smtClean="0"/>
              <a:t>зведену</a:t>
            </a:r>
            <a:r>
              <a:rPr lang="ru-RU" dirty="0" smtClean="0"/>
              <a:t> в 1850 </a:t>
            </a:r>
            <a:r>
              <a:rPr lang="ru-RU" dirty="0" err="1" smtClean="0"/>
              <a:t>році</a:t>
            </a:r>
            <a:r>
              <a:rPr lang="ru-RU" dirty="0" smtClean="0"/>
              <a:t>. </a:t>
            </a:r>
            <a:r>
              <a:rPr lang="ru-RU" dirty="0" err="1" smtClean="0"/>
              <a:t>Ця</a:t>
            </a:r>
            <a:r>
              <a:rPr lang="ru-RU" dirty="0" smtClean="0"/>
              <a:t> брама </a:t>
            </a:r>
            <a:r>
              <a:rPr lang="ru-RU" dirty="0" err="1" smtClean="0"/>
              <a:t>була</a:t>
            </a:r>
            <a:r>
              <a:rPr lang="ru-RU" dirty="0" smtClean="0"/>
              <a:t> </a:t>
            </a:r>
            <a:r>
              <a:rPr lang="ru-RU" dirty="0" err="1" smtClean="0"/>
              <a:t>відновлена</a:t>
            </a:r>
            <a:r>
              <a:rPr lang="ru-RU" dirty="0" smtClean="0"/>
              <a:t> </a:t>
            </a:r>
            <a:r>
              <a:rPr lang="ru-RU" dirty="0" err="1" smtClean="0"/>
              <a:t>стараннями</a:t>
            </a:r>
            <a:r>
              <a:rPr lang="ru-RU" dirty="0" smtClean="0"/>
              <a:t> </a:t>
            </a:r>
            <a:r>
              <a:rPr lang="ru-RU" dirty="0" err="1" smtClean="0"/>
              <a:t>лаврських</a:t>
            </a:r>
            <a:r>
              <a:rPr lang="ru-RU" dirty="0" smtClean="0"/>
              <a:t> </a:t>
            </a:r>
            <a:r>
              <a:rPr lang="ru-RU" dirty="0" err="1" smtClean="0"/>
              <a:t>ченців</a:t>
            </a:r>
            <a:r>
              <a:rPr lang="ru-RU" dirty="0" smtClean="0"/>
              <a:t> 7 </a:t>
            </a:r>
            <a:r>
              <a:rPr lang="ru-RU" dirty="0" err="1" smtClean="0"/>
              <a:t>грудня</a:t>
            </a:r>
            <a:r>
              <a:rPr lang="ru-RU" dirty="0" smtClean="0"/>
              <a:t> 2007 року[1].</a:t>
            </a:r>
            <a:endParaRPr lang="ru-RU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4257676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«</a:t>
            </a:r>
            <a:r>
              <a:rPr lang="ru-RU" dirty="0" err="1" smtClean="0"/>
              <a:t>Руська</a:t>
            </a:r>
            <a:r>
              <a:rPr lang="ru-RU" dirty="0" smtClean="0"/>
              <a:t> Правда»</a:t>
            </a:r>
            <a:endParaRPr lang="ru-RU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572000" y="214290"/>
            <a:ext cx="4429156" cy="6466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85720" y="1582341"/>
            <a:ext cx="414340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«</a:t>
            </a:r>
            <a:r>
              <a:rPr lang="ru-RU" dirty="0" err="1" smtClean="0"/>
              <a:t>Руська</a:t>
            </a:r>
            <a:r>
              <a:rPr lang="ru-RU" dirty="0" smtClean="0"/>
              <a:t> Правда» (тут правда в </a:t>
            </a:r>
            <a:r>
              <a:rPr lang="ru-RU" dirty="0" err="1" smtClean="0"/>
              <a:t>значенні</a:t>
            </a:r>
            <a:r>
              <a:rPr lang="ru-RU" dirty="0" smtClean="0"/>
              <a:t> лат. </a:t>
            </a:r>
            <a:r>
              <a:rPr lang="ru-RU" dirty="0" err="1" smtClean="0"/>
              <a:t>iustitia</a:t>
            </a:r>
            <a:r>
              <a:rPr lang="ru-RU" dirty="0" smtClean="0"/>
              <a:t>, </a:t>
            </a:r>
            <a:r>
              <a:rPr lang="ru-RU" dirty="0" err="1" smtClean="0"/>
              <a:t>грец</a:t>
            </a:r>
            <a:r>
              <a:rPr lang="ru-RU" dirty="0" smtClean="0"/>
              <a:t>. </a:t>
            </a:r>
            <a:r>
              <a:rPr lang="ru-RU" dirty="0" err="1" smtClean="0"/>
              <a:t>διχαίομα</a:t>
            </a:r>
            <a:r>
              <a:rPr lang="ru-RU" dirty="0" smtClean="0"/>
              <a:t>) — </a:t>
            </a:r>
            <a:r>
              <a:rPr lang="ru-RU" dirty="0" err="1" smtClean="0"/>
              <a:t>збірка</a:t>
            </a:r>
            <a:r>
              <a:rPr lang="ru-RU" dirty="0" smtClean="0"/>
              <a:t> </a:t>
            </a:r>
            <a:r>
              <a:rPr lang="ru-RU" dirty="0" err="1" smtClean="0"/>
              <a:t>стародавнього</a:t>
            </a:r>
            <a:r>
              <a:rPr lang="ru-RU" dirty="0" smtClean="0"/>
              <a:t> </a:t>
            </a:r>
            <a:r>
              <a:rPr lang="ru-RU" dirty="0" err="1" smtClean="0"/>
              <a:t>руського</a:t>
            </a:r>
            <a:r>
              <a:rPr lang="ru-RU" dirty="0" smtClean="0"/>
              <a:t> права, </a:t>
            </a:r>
            <a:r>
              <a:rPr lang="ru-RU" dirty="0" err="1" smtClean="0"/>
              <a:t>складена</a:t>
            </a:r>
            <a:r>
              <a:rPr lang="ru-RU" dirty="0" smtClean="0"/>
              <a:t> в </a:t>
            </a:r>
            <a:r>
              <a:rPr lang="ru-RU" dirty="0" err="1" smtClean="0"/>
              <a:t>Київській</a:t>
            </a:r>
            <a:r>
              <a:rPr lang="ru-RU" dirty="0" smtClean="0"/>
              <a:t> </a:t>
            </a:r>
            <a:r>
              <a:rPr lang="ru-RU" dirty="0" err="1" smtClean="0"/>
              <a:t>державі</a:t>
            </a:r>
            <a:r>
              <a:rPr lang="ru-RU" dirty="0" smtClean="0"/>
              <a:t> у XI—XII ст. на </a:t>
            </a:r>
            <a:r>
              <a:rPr lang="ru-RU" dirty="0" err="1" smtClean="0"/>
              <a:t>основі</a:t>
            </a:r>
            <a:r>
              <a:rPr lang="ru-RU" dirty="0" smtClean="0"/>
              <a:t> </a:t>
            </a:r>
            <a:r>
              <a:rPr lang="ru-RU" dirty="0" err="1" smtClean="0"/>
              <a:t>звичаєвого</a:t>
            </a:r>
            <a:r>
              <a:rPr lang="ru-RU" dirty="0" smtClean="0"/>
              <a:t> права.</a:t>
            </a:r>
          </a:p>
          <a:p>
            <a:endParaRPr lang="ru-RU" dirty="0" smtClean="0"/>
          </a:p>
          <a:p>
            <a:r>
              <a:rPr lang="ru-RU" dirty="0" err="1" smtClean="0"/>
              <a:t>Руська</a:t>
            </a:r>
            <a:r>
              <a:rPr lang="ru-RU" dirty="0" smtClean="0"/>
              <a:t> Правда мала </a:t>
            </a:r>
            <a:r>
              <a:rPr lang="ru-RU" dirty="0" err="1" smtClean="0"/>
              <a:t>безпосередній</a:t>
            </a:r>
            <a:r>
              <a:rPr lang="ru-RU" dirty="0" smtClean="0"/>
              <a:t> </a:t>
            </a:r>
            <a:r>
              <a:rPr lang="ru-RU" dirty="0" err="1" smtClean="0"/>
              <a:t>вплив</a:t>
            </a:r>
            <a:r>
              <a:rPr lang="ru-RU" dirty="0" smtClean="0"/>
              <a:t> на </a:t>
            </a:r>
            <a:r>
              <a:rPr lang="ru-RU" dirty="0" err="1" smtClean="0"/>
              <a:t>всі</a:t>
            </a:r>
            <a:r>
              <a:rPr lang="ru-RU" dirty="0" smtClean="0"/>
              <a:t> </a:t>
            </a:r>
            <a:r>
              <a:rPr lang="ru-RU" dirty="0" err="1" smtClean="0"/>
              <a:t>правові</a:t>
            </a:r>
            <a:r>
              <a:rPr lang="ru-RU" dirty="0" smtClean="0"/>
              <a:t> </a:t>
            </a:r>
            <a:r>
              <a:rPr lang="ru-RU" dirty="0" err="1" smtClean="0"/>
              <a:t>пам'ятки</a:t>
            </a:r>
            <a:r>
              <a:rPr lang="ru-RU" dirty="0" smtClean="0"/>
              <a:t> </a:t>
            </a:r>
            <a:r>
              <a:rPr lang="ru-RU" dirty="0" err="1" smtClean="0"/>
              <a:t>литовської</a:t>
            </a:r>
            <a:r>
              <a:rPr lang="ru-RU" dirty="0" smtClean="0"/>
              <a:t> </a:t>
            </a:r>
            <a:r>
              <a:rPr lang="ru-RU" dirty="0" err="1" smtClean="0"/>
              <a:t>доби</a:t>
            </a:r>
            <a:r>
              <a:rPr lang="ru-RU" dirty="0" smtClean="0"/>
              <a:t> в </a:t>
            </a:r>
            <a:r>
              <a:rPr lang="ru-RU" dirty="0" err="1" smtClean="0"/>
              <a:t>історії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 (</a:t>
            </a:r>
            <a:r>
              <a:rPr lang="ru-RU" dirty="0" err="1" smtClean="0"/>
              <a:t>наприклад</a:t>
            </a:r>
            <a:r>
              <a:rPr lang="ru-RU" dirty="0" smtClean="0"/>
              <a:t>, «Судебник» Казимира IV, 1468); за </a:t>
            </a:r>
            <a:r>
              <a:rPr lang="ru-RU" dirty="0" err="1" smtClean="0"/>
              <a:t>посередництва</a:t>
            </a:r>
            <a:r>
              <a:rPr lang="ru-RU" dirty="0" smtClean="0"/>
              <a:t> </a:t>
            </a:r>
            <a:r>
              <a:rPr lang="ru-RU" dirty="0" err="1" smtClean="0"/>
              <a:t>Литовських</a:t>
            </a:r>
            <a:r>
              <a:rPr lang="ru-RU" dirty="0" smtClean="0"/>
              <a:t> </a:t>
            </a:r>
            <a:r>
              <a:rPr lang="ru-RU" dirty="0" err="1" smtClean="0"/>
              <a:t>Статутів</a:t>
            </a:r>
            <a:r>
              <a:rPr lang="ru-RU" dirty="0" smtClean="0"/>
              <a:t> (1529, 1566, 1588) </a:t>
            </a:r>
            <a:r>
              <a:rPr lang="ru-RU" dirty="0" err="1" smtClean="0"/>
              <a:t>деякі</a:t>
            </a:r>
            <a:r>
              <a:rPr lang="ru-RU" dirty="0" smtClean="0"/>
              <a:t> </a:t>
            </a:r>
            <a:r>
              <a:rPr lang="ru-RU" dirty="0" err="1" smtClean="0"/>
              <a:t>норми</a:t>
            </a:r>
            <a:r>
              <a:rPr lang="ru-RU" dirty="0" smtClean="0"/>
              <a:t> </a:t>
            </a:r>
            <a:r>
              <a:rPr lang="ru-RU" dirty="0" err="1" smtClean="0"/>
              <a:t>увійшли</a:t>
            </a:r>
            <a:r>
              <a:rPr lang="ru-RU" dirty="0" smtClean="0"/>
              <a:t> до </a:t>
            </a:r>
            <a:r>
              <a:rPr lang="ru-RU" dirty="0" err="1" smtClean="0"/>
              <a:t>українського</a:t>
            </a:r>
            <a:r>
              <a:rPr lang="ru-RU" dirty="0" smtClean="0"/>
              <a:t> права </a:t>
            </a:r>
            <a:r>
              <a:rPr lang="ru-RU" dirty="0" err="1" smtClean="0"/>
              <a:t>гетьманської</a:t>
            </a:r>
            <a:r>
              <a:rPr lang="ru-RU" dirty="0" smtClean="0"/>
              <a:t> </a:t>
            </a:r>
            <a:r>
              <a:rPr lang="ru-RU" dirty="0" err="1" smtClean="0"/>
              <a:t>доби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Історія</a:t>
            </a:r>
            <a:r>
              <a:rPr lang="ru-RU" dirty="0" smtClean="0"/>
              <a:t> </a:t>
            </a:r>
            <a:r>
              <a:rPr lang="ru-RU" dirty="0" err="1" smtClean="0"/>
              <a:t>Руської</a:t>
            </a:r>
            <a:r>
              <a:rPr lang="ru-RU" dirty="0" smtClean="0"/>
              <a:t> </a:t>
            </a:r>
            <a:r>
              <a:rPr lang="ru-RU" dirty="0" err="1" smtClean="0"/>
              <a:t>Правди</a:t>
            </a:r>
            <a:r>
              <a:rPr lang="ru-RU" dirty="0" smtClean="0"/>
              <a:t>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191148"/>
          </a:xfrm>
        </p:spPr>
        <p:txBody>
          <a:bodyPr>
            <a:normAutofit fontScale="70000" lnSpcReduction="20000"/>
          </a:bodyPr>
          <a:lstStyle/>
          <a:p>
            <a:endParaRPr lang="ru-RU" dirty="0" smtClean="0"/>
          </a:p>
          <a:p>
            <a:pPr>
              <a:buNone/>
            </a:pPr>
            <a:r>
              <a:rPr lang="ru-RU" dirty="0" smtClean="0"/>
              <a:t>	</a:t>
            </a:r>
            <a:r>
              <a:rPr lang="ru-RU" dirty="0" err="1" smtClean="0"/>
              <a:t>Руська</a:t>
            </a:r>
            <a:r>
              <a:rPr lang="ru-RU" dirty="0" smtClean="0"/>
              <a:t> Правда — </a:t>
            </a:r>
            <a:r>
              <a:rPr lang="ru-RU" dirty="0" err="1" smtClean="0"/>
              <a:t>найвизначніший</a:t>
            </a:r>
            <a:r>
              <a:rPr lang="ru-RU" dirty="0" smtClean="0"/>
              <a:t> </a:t>
            </a:r>
            <a:r>
              <a:rPr lang="ru-RU" dirty="0" err="1" smtClean="0"/>
              <a:t>збірник</a:t>
            </a:r>
            <a:r>
              <a:rPr lang="ru-RU" dirty="0" smtClean="0"/>
              <a:t> </a:t>
            </a:r>
            <a:r>
              <a:rPr lang="ru-RU" dirty="0" err="1" smtClean="0"/>
              <a:t>стародавнього</a:t>
            </a:r>
            <a:r>
              <a:rPr lang="ru-RU" dirty="0" smtClean="0"/>
              <a:t> </a:t>
            </a:r>
            <a:r>
              <a:rPr lang="ru-RU" dirty="0" err="1" smtClean="0"/>
              <a:t>руського</a:t>
            </a:r>
            <a:r>
              <a:rPr lang="ru-RU" dirty="0" smtClean="0"/>
              <a:t> права, </a:t>
            </a:r>
            <a:r>
              <a:rPr lang="ru-RU" dirty="0" err="1" smtClean="0"/>
              <a:t>важливе</a:t>
            </a:r>
            <a:r>
              <a:rPr lang="ru-RU" dirty="0" smtClean="0"/>
              <a:t> </a:t>
            </a:r>
            <a:r>
              <a:rPr lang="ru-RU" dirty="0" err="1" smtClean="0"/>
              <a:t>джерело</a:t>
            </a:r>
            <a:r>
              <a:rPr lang="ru-RU" dirty="0" smtClean="0"/>
              <a:t> для </a:t>
            </a:r>
            <a:r>
              <a:rPr lang="ru-RU" dirty="0" err="1" smtClean="0"/>
              <a:t>дослідження</a:t>
            </a:r>
            <a:r>
              <a:rPr lang="ru-RU" dirty="0" smtClean="0"/>
              <a:t> </a:t>
            </a:r>
            <a:r>
              <a:rPr lang="ru-RU" dirty="0" err="1" smtClean="0"/>
              <a:t>середньовічної</a:t>
            </a:r>
            <a:r>
              <a:rPr lang="ru-RU" dirty="0" smtClean="0"/>
              <a:t> </a:t>
            </a:r>
            <a:r>
              <a:rPr lang="ru-RU" dirty="0" err="1" smtClean="0"/>
              <a:t>історії</a:t>
            </a:r>
            <a:r>
              <a:rPr lang="ru-RU" dirty="0" smtClean="0"/>
              <a:t> права та </a:t>
            </a:r>
            <a:r>
              <a:rPr lang="ru-RU" dirty="0" err="1" smtClean="0"/>
              <a:t>суспільних</a:t>
            </a:r>
            <a:r>
              <a:rPr lang="ru-RU" dirty="0" smtClean="0"/>
              <a:t> </a:t>
            </a:r>
            <a:r>
              <a:rPr lang="ru-RU" dirty="0" err="1" smtClean="0"/>
              <a:t>відносин</a:t>
            </a:r>
            <a:r>
              <a:rPr lang="ru-RU" dirty="0" smtClean="0"/>
              <a:t> </a:t>
            </a:r>
            <a:r>
              <a:rPr lang="ru-RU" dirty="0" err="1" smtClean="0"/>
              <a:t>Руси-України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суміжних</a:t>
            </a:r>
            <a:r>
              <a:rPr lang="ru-RU" dirty="0" smtClean="0"/>
              <a:t> </a:t>
            </a:r>
            <a:r>
              <a:rPr lang="ru-RU" dirty="0" err="1" smtClean="0"/>
              <a:t>слов'янських</a:t>
            </a:r>
            <a:r>
              <a:rPr lang="ru-RU" dirty="0" smtClean="0"/>
              <a:t> </a:t>
            </a:r>
            <a:r>
              <a:rPr lang="ru-RU" dirty="0" err="1" smtClean="0"/>
              <a:t>народів</a:t>
            </a:r>
            <a:r>
              <a:rPr lang="ru-RU" dirty="0" smtClean="0"/>
              <a:t>. </a:t>
            </a:r>
            <a:r>
              <a:rPr lang="ru-RU" dirty="0" err="1" smtClean="0"/>
              <a:t>Оригіналу</a:t>
            </a:r>
            <a:r>
              <a:rPr lang="ru-RU" dirty="0" smtClean="0"/>
              <a:t> </a:t>
            </a:r>
            <a:r>
              <a:rPr lang="ru-RU" dirty="0" err="1" smtClean="0"/>
              <a:t>Руської</a:t>
            </a:r>
            <a:r>
              <a:rPr lang="ru-RU" dirty="0" smtClean="0"/>
              <a:t> </a:t>
            </a:r>
            <a:r>
              <a:rPr lang="ru-RU" dirty="0" err="1" smtClean="0"/>
              <a:t>Правди</a:t>
            </a:r>
            <a:r>
              <a:rPr lang="ru-RU" dirty="0" smtClean="0"/>
              <a:t> не </a:t>
            </a:r>
            <a:r>
              <a:rPr lang="ru-RU" dirty="0" err="1" smtClean="0"/>
              <a:t>знайдено</a:t>
            </a:r>
            <a:r>
              <a:rPr lang="ru-RU" dirty="0" smtClean="0"/>
              <a:t>, </a:t>
            </a:r>
            <a:r>
              <a:rPr lang="ru-RU" dirty="0" err="1" smtClean="0"/>
              <a:t>натомість</a:t>
            </a:r>
            <a:r>
              <a:rPr lang="ru-RU" dirty="0" smtClean="0"/>
              <a:t> </a:t>
            </a:r>
            <a:r>
              <a:rPr lang="ru-RU" dirty="0" err="1" smtClean="0"/>
              <a:t>збереглася</a:t>
            </a:r>
            <a:r>
              <a:rPr lang="ru-RU" dirty="0" smtClean="0"/>
              <a:t> </a:t>
            </a:r>
            <a:r>
              <a:rPr lang="ru-RU" dirty="0" err="1" smtClean="0"/>
              <a:t>значна</a:t>
            </a:r>
            <a:r>
              <a:rPr lang="ru-RU" dirty="0" smtClean="0"/>
              <a:t> </a:t>
            </a:r>
            <a:r>
              <a:rPr lang="ru-RU" dirty="0" err="1" smtClean="0"/>
              <a:t>кількість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списків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13—18 ст. </a:t>
            </a:r>
            <a:r>
              <a:rPr lang="ru-RU" dirty="0" err="1" smtClean="0"/>
              <a:t>Досі</a:t>
            </a:r>
            <a:r>
              <a:rPr lang="ru-RU" dirty="0" smtClean="0"/>
              <a:t> </a:t>
            </a:r>
            <a:r>
              <a:rPr lang="ru-RU" dirty="0" err="1" smtClean="0"/>
              <a:t>відкрито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106. </a:t>
            </a:r>
            <a:r>
              <a:rPr lang="ru-RU" dirty="0" err="1" smtClean="0"/>
              <a:t>Історія</a:t>
            </a:r>
            <a:r>
              <a:rPr lang="ru-RU" dirty="0" smtClean="0"/>
              <a:t> </a:t>
            </a:r>
            <a:r>
              <a:rPr lang="ru-RU" dirty="0" err="1" smtClean="0"/>
              <a:t>постання</a:t>
            </a:r>
            <a:r>
              <a:rPr lang="ru-RU" dirty="0" smtClean="0"/>
              <a:t> </a:t>
            </a:r>
            <a:r>
              <a:rPr lang="ru-RU" dirty="0" err="1" smtClean="0"/>
              <a:t>Руської</a:t>
            </a:r>
            <a:r>
              <a:rPr lang="ru-RU" dirty="0" smtClean="0"/>
              <a:t> </a:t>
            </a:r>
            <a:r>
              <a:rPr lang="ru-RU" dirty="0" err="1" smtClean="0"/>
              <a:t>Правди</a:t>
            </a:r>
            <a:r>
              <a:rPr lang="ru-RU" dirty="0" smtClean="0"/>
              <a:t> та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списків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поділяють</a:t>
            </a:r>
            <a:r>
              <a:rPr lang="ru-RU" dirty="0" smtClean="0"/>
              <a:t> на три </a:t>
            </a:r>
            <a:r>
              <a:rPr lang="ru-RU" dirty="0" err="1" smtClean="0"/>
              <a:t>редакції</a:t>
            </a:r>
            <a:r>
              <a:rPr lang="ru-RU" dirty="0" smtClean="0"/>
              <a:t> (</a:t>
            </a:r>
            <a:r>
              <a:rPr lang="ru-RU" dirty="0" err="1" smtClean="0"/>
              <a:t>коротку</a:t>
            </a:r>
            <a:r>
              <a:rPr lang="ru-RU" dirty="0" smtClean="0"/>
              <a:t>, </a:t>
            </a:r>
            <a:r>
              <a:rPr lang="ru-RU" dirty="0" err="1" smtClean="0"/>
              <a:t>широку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середню</a:t>
            </a:r>
            <a:r>
              <a:rPr lang="ru-RU" dirty="0" smtClean="0"/>
              <a:t>), </a:t>
            </a:r>
            <a:r>
              <a:rPr lang="ru-RU" dirty="0" err="1" smtClean="0"/>
              <a:t>ще</a:t>
            </a:r>
            <a:r>
              <a:rPr lang="ru-RU" dirty="0" smtClean="0"/>
              <a:t> </a:t>
            </a:r>
            <a:r>
              <a:rPr lang="ru-RU" dirty="0" err="1" smtClean="0"/>
              <a:t>досі</a:t>
            </a:r>
            <a:r>
              <a:rPr lang="ru-RU" dirty="0" smtClean="0"/>
              <a:t> не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повністю</a:t>
            </a:r>
            <a:r>
              <a:rPr lang="ru-RU" dirty="0" smtClean="0"/>
              <a:t> </a:t>
            </a:r>
            <a:r>
              <a:rPr lang="ru-RU" dirty="0" err="1" smtClean="0"/>
              <a:t>досліджена</a:t>
            </a:r>
            <a:r>
              <a:rPr lang="ru-RU" dirty="0" smtClean="0"/>
              <a:t>. </a:t>
            </a:r>
            <a:r>
              <a:rPr lang="ru-RU" dirty="0" err="1" smtClean="0"/>
              <a:t>Руську</a:t>
            </a:r>
            <a:r>
              <a:rPr lang="ru-RU" dirty="0" smtClean="0"/>
              <a:t> Правду (</a:t>
            </a:r>
            <a:r>
              <a:rPr lang="ru-RU" dirty="0" err="1" smtClean="0"/>
              <a:t>коротку</a:t>
            </a:r>
            <a:r>
              <a:rPr lang="ru-RU" dirty="0" smtClean="0"/>
              <a:t> </a:t>
            </a:r>
            <a:r>
              <a:rPr lang="ru-RU" dirty="0" err="1" smtClean="0"/>
              <a:t>редакцію</a:t>
            </a:r>
            <a:r>
              <a:rPr lang="ru-RU" dirty="0" smtClean="0"/>
              <a:t>) </a:t>
            </a:r>
            <a:r>
              <a:rPr lang="ru-RU" dirty="0" err="1" smtClean="0"/>
              <a:t>відкрив</a:t>
            </a:r>
            <a:r>
              <a:rPr lang="ru-RU" dirty="0" smtClean="0"/>
              <a:t> В.Татищев 1738 в </a:t>
            </a:r>
            <a:r>
              <a:rPr lang="ru-RU" dirty="0" err="1" smtClean="0"/>
              <a:t>тексті</a:t>
            </a:r>
            <a:r>
              <a:rPr lang="ru-RU" dirty="0" smtClean="0"/>
              <a:t> </a:t>
            </a:r>
            <a:r>
              <a:rPr lang="ru-RU" dirty="0" err="1" smtClean="0"/>
              <a:t>Новгородського</a:t>
            </a:r>
            <a:r>
              <a:rPr lang="ru-RU" dirty="0" smtClean="0"/>
              <a:t> </a:t>
            </a:r>
            <a:r>
              <a:rPr lang="ru-RU" dirty="0" err="1" smtClean="0"/>
              <a:t>літопису</a:t>
            </a:r>
            <a:r>
              <a:rPr lang="ru-RU" dirty="0" smtClean="0"/>
              <a:t>, </a:t>
            </a:r>
            <a:r>
              <a:rPr lang="ru-RU" dirty="0" err="1" smtClean="0"/>
              <a:t>написаного</a:t>
            </a:r>
            <a:r>
              <a:rPr lang="ru-RU" dirty="0" smtClean="0"/>
              <a:t> у 1440-их </a:t>
            </a:r>
            <a:r>
              <a:rPr lang="en-US" dirty="0" smtClean="0"/>
              <a:t>pp., </a:t>
            </a:r>
            <a:r>
              <a:rPr lang="ru-RU" dirty="0" err="1" smtClean="0"/>
              <a:t>надрукував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А. </a:t>
            </a:r>
            <a:r>
              <a:rPr lang="ru-RU" dirty="0" err="1" smtClean="0"/>
              <a:t>Шлецер</a:t>
            </a:r>
            <a:r>
              <a:rPr lang="ru-RU" dirty="0" smtClean="0"/>
              <a:t> (1767). </a:t>
            </a:r>
            <a:r>
              <a:rPr lang="ru-RU" dirty="0" err="1" smtClean="0"/>
              <a:t>Згодом</a:t>
            </a:r>
            <a:r>
              <a:rPr lang="ru-RU" dirty="0" smtClean="0"/>
              <a:t> </a:t>
            </a:r>
            <a:r>
              <a:rPr lang="ru-RU" dirty="0" err="1" smtClean="0"/>
              <a:t>відкрито</a:t>
            </a:r>
            <a:r>
              <a:rPr lang="ru-RU" dirty="0" smtClean="0"/>
              <a:t> </a:t>
            </a:r>
            <a:r>
              <a:rPr lang="ru-RU" dirty="0" err="1" smtClean="0"/>
              <a:t>кільканадцять</a:t>
            </a:r>
            <a:r>
              <a:rPr lang="ru-RU" dirty="0" smtClean="0"/>
              <a:t> </a:t>
            </a:r>
            <a:r>
              <a:rPr lang="ru-RU" dirty="0" err="1" smtClean="0"/>
              <a:t>списків</a:t>
            </a:r>
            <a:r>
              <a:rPr lang="ru-RU" dirty="0" smtClean="0"/>
              <a:t> </a:t>
            </a:r>
            <a:r>
              <a:rPr lang="ru-RU" dirty="0" err="1" smtClean="0"/>
              <a:t>короткої</a:t>
            </a:r>
            <a:r>
              <a:rPr lang="ru-RU" dirty="0" smtClean="0"/>
              <a:t> </a:t>
            </a:r>
            <a:r>
              <a:rPr lang="ru-RU" dirty="0" err="1" smtClean="0"/>
              <a:t>Руської</a:t>
            </a:r>
            <a:r>
              <a:rPr lang="ru-RU" dirty="0" smtClean="0"/>
              <a:t> </a:t>
            </a:r>
            <a:r>
              <a:rPr lang="ru-RU" dirty="0" err="1" smtClean="0"/>
              <a:t>Правди</a:t>
            </a:r>
            <a:r>
              <a:rPr lang="ru-RU" dirty="0" smtClean="0"/>
              <a:t>, </a:t>
            </a:r>
            <a:r>
              <a:rPr lang="ru-RU" dirty="0" err="1" smtClean="0"/>
              <a:t>найстарішими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яких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Академічний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Археографічний</a:t>
            </a:r>
            <a:r>
              <a:rPr lang="ru-RU" dirty="0" smtClean="0"/>
              <a:t>, </a:t>
            </a:r>
            <a:r>
              <a:rPr lang="ru-RU" dirty="0" err="1" smtClean="0"/>
              <a:t>обидва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того самого часу. </a:t>
            </a:r>
            <a:r>
              <a:rPr lang="ru-RU" dirty="0" err="1" smtClean="0"/>
              <a:t>Серед</a:t>
            </a:r>
            <a:r>
              <a:rPr lang="ru-RU" dirty="0" smtClean="0"/>
              <a:t> </a:t>
            </a:r>
            <a:r>
              <a:rPr lang="ru-RU" dirty="0" err="1" smtClean="0"/>
              <a:t>сотні</a:t>
            </a:r>
            <a:r>
              <a:rPr lang="ru-RU" dirty="0" smtClean="0"/>
              <a:t> </a:t>
            </a:r>
            <a:r>
              <a:rPr lang="ru-RU" dirty="0" err="1" smtClean="0"/>
              <a:t>списків</a:t>
            </a:r>
            <a:r>
              <a:rPr lang="ru-RU" dirty="0" smtClean="0"/>
              <a:t> </a:t>
            </a:r>
            <a:r>
              <a:rPr lang="ru-RU" dirty="0" err="1" smtClean="0"/>
              <a:t>широкої</a:t>
            </a:r>
            <a:r>
              <a:rPr lang="ru-RU" dirty="0" smtClean="0"/>
              <a:t> </a:t>
            </a:r>
            <a:r>
              <a:rPr lang="ru-RU" dirty="0" err="1" smtClean="0"/>
              <a:t>Руської</a:t>
            </a:r>
            <a:r>
              <a:rPr lang="ru-RU" dirty="0" smtClean="0"/>
              <a:t> </a:t>
            </a:r>
            <a:r>
              <a:rPr lang="ru-RU" dirty="0" err="1" smtClean="0"/>
              <a:t>Правди</a:t>
            </a:r>
            <a:r>
              <a:rPr lang="ru-RU" dirty="0" smtClean="0"/>
              <a:t> </a:t>
            </a:r>
            <a:r>
              <a:rPr lang="ru-RU" dirty="0" err="1" smtClean="0"/>
              <a:t>найстарішими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Синодальний</a:t>
            </a:r>
            <a:r>
              <a:rPr lang="ru-RU" dirty="0" smtClean="0"/>
              <a:t> (</a:t>
            </a:r>
            <a:r>
              <a:rPr lang="ru-RU" dirty="0" err="1" smtClean="0"/>
              <a:t>збережений</a:t>
            </a:r>
            <a:r>
              <a:rPr lang="ru-RU" dirty="0" smtClean="0"/>
              <a:t> у </a:t>
            </a:r>
            <a:r>
              <a:rPr lang="ru-RU" dirty="0" err="1" smtClean="0"/>
              <a:t>тексті</a:t>
            </a:r>
            <a:r>
              <a:rPr lang="ru-RU" dirty="0" smtClean="0"/>
              <a:t> </a:t>
            </a:r>
            <a:r>
              <a:rPr lang="ru-RU" dirty="0" err="1" smtClean="0"/>
              <a:t>Корячої</a:t>
            </a:r>
            <a:r>
              <a:rPr lang="ru-RU" dirty="0" smtClean="0"/>
              <a:t> книги </a:t>
            </a:r>
            <a:r>
              <a:rPr lang="ru-RU" dirty="0" err="1" smtClean="0"/>
              <a:t>з</a:t>
            </a:r>
            <a:r>
              <a:rPr lang="ru-RU" dirty="0" smtClean="0"/>
              <a:t> 1282) та </a:t>
            </a:r>
            <a:r>
              <a:rPr lang="ru-RU" dirty="0" err="1" smtClean="0"/>
              <a:t>Троїцький</a:t>
            </a:r>
            <a:r>
              <a:rPr lang="ru-RU" dirty="0" smtClean="0"/>
              <a:t> (</a:t>
            </a:r>
            <a:r>
              <a:rPr lang="ru-RU" dirty="0" err="1" smtClean="0"/>
              <a:t>віднайдений</a:t>
            </a:r>
            <a:r>
              <a:rPr lang="ru-RU" dirty="0" smtClean="0"/>
              <a:t> у </a:t>
            </a:r>
            <a:r>
              <a:rPr lang="ru-RU" dirty="0" err="1" smtClean="0"/>
              <a:t>тексті</a:t>
            </a:r>
            <a:r>
              <a:rPr lang="ru-RU" dirty="0" smtClean="0"/>
              <a:t> </a:t>
            </a:r>
            <a:r>
              <a:rPr lang="ru-RU" dirty="0" err="1" smtClean="0"/>
              <a:t>правничого</a:t>
            </a:r>
            <a:r>
              <a:rPr lang="ru-RU" dirty="0" smtClean="0"/>
              <a:t> </a:t>
            </a:r>
            <a:r>
              <a:rPr lang="ru-RU" dirty="0" err="1" smtClean="0"/>
              <a:t>збірника</a:t>
            </a:r>
            <a:r>
              <a:rPr lang="ru-RU" dirty="0" smtClean="0"/>
              <a:t> «</a:t>
            </a:r>
            <a:r>
              <a:rPr lang="ru-RU" dirty="0" err="1" smtClean="0"/>
              <a:t>Мірило</a:t>
            </a:r>
            <a:r>
              <a:rPr lang="ru-RU" dirty="0" smtClean="0"/>
              <a:t> </a:t>
            </a:r>
            <a:r>
              <a:rPr lang="ru-RU" dirty="0" err="1" smtClean="0"/>
              <a:t>Праведне</a:t>
            </a:r>
            <a:r>
              <a:rPr lang="ru-RU" dirty="0" smtClean="0"/>
              <a:t>», </a:t>
            </a:r>
            <a:r>
              <a:rPr lang="ru-RU" dirty="0" err="1" smtClean="0"/>
              <a:t>Списаного</a:t>
            </a:r>
            <a:r>
              <a:rPr lang="ru-RU" dirty="0" smtClean="0"/>
              <a:t> </a:t>
            </a:r>
            <a:r>
              <a:rPr lang="ru-RU" dirty="0" err="1" smtClean="0"/>
              <a:t>у</a:t>
            </a:r>
            <a:r>
              <a:rPr lang="ru-RU" dirty="0" smtClean="0"/>
              <a:t> </a:t>
            </a:r>
            <a:r>
              <a:rPr lang="ru-RU" dirty="0" err="1" smtClean="0"/>
              <a:t>другій</a:t>
            </a:r>
            <a:r>
              <a:rPr lang="ru-RU" dirty="0" smtClean="0"/>
              <a:t> </a:t>
            </a:r>
            <a:r>
              <a:rPr lang="ru-RU" dirty="0" err="1" smtClean="0"/>
              <a:t>половині</a:t>
            </a:r>
            <a:r>
              <a:rPr lang="ru-RU" dirty="0" smtClean="0"/>
              <a:t> 14 ст.). </a:t>
            </a:r>
            <a:r>
              <a:rPr lang="ru-RU" dirty="0" err="1" smtClean="0"/>
              <a:t>Широку</a:t>
            </a:r>
            <a:r>
              <a:rPr lang="ru-RU" dirty="0" smtClean="0"/>
              <a:t> </a:t>
            </a:r>
            <a:r>
              <a:rPr lang="ru-RU" dirty="0" err="1" smtClean="0"/>
              <a:t>Руську</a:t>
            </a:r>
            <a:r>
              <a:rPr lang="ru-RU" dirty="0" smtClean="0"/>
              <a:t> Правду </a:t>
            </a:r>
            <a:r>
              <a:rPr lang="ru-RU" dirty="0" err="1" smtClean="0"/>
              <a:t>вперше</a:t>
            </a:r>
            <a:r>
              <a:rPr lang="ru-RU" dirty="0" smtClean="0"/>
              <a:t> </a:t>
            </a:r>
            <a:r>
              <a:rPr lang="ru-RU" dirty="0" err="1" smtClean="0"/>
              <a:t>опублікував</a:t>
            </a:r>
            <a:r>
              <a:rPr lang="ru-RU" dirty="0" smtClean="0"/>
              <a:t> 1792 І. </a:t>
            </a:r>
            <a:r>
              <a:rPr lang="ru-RU" dirty="0" err="1" smtClean="0"/>
              <a:t>Болтин</a:t>
            </a:r>
            <a:r>
              <a:rPr lang="ru-RU" dirty="0" smtClean="0"/>
              <a:t>.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цих</a:t>
            </a:r>
            <a:r>
              <a:rPr lang="ru-RU" dirty="0" smtClean="0"/>
              <a:t> </a:t>
            </a:r>
            <a:r>
              <a:rPr lang="ru-RU" dirty="0" err="1" smtClean="0"/>
              <a:t>двох</a:t>
            </a:r>
            <a:r>
              <a:rPr lang="ru-RU" dirty="0" smtClean="0"/>
              <a:t> </a:t>
            </a:r>
            <a:r>
              <a:rPr lang="ru-RU" dirty="0" err="1" smtClean="0"/>
              <a:t>основних</a:t>
            </a:r>
            <a:r>
              <a:rPr lang="ru-RU" dirty="0" smtClean="0"/>
              <a:t> </a:t>
            </a:r>
            <a:r>
              <a:rPr lang="ru-RU" dirty="0" err="1" smtClean="0"/>
              <a:t>списків</a:t>
            </a:r>
            <a:r>
              <a:rPr lang="ru-RU" dirty="0" smtClean="0"/>
              <a:t> </a:t>
            </a:r>
            <a:r>
              <a:rPr lang="ru-RU" dirty="0" err="1" smtClean="0"/>
              <a:t>Руської</a:t>
            </a:r>
            <a:r>
              <a:rPr lang="ru-RU" dirty="0" smtClean="0"/>
              <a:t> </a:t>
            </a:r>
            <a:r>
              <a:rPr lang="ru-RU" dirty="0" err="1" smtClean="0"/>
              <a:t>Правди</a:t>
            </a:r>
            <a:r>
              <a:rPr lang="ru-RU" dirty="0" smtClean="0"/>
              <a:t> </a:t>
            </a:r>
            <a:r>
              <a:rPr lang="ru-RU" dirty="0" err="1" smtClean="0"/>
              <a:t>дещо</a:t>
            </a:r>
            <a:r>
              <a:rPr lang="ru-RU" dirty="0" smtClean="0"/>
              <a:t> </a:t>
            </a:r>
            <a:r>
              <a:rPr lang="ru-RU" dirty="0" err="1" smtClean="0"/>
              <a:t>відрізняються</a:t>
            </a:r>
            <a:r>
              <a:rPr lang="ru-RU" dirty="0" smtClean="0"/>
              <a:t> списки </a:t>
            </a:r>
            <a:r>
              <a:rPr lang="ru-RU" dirty="0" err="1" smtClean="0"/>
              <a:t>середньої</a:t>
            </a:r>
            <a:r>
              <a:rPr lang="ru-RU" dirty="0" smtClean="0"/>
              <a:t> </a:t>
            </a:r>
            <a:r>
              <a:rPr lang="ru-RU" dirty="0" err="1" smtClean="0"/>
              <a:t>Руської</a:t>
            </a:r>
            <a:r>
              <a:rPr lang="ru-RU" dirty="0" smtClean="0"/>
              <a:t> </a:t>
            </a:r>
            <a:r>
              <a:rPr lang="ru-RU" dirty="0" err="1" smtClean="0"/>
              <a:t>Правди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Коротка «</a:t>
            </a:r>
            <a:r>
              <a:rPr lang="ru-RU" dirty="0" err="1" smtClean="0"/>
              <a:t>Руська</a:t>
            </a:r>
            <a:r>
              <a:rPr lang="ru-RU" dirty="0" smtClean="0"/>
              <a:t> Правда»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32"/>
            <a:ext cx="4400552" cy="5452128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dirty="0" smtClean="0"/>
              <a:t>	Коротка </a:t>
            </a:r>
            <a:r>
              <a:rPr lang="ru-RU" dirty="0" err="1" smtClean="0"/>
              <a:t>Руська</a:t>
            </a:r>
            <a:r>
              <a:rPr lang="ru-RU" dirty="0" smtClean="0"/>
              <a:t> Правда (43 </a:t>
            </a:r>
            <a:r>
              <a:rPr lang="ru-RU" dirty="0" err="1" smtClean="0"/>
              <a:t>статті</a:t>
            </a:r>
            <a:r>
              <a:rPr lang="ru-RU" dirty="0" smtClean="0"/>
              <a:t>) </a:t>
            </a:r>
            <a:r>
              <a:rPr lang="ru-RU" dirty="0" err="1" smtClean="0"/>
              <a:t>поділяється</a:t>
            </a:r>
            <a:r>
              <a:rPr lang="ru-RU" dirty="0" smtClean="0"/>
              <a:t> на 4 </a:t>
            </a:r>
            <a:r>
              <a:rPr lang="ru-RU" dirty="0" err="1" smtClean="0"/>
              <a:t>частини</a:t>
            </a:r>
            <a:r>
              <a:rPr lang="ru-RU" dirty="0" smtClean="0"/>
              <a:t>:</a:t>
            </a:r>
          </a:p>
          <a:p>
            <a:r>
              <a:rPr lang="ru-RU" dirty="0" smtClean="0"/>
              <a:t>Правда Ярослава — </a:t>
            </a:r>
            <a:r>
              <a:rPr lang="ru-RU" dirty="0" err="1" smtClean="0"/>
              <a:t>найстарішу</a:t>
            </a:r>
            <a:r>
              <a:rPr lang="ru-RU" dirty="0" smtClean="0"/>
              <a:t>, як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називають</a:t>
            </a:r>
            <a:r>
              <a:rPr lang="ru-RU" dirty="0" smtClean="0"/>
              <a:t> </a:t>
            </a:r>
            <a:r>
              <a:rPr lang="ru-RU" dirty="0" err="1" smtClean="0"/>
              <a:t>дослідники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не </a:t>
            </a:r>
            <a:r>
              <a:rPr lang="ru-RU" dirty="0" err="1" smtClean="0"/>
              <a:t>погоджуються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поглядом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Руську</a:t>
            </a:r>
            <a:r>
              <a:rPr lang="ru-RU" dirty="0" smtClean="0"/>
              <a:t> Правду проголосив князь Ярослав </a:t>
            </a:r>
            <a:r>
              <a:rPr lang="ru-RU" dirty="0" err="1" smtClean="0"/>
              <a:t>Мудрий</a:t>
            </a:r>
            <a:r>
              <a:rPr lang="ru-RU" dirty="0" smtClean="0"/>
              <a:t> (В. </a:t>
            </a:r>
            <a:r>
              <a:rPr lang="ru-RU" dirty="0" err="1" smtClean="0"/>
              <a:t>Сергеєвич</a:t>
            </a:r>
            <a:r>
              <a:rPr lang="ru-RU" dirty="0" smtClean="0"/>
              <a:t>, А. Пресняков, М. </a:t>
            </a:r>
            <a:r>
              <a:rPr lang="ru-RU" dirty="0" err="1" smtClean="0"/>
              <a:t>Тихоміров</a:t>
            </a:r>
            <a:r>
              <a:rPr lang="ru-RU" dirty="0" smtClean="0"/>
              <a:t>); вона </a:t>
            </a:r>
            <a:r>
              <a:rPr lang="ru-RU" dirty="0" err="1" smtClean="0"/>
              <a:t>охоплює</a:t>
            </a:r>
            <a:r>
              <a:rPr lang="ru-RU" dirty="0" smtClean="0"/>
              <a:t> </a:t>
            </a:r>
            <a:r>
              <a:rPr lang="ru-RU" dirty="0" err="1" smtClean="0"/>
              <a:t>статті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1 до 18;</a:t>
            </a:r>
          </a:p>
          <a:p>
            <a:r>
              <a:rPr lang="ru-RU" dirty="0" smtClean="0"/>
              <a:t>Правда </a:t>
            </a:r>
            <a:r>
              <a:rPr lang="ru-RU" dirty="0" err="1" smtClean="0"/>
              <a:t>Ярославичів</a:t>
            </a:r>
            <a:r>
              <a:rPr lang="ru-RU" dirty="0" smtClean="0"/>
              <a:t> — звана </a:t>
            </a:r>
            <a:r>
              <a:rPr lang="ru-RU" dirty="0" err="1" smtClean="0"/>
              <a:t>також</a:t>
            </a:r>
            <a:r>
              <a:rPr lang="ru-RU" dirty="0" smtClean="0"/>
              <a:t> Уставом </a:t>
            </a:r>
            <a:r>
              <a:rPr lang="ru-RU" dirty="0" err="1" smtClean="0"/>
              <a:t>Ярославичів</a:t>
            </a:r>
            <a:r>
              <a:rPr lang="ru-RU" dirty="0" smtClean="0"/>
              <a:t> (</a:t>
            </a:r>
            <a:r>
              <a:rPr lang="ru-RU" dirty="0" err="1" smtClean="0"/>
              <a:t>статті</a:t>
            </a:r>
            <a:r>
              <a:rPr lang="ru-RU" dirty="0" smtClean="0"/>
              <a:t> 19 — 41);</a:t>
            </a:r>
          </a:p>
          <a:p>
            <a:r>
              <a:rPr lang="ru-RU" dirty="0" err="1" smtClean="0"/>
              <a:t>Покон</a:t>
            </a:r>
            <a:r>
              <a:rPr lang="ru-RU" dirty="0" smtClean="0"/>
              <a:t> </a:t>
            </a:r>
            <a:r>
              <a:rPr lang="ru-RU" dirty="0" err="1" smtClean="0"/>
              <a:t>вирний</a:t>
            </a:r>
            <a:r>
              <a:rPr lang="ru-RU" dirty="0" smtClean="0"/>
              <a:t> — </a:t>
            </a:r>
            <a:r>
              <a:rPr lang="ru-RU" dirty="0" err="1" smtClean="0"/>
              <a:t>встановлює</a:t>
            </a:r>
            <a:r>
              <a:rPr lang="ru-RU" dirty="0" smtClean="0"/>
              <a:t> оплати вирникам (ст. 42)</a:t>
            </a:r>
          </a:p>
          <a:p>
            <a:r>
              <a:rPr lang="ru-RU" dirty="0" smtClean="0"/>
              <a:t>Урок </a:t>
            </a:r>
            <a:r>
              <a:rPr lang="ru-RU" dirty="0" err="1" smtClean="0"/>
              <a:t>мостникам</a:t>
            </a:r>
            <a:r>
              <a:rPr lang="ru-RU" dirty="0" smtClean="0"/>
              <a:t> (ст. 43).</a:t>
            </a:r>
          </a:p>
          <a:p>
            <a:pPr>
              <a:buNone/>
            </a:pPr>
            <a:endParaRPr lang="ru-RU" dirty="0" smtClean="0"/>
          </a:p>
          <a:p>
            <a:pPr algn="just">
              <a:buNone/>
            </a:pPr>
            <a:r>
              <a:rPr lang="ru-RU" dirty="0" smtClean="0"/>
              <a:t>	Правда Ярослава, на думку одних </a:t>
            </a:r>
            <a:r>
              <a:rPr lang="ru-RU" dirty="0" err="1" smtClean="0"/>
              <a:t>дослідників</a:t>
            </a:r>
            <a:r>
              <a:rPr lang="ru-RU" dirty="0" smtClean="0"/>
              <a:t>, </a:t>
            </a:r>
            <a:r>
              <a:rPr lang="ru-RU" dirty="0" err="1" smtClean="0"/>
              <a:t>постала</a:t>
            </a:r>
            <a:r>
              <a:rPr lang="ru-RU" dirty="0" smtClean="0"/>
              <a:t> </a:t>
            </a:r>
            <a:r>
              <a:rPr lang="ru-RU" dirty="0" err="1" smtClean="0"/>
              <a:t>біля</a:t>
            </a:r>
            <a:r>
              <a:rPr lang="ru-RU" dirty="0" smtClean="0"/>
              <a:t> 1016, </a:t>
            </a:r>
            <a:r>
              <a:rPr lang="ru-RU" dirty="0" err="1" smtClean="0"/>
              <a:t>інших</a:t>
            </a:r>
            <a:r>
              <a:rPr lang="ru-RU" dirty="0" smtClean="0"/>
              <a:t> — у 1030-их </a:t>
            </a:r>
            <a:r>
              <a:rPr lang="en-US" dirty="0" smtClean="0"/>
              <a:t>pp. </a:t>
            </a:r>
            <a:r>
              <a:rPr lang="ru-RU" dirty="0" smtClean="0"/>
              <a:t>Постанови </a:t>
            </a:r>
            <a:r>
              <a:rPr lang="ru-RU" dirty="0" err="1" smtClean="0"/>
              <a:t>цієї</a:t>
            </a:r>
            <a:r>
              <a:rPr lang="ru-RU" dirty="0" smtClean="0"/>
              <a:t> </a:t>
            </a:r>
            <a:r>
              <a:rPr lang="ru-RU" dirty="0" err="1" smtClean="0"/>
              <a:t>найстарішої</a:t>
            </a:r>
            <a:r>
              <a:rPr lang="ru-RU" dirty="0" smtClean="0"/>
              <a:t> </a:t>
            </a:r>
            <a:r>
              <a:rPr lang="ru-RU" dirty="0" err="1" smtClean="0"/>
              <a:t>Руської</a:t>
            </a:r>
            <a:r>
              <a:rPr lang="ru-RU" dirty="0" smtClean="0"/>
              <a:t> </a:t>
            </a:r>
            <a:r>
              <a:rPr lang="ru-RU" dirty="0" err="1" smtClean="0"/>
              <a:t>Правди</a:t>
            </a:r>
            <a:r>
              <a:rPr lang="ru-RU" dirty="0" smtClean="0"/>
              <a:t> </a:t>
            </a:r>
            <a:r>
              <a:rPr lang="ru-RU" dirty="0" err="1" smtClean="0"/>
              <a:t>сягають</a:t>
            </a:r>
            <a:r>
              <a:rPr lang="ru-RU" dirty="0" smtClean="0"/>
              <a:t> 8—9 ст., а то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раніших</a:t>
            </a:r>
            <a:r>
              <a:rPr lang="ru-RU" dirty="0" smtClean="0"/>
              <a:t> </a:t>
            </a:r>
            <a:r>
              <a:rPr lang="ru-RU" dirty="0" err="1" smtClean="0"/>
              <a:t>часів</a:t>
            </a:r>
            <a:r>
              <a:rPr lang="ru-RU" dirty="0" smtClean="0"/>
              <a:t>,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яких</a:t>
            </a:r>
            <a:r>
              <a:rPr lang="ru-RU" dirty="0" smtClean="0"/>
              <a:t> вона перебрала </a:t>
            </a:r>
            <a:r>
              <a:rPr lang="ru-RU" dirty="0" err="1" smtClean="0"/>
              <a:t>інститут</a:t>
            </a:r>
            <a:r>
              <a:rPr lang="ru-RU" dirty="0" smtClean="0"/>
              <a:t> </a:t>
            </a:r>
            <a:r>
              <a:rPr lang="ru-RU" dirty="0" err="1" smtClean="0"/>
              <a:t>кривавої</a:t>
            </a:r>
            <a:r>
              <a:rPr lang="ru-RU" dirty="0" smtClean="0"/>
              <a:t> </a:t>
            </a:r>
            <a:r>
              <a:rPr lang="ru-RU" dirty="0" err="1" smtClean="0"/>
              <a:t>помсти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згодом</a:t>
            </a:r>
            <a:r>
              <a:rPr lang="ru-RU" dirty="0" smtClean="0"/>
              <a:t> </a:t>
            </a:r>
            <a:r>
              <a:rPr lang="ru-RU" dirty="0" err="1" smtClean="0"/>
              <a:t>замінено</a:t>
            </a:r>
            <a:r>
              <a:rPr lang="ru-RU" dirty="0" smtClean="0"/>
              <a:t> (</a:t>
            </a:r>
            <a:r>
              <a:rPr lang="ru-RU" dirty="0" err="1" smtClean="0"/>
              <a:t>хоч</a:t>
            </a:r>
            <a:r>
              <a:rPr lang="ru-RU" dirty="0" smtClean="0"/>
              <a:t> не </a:t>
            </a:r>
            <a:r>
              <a:rPr lang="ru-RU" dirty="0" err="1" smtClean="0"/>
              <a:t>повністю</a:t>
            </a:r>
            <a:r>
              <a:rPr lang="ru-RU" dirty="0" smtClean="0"/>
              <a:t>) грошовою карою. Правда </a:t>
            </a:r>
            <a:r>
              <a:rPr lang="ru-RU" dirty="0" err="1" smtClean="0"/>
              <a:t>Ярославичів</a:t>
            </a:r>
            <a:r>
              <a:rPr lang="ru-RU" dirty="0" smtClean="0"/>
              <a:t> </a:t>
            </a:r>
            <a:r>
              <a:rPr lang="ru-RU" dirty="0" err="1" smtClean="0"/>
              <a:t>складена</a:t>
            </a:r>
            <a:r>
              <a:rPr lang="ru-RU" dirty="0" smtClean="0"/>
              <a:t> на </a:t>
            </a:r>
            <a:r>
              <a:rPr lang="ru-RU" dirty="0" err="1" smtClean="0"/>
              <a:t>з'їзді</a:t>
            </a:r>
            <a:r>
              <a:rPr lang="ru-RU" dirty="0" smtClean="0"/>
              <a:t> </a:t>
            </a:r>
            <a:r>
              <a:rPr lang="ru-RU" dirty="0" err="1" smtClean="0"/>
              <a:t>Ярославових</a:t>
            </a:r>
            <a:r>
              <a:rPr lang="ru-RU" dirty="0" smtClean="0"/>
              <a:t> </a:t>
            </a:r>
            <a:r>
              <a:rPr lang="ru-RU" dirty="0" err="1" smtClean="0"/>
              <a:t>синів</a:t>
            </a:r>
            <a:r>
              <a:rPr lang="ru-RU" dirty="0" smtClean="0"/>
              <a:t>: </a:t>
            </a:r>
            <a:r>
              <a:rPr lang="ru-RU" dirty="0" err="1" smtClean="0"/>
              <a:t>князів</a:t>
            </a:r>
            <a:r>
              <a:rPr lang="ru-RU" dirty="0" smtClean="0"/>
              <a:t> </a:t>
            </a:r>
            <a:r>
              <a:rPr lang="ru-RU" dirty="0" err="1" smtClean="0"/>
              <a:t>Ізяслава</a:t>
            </a:r>
            <a:r>
              <a:rPr lang="ru-RU" dirty="0" smtClean="0"/>
              <a:t>, Всеволода </a:t>
            </a:r>
            <a:r>
              <a:rPr lang="ru-RU" dirty="0" err="1" smtClean="0"/>
              <a:t>і</a:t>
            </a:r>
            <a:r>
              <a:rPr lang="ru-RU" dirty="0" smtClean="0"/>
              <a:t> Святослава у </a:t>
            </a:r>
            <a:r>
              <a:rPr lang="ru-RU" dirty="0" err="1" smtClean="0"/>
              <a:t>Вишгороді</a:t>
            </a:r>
            <a:r>
              <a:rPr lang="ru-RU" dirty="0" smtClean="0"/>
              <a:t> 1072 (М. </a:t>
            </a:r>
            <a:r>
              <a:rPr lang="ru-RU" dirty="0" err="1" smtClean="0"/>
              <a:t>Тихоміров</a:t>
            </a:r>
            <a:r>
              <a:rPr lang="ru-RU" dirty="0" smtClean="0"/>
              <a:t>, С. Юшков, Л. </a:t>
            </a:r>
            <a:r>
              <a:rPr lang="ru-RU" dirty="0" err="1" smtClean="0"/>
              <a:t>Черепнін</a:t>
            </a:r>
            <a:r>
              <a:rPr lang="ru-RU" dirty="0" smtClean="0"/>
              <a:t>) </a:t>
            </a:r>
            <a:r>
              <a:rPr lang="ru-RU" dirty="0" err="1" smtClean="0"/>
              <a:t>або</a:t>
            </a:r>
            <a:r>
              <a:rPr lang="ru-RU" dirty="0" smtClean="0"/>
              <a:t> у 1032—1054 (Б. Греков, А. </a:t>
            </a:r>
            <a:r>
              <a:rPr lang="ru-RU" dirty="0" err="1" smtClean="0"/>
              <a:t>Зимін</a:t>
            </a:r>
            <a:r>
              <a:rPr lang="ru-RU" dirty="0" smtClean="0"/>
              <a:t>). </a:t>
            </a:r>
            <a:r>
              <a:rPr lang="ru-RU" dirty="0" err="1" smtClean="0"/>
              <a:t>Норми</a:t>
            </a:r>
            <a:r>
              <a:rPr lang="ru-RU" dirty="0" smtClean="0"/>
              <a:t> </a:t>
            </a:r>
            <a:r>
              <a:rPr lang="ru-RU" dirty="0" err="1" smtClean="0"/>
              <a:t>Правди</a:t>
            </a:r>
            <a:r>
              <a:rPr lang="ru-RU" dirty="0" smtClean="0"/>
              <a:t> </a:t>
            </a:r>
            <a:r>
              <a:rPr lang="ru-RU" dirty="0" err="1" smtClean="0"/>
              <a:t>Ярославичів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особливою </a:t>
            </a:r>
            <a:r>
              <a:rPr lang="ru-RU" dirty="0" err="1" smtClean="0"/>
              <a:t>увагою</a:t>
            </a:r>
            <a:r>
              <a:rPr lang="ru-RU" dirty="0" smtClean="0"/>
              <a:t> </a:t>
            </a:r>
            <a:r>
              <a:rPr lang="ru-RU" dirty="0" err="1" smtClean="0"/>
              <a:t>охороняють</a:t>
            </a:r>
            <a:r>
              <a:rPr lang="ru-RU" dirty="0" smtClean="0"/>
              <a:t> </a:t>
            </a:r>
            <a:r>
              <a:rPr lang="ru-RU" dirty="0" err="1" smtClean="0"/>
              <a:t>інтереси</a:t>
            </a:r>
            <a:r>
              <a:rPr lang="ru-RU" dirty="0" smtClean="0"/>
              <a:t> князя,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домінальне</a:t>
            </a:r>
            <a:r>
              <a:rPr lang="ru-RU" dirty="0" smtClean="0"/>
              <a:t> </a:t>
            </a:r>
            <a:r>
              <a:rPr lang="ru-RU" dirty="0" err="1" smtClean="0"/>
              <a:t>господарство</a:t>
            </a:r>
            <a:r>
              <a:rPr lang="ru-RU" dirty="0" smtClean="0"/>
              <a:t>, </a:t>
            </a:r>
            <a:r>
              <a:rPr lang="ru-RU" dirty="0" err="1" smtClean="0"/>
              <a:t>урядовців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майно</a:t>
            </a:r>
            <a:r>
              <a:rPr lang="ru-RU" dirty="0" smtClean="0"/>
              <a:t>. </a:t>
            </a:r>
            <a:r>
              <a:rPr lang="ru-RU" dirty="0" err="1" smtClean="0"/>
              <a:t>Різні</a:t>
            </a:r>
            <a:r>
              <a:rPr lang="ru-RU" dirty="0" smtClean="0"/>
              <a:t> </a:t>
            </a:r>
            <a:r>
              <a:rPr lang="ru-RU" dirty="0" err="1" smtClean="0"/>
              <a:t>грошові</a:t>
            </a:r>
            <a:r>
              <a:rPr lang="ru-RU" dirty="0" smtClean="0"/>
              <a:t> кари за </a:t>
            </a:r>
            <a:r>
              <a:rPr lang="ru-RU" dirty="0" err="1" smtClean="0"/>
              <a:t>вбивство</a:t>
            </a:r>
            <a:r>
              <a:rPr lang="ru-RU" dirty="0" smtClean="0"/>
              <a:t>, </a:t>
            </a:r>
            <a:r>
              <a:rPr lang="ru-RU" dirty="0" err="1" smtClean="0"/>
              <a:t>залежно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суспільного</a:t>
            </a:r>
            <a:r>
              <a:rPr lang="ru-RU" dirty="0" smtClean="0"/>
              <a:t> становища вбитого, </a:t>
            </a:r>
            <a:r>
              <a:rPr lang="ru-RU" dirty="0" err="1" smtClean="0"/>
              <a:t>вказують</a:t>
            </a:r>
            <a:r>
              <a:rPr lang="ru-RU" dirty="0" smtClean="0"/>
              <a:t> на </a:t>
            </a:r>
            <a:r>
              <a:rPr lang="ru-RU" dirty="0" err="1" smtClean="0"/>
              <a:t>розшарування</a:t>
            </a:r>
            <a:r>
              <a:rPr lang="ru-RU" dirty="0" smtClean="0"/>
              <a:t> </a:t>
            </a:r>
            <a:r>
              <a:rPr lang="ru-RU" dirty="0" err="1" smtClean="0"/>
              <a:t>суспільства</a:t>
            </a:r>
            <a:r>
              <a:rPr lang="ru-RU" dirty="0" smtClean="0"/>
              <a:t>. </a:t>
            </a:r>
            <a:r>
              <a:rPr lang="ru-RU" dirty="0" err="1" smtClean="0"/>
              <a:t>Найбільше</a:t>
            </a:r>
            <a:r>
              <a:rPr lang="ru-RU" dirty="0" smtClean="0"/>
              <a:t> норм коротка </a:t>
            </a:r>
            <a:r>
              <a:rPr lang="ru-RU" dirty="0" err="1" smtClean="0"/>
              <a:t>Руська</a:t>
            </a:r>
            <a:r>
              <a:rPr lang="ru-RU" dirty="0" smtClean="0"/>
              <a:t> Правда </a:t>
            </a:r>
            <a:r>
              <a:rPr lang="ru-RU" dirty="0" err="1" smtClean="0"/>
              <a:t>присвячує</a:t>
            </a:r>
            <a:r>
              <a:rPr lang="ru-RU" dirty="0" smtClean="0"/>
              <a:t> </a:t>
            </a:r>
            <a:r>
              <a:rPr lang="ru-RU" dirty="0" err="1" smtClean="0"/>
              <a:t>охороні</a:t>
            </a:r>
            <a:r>
              <a:rPr lang="ru-RU" dirty="0" smtClean="0"/>
              <a:t> </a:t>
            </a:r>
            <a:r>
              <a:rPr lang="ru-RU" dirty="0" err="1" smtClean="0"/>
              <a:t>життя</a:t>
            </a:r>
            <a:r>
              <a:rPr lang="ru-RU" dirty="0" smtClean="0"/>
              <a:t>, </a:t>
            </a:r>
            <a:r>
              <a:rPr lang="ru-RU" dirty="0" err="1" smtClean="0"/>
              <a:t>здоров'я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майна; вона </a:t>
            </a:r>
            <a:r>
              <a:rPr lang="ru-RU" dirty="0" err="1" smtClean="0"/>
              <a:t>складається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норм </a:t>
            </a:r>
            <a:r>
              <a:rPr lang="ru-RU" dirty="0" err="1" smtClean="0"/>
              <a:t>карного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карно-процесуального</a:t>
            </a:r>
            <a:r>
              <a:rPr lang="ru-RU" dirty="0" smtClean="0"/>
              <a:t> права.</a:t>
            </a:r>
            <a:endParaRPr lang="ru-RU" dirty="0"/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81908" y="928670"/>
            <a:ext cx="3938260" cy="482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5000628" y="5929330"/>
            <a:ext cx="4000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Сторінка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короткої</a:t>
            </a:r>
            <a:r>
              <a:rPr lang="ru-RU" dirty="0" smtClean="0"/>
              <a:t> </a:t>
            </a:r>
            <a:r>
              <a:rPr lang="ru-RU" dirty="0" err="1" smtClean="0"/>
              <a:t>редакції</a:t>
            </a:r>
            <a:r>
              <a:rPr lang="ru-RU" dirty="0" smtClean="0"/>
              <a:t> «</a:t>
            </a:r>
            <a:r>
              <a:rPr lang="ru-RU" dirty="0" err="1" smtClean="0"/>
              <a:t>Руської</a:t>
            </a:r>
            <a:r>
              <a:rPr lang="ru-RU" dirty="0" smtClean="0"/>
              <a:t> </a:t>
            </a:r>
            <a:r>
              <a:rPr lang="ru-RU" dirty="0" err="1" smtClean="0"/>
              <a:t>Правди</a:t>
            </a:r>
            <a:r>
              <a:rPr lang="ru-RU" dirty="0" smtClean="0"/>
              <a:t>»</a:t>
            </a:r>
            <a:endParaRPr lang="ru-RU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57163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Широка «</a:t>
            </a:r>
            <a:r>
              <a:rPr lang="ru-RU" dirty="0" err="1" smtClean="0"/>
              <a:t>Руська</a:t>
            </a:r>
            <a:r>
              <a:rPr lang="ru-RU" dirty="0" smtClean="0"/>
              <a:t> Правда»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38702"/>
          </a:xfrm>
        </p:spPr>
        <p:txBody>
          <a:bodyPr>
            <a:normAutofit fontScale="55000" lnSpcReduction="20000"/>
          </a:bodyPr>
          <a:lstStyle/>
          <a:p>
            <a:endParaRPr lang="ru-RU" dirty="0" smtClean="0"/>
          </a:p>
          <a:p>
            <a:pPr algn="just">
              <a:buNone/>
            </a:pPr>
            <a:r>
              <a:rPr lang="ru-RU" dirty="0" smtClean="0"/>
              <a:t>	</a:t>
            </a:r>
            <a:r>
              <a:rPr lang="ru-RU" sz="2900" dirty="0" smtClean="0"/>
              <a:t>Широка </a:t>
            </a:r>
            <a:r>
              <a:rPr lang="ru-RU" sz="2900" dirty="0" err="1" smtClean="0"/>
              <a:t>Руська</a:t>
            </a:r>
            <a:r>
              <a:rPr lang="ru-RU" sz="2900" dirty="0" smtClean="0"/>
              <a:t> Правда (121 </a:t>
            </a:r>
            <a:r>
              <a:rPr lang="ru-RU" sz="2900" dirty="0" err="1" smtClean="0"/>
              <a:t>стаття</a:t>
            </a:r>
            <a:r>
              <a:rPr lang="ru-RU" sz="2900" dirty="0" smtClean="0"/>
              <a:t>) </a:t>
            </a:r>
            <a:r>
              <a:rPr lang="ru-RU" sz="2900" dirty="0" err="1" smtClean="0"/>
              <a:t>була</a:t>
            </a:r>
            <a:r>
              <a:rPr lang="ru-RU" sz="2900" dirty="0" smtClean="0"/>
              <a:t> </a:t>
            </a:r>
            <a:r>
              <a:rPr lang="ru-RU" sz="2900" dirty="0" err="1" smtClean="0"/>
              <a:t>найбільш</a:t>
            </a:r>
            <a:r>
              <a:rPr lang="ru-RU" sz="2900" dirty="0" smtClean="0"/>
              <a:t> </a:t>
            </a:r>
            <a:r>
              <a:rPr lang="ru-RU" sz="2900" dirty="0" err="1" smtClean="0"/>
              <a:t>поширена</a:t>
            </a:r>
            <a:r>
              <a:rPr lang="ru-RU" sz="2900" dirty="0" smtClean="0"/>
              <a:t>. </a:t>
            </a:r>
            <a:r>
              <a:rPr lang="ru-RU" sz="2900" dirty="0" err="1" smtClean="0"/>
              <a:t>Віднайдені</a:t>
            </a:r>
            <a:r>
              <a:rPr lang="ru-RU" sz="2900" dirty="0" smtClean="0"/>
              <a:t> </a:t>
            </a:r>
            <a:r>
              <a:rPr lang="ru-RU" sz="2900" dirty="0" err="1" smtClean="0"/>
              <a:t>біля</a:t>
            </a:r>
            <a:r>
              <a:rPr lang="ru-RU" sz="2900" dirty="0" smtClean="0"/>
              <a:t> 100 </a:t>
            </a:r>
            <a:r>
              <a:rPr lang="ru-RU" sz="2900" dirty="0" err="1" smtClean="0"/>
              <a:t>списків</a:t>
            </a:r>
            <a:r>
              <a:rPr lang="ru-RU" sz="2900" dirty="0" smtClean="0"/>
              <a:t> </a:t>
            </a:r>
            <a:r>
              <a:rPr lang="ru-RU" sz="2900" dirty="0" err="1" smtClean="0"/>
              <a:t>поділяються</a:t>
            </a:r>
            <a:r>
              <a:rPr lang="ru-RU" sz="2900" dirty="0" smtClean="0"/>
              <a:t> на три </a:t>
            </a:r>
            <a:r>
              <a:rPr lang="ru-RU" sz="2900" dirty="0" err="1" smtClean="0"/>
              <a:t>групи</a:t>
            </a:r>
            <a:r>
              <a:rPr lang="ru-RU" sz="2900" dirty="0" smtClean="0"/>
              <a:t>: </a:t>
            </a:r>
            <a:r>
              <a:rPr lang="ru-RU" sz="2900" dirty="0" err="1" smtClean="0"/>
              <a:t>Синодально-Тіроїцьку</a:t>
            </a:r>
            <a:r>
              <a:rPr lang="ru-RU" sz="2900" dirty="0" smtClean="0"/>
              <a:t>, </a:t>
            </a:r>
            <a:r>
              <a:rPr lang="ru-RU" sz="2900" dirty="0" err="1" smtClean="0"/>
              <a:t>Пушкінську</a:t>
            </a:r>
            <a:r>
              <a:rPr lang="ru-RU" sz="2900" dirty="0" smtClean="0"/>
              <a:t> </a:t>
            </a:r>
            <a:r>
              <a:rPr lang="ru-RU" sz="2900" dirty="0" err="1" smtClean="0"/>
              <a:t>і</a:t>
            </a:r>
            <a:r>
              <a:rPr lang="ru-RU" sz="2900" dirty="0" smtClean="0"/>
              <a:t> </a:t>
            </a:r>
            <a:r>
              <a:rPr lang="ru-RU" sz="2900" dirty="0" err="1" smtClean="0"/>
              <a:t>Карамзінську</a:t>
            </a:r>
            <a:r>
              <a:rPr lang="ru-RU" sz="2900" dirty="0" smtClean="0"/>
              <a:t>. </a:t>
            </a:r>
            <a:r>
              <a:rPr lang="ru-RU" sz="2900" dirty="0" err="1" smtClean="0"/>
              <a:t>Щодо</a:t>
            </a:r>
            <a:r>
              <a:rPr lang="ru-RU" sz="2900" dirty="0" smtClean="0"/>
              <a:t> часу </a:t>
            </a:r>
            <a:r>
              <a:rPr lang="ru-RU" sz="2900" dirty="0" err="1" smtClean="0"/>
              <a:t>постання</a:t>
            </a:r>
            <a:r>
              <a:rPr lang="ru-RU" sz="2900" dirty="0" smtClean="0"/>
              <a:t> </a:t>
            </a:r>
            <a:r>
              <a:rPr lang="ru-RU" sz="2900" dirty="0" err="1" smtClean="0"/>
              <a:t>її</a:t>
            </a:r>
            <a:r>
              <a:rPr lang="ru-RU" sz="2900" dirty="0" smtClean="0"/>
              <a:t> та </a:t>
            </a:r>
            <a:r>
              <a:rPr lang="ru-RU" sz="2900" dirty="0" err="1" smtClean="0"/>
              <a:t>її</a:t>
            </a:r>
            <a:r>
              <a:rPr lang="ru-RU" sz="2900" dirty="0" smtClean="0"/>
              <a:t> </a:t>
            </a:r>
            <a:r>
              <a:rPr lang="ru-RU" sz="2900" dirty="0" err="1" smtClean="0"/>
              <a:t>частин</a:t>
            </a:r>
            <a:r>
              <a:rPr lang="ru-RU" sz="2900" dirty="0" smtClean="0"/>
              <a:t> думки </a:t>
            </a:r>
            <a:r>
              <a:rPr lang="ru-RU" sz="2900" dirty="0" err="1" smtClean="0"/>
              <a:t>поділені</a:t>
            </a:r>
            <a:r>
              <a:rPr lang="ru-RU" sz="2900" dirty="0" smtClean="0"/>
              <a:t>: за С. </a:t>
            </a:r>
            <a:r>
              <a:rPr lang="ru-RU" sz="2900" dirty="0" err="1" smtClean="0"/>
              <a:t>Юшковим</a:t>
            </a:r>
            <a:r>
              <a:rPr lang="ru-RU" sz="2900" dirty="0" smtClean="0"/>
              <a:t> та А. </a:t>
            </a:r>
            <a:r>
              <a:rPr lang="ru-RU" sz="2900" dirty="0" err="1" smtClean="0"/>
              <a:t>Зиміним</a:t>
            </a:r>
            <a:r>
              <a:rPr lang="ru-RU" sz="2900" dirty="0" smtClean="0"/>
              <a:t> — </a:t>
            </a:r>
            <a:r>
              <a:rPr lang="ru-RU" sz="2900" dirty="0" err="1" smtClean="0"/>
              <a:t>її</a:t>
            </a:r>
            <a:r>
              <a:rPr lang="ru-RU" sz="2900" dirty="0" smtClean="0"/>
              <a:t> </a:t>
            </a:r>
            <a:r>
              <a:rPr lang="ru-RU" sz="2900" dirty="0" err="1" smtClean="0"/>
              <a:t>складено</a:t>
            </a:r>
            <a:r>
              <a:rPr lang="ru-RU" sz="2900" dirty="0" smtClean="0"/>
              <a:t> </a:t>
            </a:r>
            <a:r>
              <a:rPr lang="ru-RU" sz="2900" dirty="0" err="1" smtClean="0"/>
              <a:t>під</a:t>
            </a:r>
            <a:r>
              <a:rPr lang="ru-RU" sz="2900" dirty="0" smtClean="0"/>
              <a:t> час </a:t>
            </a:r>
            <a:r>
              <a:rPr lang="ru-RU" sz="2900" dirty="0" err="1" smtClean="0"/>
              <a:t>князювання</a:t>
            </a:r>
            <a:r>
              <a:rPr lang="ru-RU" sz="2900" dirty="0" smtClean="0"/>
              <a:t> </a:t>
            </a:r>
            <a:r>
              <a:rPr lang="ru-RU" sz="2900" dirty="0" err="1" smtClean="0"/>
              <a:t>Володимира</a:t>
            </a:r>
            <a:r>
              <a:rPr lang="ru-RU" sz="2900" dirty="0" smtClean="0"/>
              <a:t> Мономаха (</a:t>
            </a:r>
            <a:r>
              <a:rPr lang="ru-RU" sz="2900" dirty="0" err="1" smtClean="0"/>
              <a:t>після</a:t>
            </a:r>
            <a:r>
              <a:rPr lang="ru-RU" sz="2900" dirty="0" smtClean="0"/>
              <a:t> 1113), за Б. </a:t>
            </a:r>
            <a:r>
              <a:rPr lang="ru-RU" sz="2900" dirty="0" err="1" smtClean="0"/>
              <a:t>Рибаковим</a:t>
            </a:r>
            <a:r>
              <a:rPr lang="ru-RU" sz="2900" dirty="0" smtClean="0"/>
              <a:t> — за </a:t>
            </a:r>
            <a:r>
              <a:rPr lang="ru-RU" sz="2900" dirty="0" err="1" smtClean="0"/>
              <a:t>князювання</a:t>
            </a:r>
            <a:r>
              <a:rPr lang="ru-RU" sz="2900" dirty="0" smtClean="0"/>
              <a:t> Мстислава </a:t>
            </a:r>
            <a:r>
              <a:rPr lang="ru-RU" sz="2900" dirty="0" err="1" smtClean="0"/>
              <a:t>Володимировича</a:t>
            </a:r>
            <a:r>
              <a:rPr lang="ru-RU" sz="2900" dirty="0" smtClean="0"/>
              <a:t>, а за М. </a:t>
            </a:r>
            <a:r>
              <a:rPr lang="ru-RU" sz="2900" dirty="0" err="1" smtClean="0"/>
              <a:t>Тихоміровим</a:t>
            </a:r>
            <a:r>
              <a:rPr lang="ru-RU" sz="2900" dirty="0" smtClean="0"/>
              <a:t> </a:t>
            </a:r>
            <a:r>
              <a:rPr lang="ru-RU" sz="2900" dirty="0" err="1" smtClean="0"/>
              <a:t>і</a:t>
            </a:r>
            <a:r>
              <a:rPr lang="ru-RU" sz="2900" dirty="0" smtClean="0"/>
              <a:t> Л. </a:t>
            </a:r>
            <a:r>
              <a:rPr lang="ru-RU" sz="2900" dirty="0" err="1" smtClean="0"/>
              <a:t>Черепніним</a:t>
            </a:r>
            <a:r>
              <a:rPr lang="ru-RU" sz="2900" dirty="0" smtClean="0"/>
              <a:t> — до 1209.</a:t>
            </a:r>
          </a:p>
          <a:p>
            <a:pPr algn="just">
              <a:buNone/>
            </a:pPr>
            <a:r>
              <a:rPr lang="ru-RU" sz="2900" dirty="0" smtClean="0"/>
              <a:t> </a:t>
            </a:r>
          </a:p>
          <a:p>
            <a:pPr algn="just">
              <a:buNone/>
            </a:pPr>
            <a:r>
              <a:rPr lang="ru-RU" sz="2900" dirty="0" smtClean="0"/>
              <a:t>	</a:t>
            </a:r>
            <a:r>
              <a:rPr lang="ru-RU" sz="2900" dirty="0" err="1" smtClean="0"/>
              <a:t>Зміст</a:t>
            </a:r>
            <a:r>
              <a:rPr lang="ru-RU" sz="2900" dirty="0" smtClean="0"/>
              <a:t> </a:t>
            </a:r>
            <a:r>
              <a:rPr lang="ru-RU" sz="2900" dirty="0" err="1" smtClean="0"/>
              <a:t>широкої</a:t>
            </a:r>
            <a:r>
              <a:rPr lang="ru-RU" sz="2900" dirty="0" smtClean="0"/>
              <a:t> </a:t>
            </a:r>
            <a:r>
              <a:rPr lang="ru-RU" sz="2900" dirty="0" err="1" smtClean="0"/>
              <a:t>Руської</a:t>
            </a:r>
            <a:r>
              <a:rPr lang="ru-RU" sz="2900" dirty="0" smtClean="0"/>
              <a:t> </a:t>
            </a:r>
            <a:r>
              <a:rPr lang="ru-RU" sz="2900" dirty="0" err="1" smtClean="0"/>
              <a:t>Правди</a:t>
            </a:r>
            <a:r>
              <a:rPr lang="ru-RU" sz="2900" dirty="0" smtClean="0"/>
              <a:t> у </a:t>
            </a:r>
            <a:r>
              <a:rPr lang="ru-RU" sz="2900" dirty="0" err="1" smtClean="0"/>
              <a:t>ділянці</a:t>
            </a:r>
            <a:r>
              <a:rPr lang="ru-RU" sz="2900" dirty="0" smtClean="0"/>
              <a:t> </a:t>
            </a:r>
            <a:r>
              <a:rPr lang="ru-RU" sz="2900" dirty="0" err="1" smtClean="0"/>
              <a:t>карного</a:t>
            </a:r>
            <a:r>
              <a:rPr lang="ru-RU" sz="2900" dirty="0" smtClean="0"/>
              <a:t> права </a:t>
            </a:r>
            <a:r>
              <a:rPr lang="ru-RU" sz="2900" dirty="0" err="1" smtClean="0"/>
              <a:t>характеризується</a:t>
            </a:r>
            <a:r>
              <a:rPr lang="ru-RU" sz="2900" dirty="0" smtClean="0"/>
              <a:t> </a:t>
            </a:r>
            <a:r>
              <a:rPr lang="ru-RU" sz="2900" dirty="0" err="1" smtClean="0"/>
              <a:t>заміною</a:t>
            </a:r>
            <a:r>
              <a:rPr lang="ru-RU" sz="2900" dirty="0" smtClean="0"/>
              <a:t> норм </a:t>
            </a:r>
            <a:r>
              <a:rPr lang="ru-RU" sz="2900" dirty="0" err="1" smtClean="0"/>
              <a:t>кривавої</a:t>
            </a:r>
            <a:r>
              <a:rPr lang="ru-RU" sz="2900" dirty="0" smtClean="0"/>
              <a:t> </a:t>
            </a:r>
            <a:r>
              <a:rPr lang="ru-RU" sz="2900" dirty="0" err="1" smtClean="0"/>
              <a:t>помсти</a:t>
            </a:r>
            <a:r>
              <a:rPr lang="ru-RU" sz="2900" dirty="0" smtClean="0"/>
              <a:t> — </a:t>
            </a:r>
            <a:r>
              <a:rPr lang="ru-RU" sz="2900" dirty="0" err="1" smtClean="0"/>
              <a:t>грошовими</a:t>
            </a:r>
            <a:r>
              <a:rPr lang="ru-RU" sz="2900" dirty="0" smtClean="0"/>
              <a:t> </a:t>
            </a:r>
            <a:r>
              <a:rPr lang="ru-RU" sz="2900" dirty="0" err="1" smtClean="0"/>
              <a:t>викупами</a:t>
            </a:r>
            <a:r>
              <a:rPr lang="ru-RU" sz="2900" dirty="0" smtClean="0"/>
              <a:t> та </a:t>
            </a:r>
            <a:r>
              <a:rPr lang="ru-RU" sz="2900" dirty="0" err="1" smtClean="0"/>
              <a:t>державними</a:t>
            </a:r>
            <a:r>
              <a:rPr lang="ru-RU" sz="2900" dirty="0" smtClean="0"/>
              <a:t> карами — вирами. </a:t>
            </a:r>
            <a:r>
              <a:rPr lang="ru-RU" sz="2900" dirty="0" err="1" smtClean="0"/>
              <a:t>Відповідальність</a:t>
            </a:r>
            <a:r>
              <a:rPr lang="ru-RU" sz="2900" dirty="0" smtClean="0"/>
              <a:t> за </a:t>
            </a:r>
            <a:r>
              <a:rPr lang="ru-RU" sz="2900" dirty="0" err="1" smtClean="0"/>
              <a:t>невідомого</a:t>
            </a:r>
            <a:r>
              <a:rPr lang="ru-RU" sz="2900" dirty="0" smtClean="0"/>
              <a:t> </a:t>
            </a:r>
            <a:r>
              <a:rPr lang="ru-RU" sz="2900" dirty="0" err="1" smtClean="0"/>
              <a:t>вбивцю</a:t>
            </a:r>
            <a:r>
              <a:rPr lang="ru-RU" sz="2900" dirty="0" smtClean="0"/>
              <a:t> </a:t>
            </a:r>
            <a:r>
              <a:rPr lang="ru-RU" sz="2900" dirty="0" err="1" smtClean="0"/>
              <a:t>поширюється</a:t>
            </a:r>
            <a:r>
              <a:rPr lang="ru-RU" sz="2900" dirty="0" smtClean="0"/>
              <a:t> на всю громаду (</a:t>
            </a:r>
            <a:r>
              <a:rPr lang="ru-RU" sz="2900" dirty="0" err="1" smtClean="0"/>
              <a:t>верв</a:t>
            </a:r>
            <a:r>
              <a:rPr lang="ru-RU" sz="2900" dirty="0" smtClean="0"/>
              <a:t>), на </a:t>
            </a:r>
            <a:r>
              <a:rPr lang="ru-RU" sz="2900" dirty="0" err="1" smtClean="0"/>
              <a:t>території</a:t>
            </a:r>
            <a:r>
              <a:rPr lang="ru-RU" sz="2900" dirty="0" smtClean="0"/>
              <a:t> </a:t>
            </a:r>
            <a:r>
              <a:rPr lang="ru-RU" sz="2900" dirty="0" err="1" smtClean="0"/>
              <a:t>якої</a:t>
            </a:r>
            <a:r>
              <a:rPr lang="ru-RU" sz="2900" dirty="0" smtClean="0"/>
              <a:t> </a:t>
            </a:r>
            <a:r>
              <a:rPr lang="ru-RU" sz="2900" dirty="0" err="1" smtClean="0"/>
              <a:t>доконано</a:t>
            </a:r>
            <a:r>
              <a:rPr lang="ru-RU" sz="2900" dirty="0" smtClean="0"/>
              <a:t> </a:t>
            </a:r>
            <a:r>
              <a:rPr lang="ru-RU" sz="2900" dirty="0" err="1" smtClean="0"/>
              <a:t>вбивство</a:t>
            </a:r>
            <a:r>
              <a:rPr lang="ru-RU" sz="2900" dirty="0" smtClean="0"/>
              <a:t> (дика вира); за </a:t>
            </a:r>
            <a:r>
              <a:rPr lang="ru-RU" sz="2900" dirty="0" err="1" smtClean="0"/>
              <a:t>поранення</a:t>
            </a:r>
            <a:r>
              <a:rPr lang="ru-RU" sz="2900" dirty="0" smtClean="0"/>
              <a:t>, образу чести, </a:t>
            </a:r>
            <a:r>
              <a:rPr lang="ru-RU" sz="2900" dirty="0" err="1" smtClean="0"/>
              <a:t>поряд</a:t>
            </a:r>
            <a:r>
              <a:rPr lang="ru-RU" sz="2900" dirty="0" smtClean="0"/>
              <a:t> </a:t>
            </a:r>
            <a:r>
              <a:rPr lang="ru-RU" sz="2900" dirty="0" err="1" smtClean="0"/>
              <a:t>відшкодування</a:t>
            </a:r>
            <a:r>
              <a:rPr lang="ru-RU" sz="2900" dirty="0" smtClean="0"/>
              <a:t> </a:t>
            </a:r>
            <a:r>
              <a:rPr lang="ru-RU" sz="2900" dirty="0" err="1" smtClean="0"/>
              <a:t>покривдженому</a:t>
            </a:r>
            <a:r>
              <a:rPr lang="ru-RU" sz="2900" dirty="0" smtClean="0"/>
              <a:t>, треба </a:t>
            </a:r>
            <a:r>
              <a:rPr lang="ru-RU" sz="2900" dirty="0" err="1" smtClean="0"/>
              <a:t>було</a:t>
            </a:r>
            <a:r>
              <a:rPr lang="ru-RU" sz="2900" dirty="0" smtClean="0"/>
              <a:t> </a:t>
            </a:r>
            <a:r>
              <a:rPr lang="ru-RU" sz="2900" dirty="0" err="1" smtClean="0"/>
              <a:t>платити</a:t>
            </a:r>
            <a:r>
              <a:rPr lang="ru-RU" sz="2900" dirty="0" smtClean="0"/>
              <a:t> </a:t>
            </a:r>
            <a:r>
              <a:rPr lang="ru-RU" sz="2900" dirty="0" err="1" smtClean="0"/>
              <a:t>державну</a:t>
            </a:r>
            <a:r>
              <a:rPr lang="ru-RU" sz="2900" dirty="0" smtClean="0"/>
              <a:t> кару (продаж); за </a:t>
            </a:r>
            <a:r>
              <a:rPr lang="ru-RU" sz="2900" dirty="0" err="1" smtClean="0"/>
              <a:t>найважчі</a:t>
            </a:r>
            <a:r>
              <a:rPr lang="ru-RU" sz="2900" dirty="0" smtClean="0"/>
              <a:t> </a:t>
            </a:r>
            <a:r>
              <a:rPr lang="ru-RU" sz="2900" dirty="0" err="1" smtClean="0"/>
              <a:t>злочини</a:t>
            </a:r>
            <a:r>
              <a:rPr lang="ru-RU" sz="2900" dirty="0" smtClean="0"/>
              <a:t> (</a:t>
            </a:r>
            <a:r>
              <a:rPr lang="ru-RU" sz="2900" dirty="0" err="1" smtClean="0"/>
              <a:t>розбій</a:t>
            </a:r>
            <a:r>
              <a:rPr lang="ru-RU" sz="2900" dirty="0" smtClean="0"/>
              <a:t>, </a:t>
            </a:r>
            <a:r>
              <a:rPr lang="ru-RU" sz="2900" dirty="0" err="1" smtClean="0"/>
              <a:t>підпал</a:t>
            </a:r>
            <a:r>
              <a:rPr lang="ru-RU" sz="2900" dirty="0" smtClean="0"/>
              <a:t> загороди, конокрадство) </a:t>
            </a:r>
            <a:r>
              <a:rPr lang="ru-RU" sz="2900" dirty="0" err="1" smtClean="0"/>
              <a:t>була</a:t>
            </a:r>
            <a:r>
              <a:rPr lang="ru-RU" sz="2900" dirty="0" smtClean="0"/>
              <a:t> </a:t>
            </a:r>
            <a:r>
              <a:rPr lang="ru-RU" sz="2900" dirty="0" err="1" smtClean="0"/>
              <a:t>встановлена</a:t>
            </a:r>
            <a:r>
              <a:rPr lang="ru-RU" sz="2900" dirty="0" smtClean="0"/>
              <a:t> кара «поток </a:t>
            </a:r>
            <a:r>
              <a:rPr lang="ru-RU" sz="2900" dirty="0" err="1" smtClean="0"/>
              <a:t>і</a:t>
            </a:r>
            <a:r>
              <a:rPr lang="ru-RU" sz="2900" dirty="0" smtClean="0"/>
              <a:t> </a:t>
            </a:r>
            <a:r>
              <a:rPr lang="ru-RU" sz="2900" dirty="0" err="1" smtClean="0"/>
              <a:t>розграбленіє</a:t>
            </a:r>
            <a:r>
              <a:rPr lang="ru-RU" sz="2900" dirty="0" smtClean="0"/>
              <a:t>», яка </a:t>
            </a:r>
            <a:r>
              <a:rPr lang="ru-RU" sz="2900" dirty="0" err="1" smtClean="0"/>
              <a:t>торкалася</a:t>
            </a:r>
            <a:r>
              <a:rPr lang="ru-RU" sz="2900" dirty="0" smtClean="0"/>
              <a:t> не </a:t>
            </a:r>
            <a:r>
              <a:rPr lang="ru-RU" sz="2900" dirty="0" err="1" smtClean="0"/>
              <a:t>лише</a:t>
            </a:r>
            <a:r>
              <a:rPr lang="ru-RU" sz="2900" dirty="0" smtClean="0"/>
              <a:t> майна, </a:t>
            </a:r>
            <a:r>
              <a:rPr lang="ru-RU" sz="2900" dirty="0" err="1" smtClean="0"/>
              <a:t>але</a:t>
            </a:r>
            <a:r>
              <a:rPr lang="ru-RU" sz="2900" dirty="0" smtClean="0"/>
              <a:t> </a:t>
            </a:r>
            <a:r>
              <a:rPr lang="ru-RU" sz="2900" dirty="0" err="1" smtClean="0"/>
              <a:t>дружини</a:t>
            </a:r>
            <a:r>
              <a:rPr lang="ru-RU" sz="2900" dirty="0" smtClean="0"/>
              <a:t> </a:t>
            </a:r>
            <a:r>
              <a:rPr lang="ru-RU" sz="2900" dirty="0" err="1" smtClean="0"/>
              <a:t>і</a:t>
            </a:r>
            <a:r>
              <a:rPr lang="ru-RU" sz="2900" dirty="0" smtClean="0"/>
              <a:t> </a:t>
            </a:r>
            <a:r>
              <a:rPr lang="ru-RU" sz="2900" dirty="0" err="1" smtClean="0"/>
              <a:t>дітей</a:t>
            </a:r>
            <a:r>
              <a:rPr lang="ru-RU" sz="2900" dirty="0" smtClean="0"/>
              <a:t> та самого </a:t>
            </a:r>
            <a:r>
              <a:rPr lang="ru-RU" sz="2900" dirty="0" err="1" smtClean="0"/>
              <a:t>злочинця</a:t>
            </a:r>
            <a:r>
              <a:rPr lang="ru-RU" sz="2900" dirty="0" smtClean="0"/>
              <a:t>. </a:t>
            </a:r>
            <a:r>
              <a:rPr lang="ru-RU" sz="2900" dirty="0" err="1" smtClean="0"/>
              <a:t>Руська</a:t>
            </a:r>
            <a:r>
              <a:rPr lang="ru-RU" sz="2900" dirty="0" smtClean="0"/>
              <a:t> Правда </a:t>
            </a:r>
            <a:r>
              <a:rPr lang="ru-RU" sz="2900" dirty="0" err="1" smtClean="0"/>
              <a:t>знає</a:t>
            </a:r>
            <a:r>
              <a:rPr lang="ru-RU" sz="2900" dirty="0" smtClean="0"/>
              <a:t> ряд </a:t>
            </a:r>
            <a:r>
              <a:rPr lang="ru-RU" sz="2900" dirty="0" err="1" smtClean="0"/>
              <a:t>чітких</a:t>
            </a:r>
            <a:r>
              <a:rPr lang="ru-RU" sz="2900" dirty="0" smtClean="0"/>
              <a:t> норм </a:t>
            </a:r>
            <a:r>
              <a:rPr lang="ru-RU" sz="2900" dirty="0" err="1" smtClean="0"/>
              <a:t>цивільного</a:t>
            </a:r>
            <a:r>
              <a:rPr lang="ru-RU" sz="2900" dirty="0" smtClean="0"/>
              <a:t> (</a:t>
            </a:r>
            <a:r>
              <a:rPr lang="ru-RU" sz="2900" dirty="0" err="1" smtClean="0"/>
              <a:t>позики</a:t>
            </a:r>
            <a:r>
              <a:rPr lang="ru-RU" sz="2900" dirty="0" smtClean="0"/>
              <a:t>, </a:t>
            </a:r>
            <a:r>
              <a:rPr lang="ru-RU" sz="2900" dirty="0" err="1" smtClean="0"/>
              <a:t>відсотки</a:t>
            </a:r>
            <a:r>
              <a:rPr lang="ru-RU" sz="2900" dirty="0" smtClean="0"/>
              <a:t>, </a:t>
            </a:r>
            <a:r>
              <a:rPr lang="ru-RU" sz="2900" dirty="0" err="1" smtClean="0"/>
              <a:t>ґрунтові</a:t>
            </a:r>
            <a:r>
              <a:rPr lang="ru-RU" sz="2900" dirty="0" smtClean="0"/>
              <a:t> спори, </a:t>
            </a:r>
            <a:r>
              <a:rPr lang="ru-RU" sz="2900" dirty="0" err="1" smtClean="0"/>
              <a:t>спадщинні</a:t>
            </a:r>
            <a:r>
              <a:rPr lang="ru-RU" sz="2900" dirty="0" smtClean="0"/>
              <a:t> </a:t>
            </a:r>
            <a:r>
              <a:rPr lang="ru-RU" sz="2900" dirty="0" err="1" smtClean="0"/>
              <a:t>приписи</a:t>
            </a:r>
            <a:r>
              <a:rPr lang="ru-RU" sz="2900" dirty="0" smtClean="0"/>
              <a:t>) </a:t>
            </a:r>
            <a:r>
              <a:rPr lang="ru-RU" sz="2900" dirty="0" err="1" smtClean="0"/>
              <a:t>і</a:t>
            </a:r>
            <a:r>
              <a:rPr lang="ru-RU" sz="2900" dirty="0" smtClean="0"/>
              <a:t> </a:t>
            </a:r>
            <a:r>
              <a:rPr lang="ru-RU" sz="2900" dirty="0" err="1" smtClean="0"/>
              <a:t>процесуального</a:t>
            </a:r>
            <a:r>
              <a:rPr lang="ru-RU" sz="2900" dirty="0" smtClean="0"/>
              <a:t> права (</a:t>
            </a:r>
            <a:r>
              <a:rPr lang="ru-RU" sz="2900" dirty="0" err="1" smtClean="0"/>
              <a:t>свідки</a:t>
            </a:r>
            <a:r>
              <a:rPr lang="ru-RU" sz="2900" dirty="0" smtClean="0"/>
              <a:t>: </a:t>
            </a:r>
            <a:r>
              <a:rPr lang="ru-RU" sz="2900" dirty="0" err="1" smtClean="0"/>
              <a:t>видоки</a:t>
            </a:r>
            <a:r>
              <a:rPr lang="ru-RU" sz="2900" dirty="0" smtClean="0"/>
              <a:t> </a:t>
            </a:r>
            <a:r>
              <a:rPr lang="ru-RU" sz="2900" dirty="0" err="1" smtClean="0"/>
              <a:t>і</a:t>
            </a:r>
            <a:r>
              <a:rPr lang="ru-RU" sz="2900" dirty="0" smtClean="0"/>
              <a:t> послухи, </a:t>
            </a:r>
            <a:r>
              <a:rPr lang="ru-RU" sz="2900" dirty="0" err="1" smtClean="0"/>
              <a:t>ордалії</a:t>
            </a:r>
            <a:r>
              <a:rPr lang="ru-RU" sz="2900" dirty="0" smtClean="0"/>
              <a:t>; проба </a:t>
            </a:r>
            <a:r>
              <a:rPr lang="ru-RU" sz="2900" dirty="0" err="1" smtClean="0"/>
              <a:t>заліза</a:t>
            </a:r>
            <a:r>
              <a:rPr lang="ru-RU" sz="2900" dirty="0" smtClean="0"/>
              <a:t> </a:t>
            </a:r>
            <a:r>
              <a:rPr lang="ru-RU" sz="2900" dirty="0" err="1" smtClean="0"/>
              <a:t>і</a:t>
            </a:r>
            <a:r>
              <a:rPr lang="ru-RU" sz="2900" dirty="0" smtClean="0"/>
              <a:t> води, «свод», </a:t>
            </a:r>
            <a:r>
              <a:rPr lang="ru-RU" sz="2900" dirty="0" err="1" smtClean="0"/>
              <a:t>леґальна</a:t>
            </a:r>
            <a:r>
              <a:rPr lang="ru-RU" sz="2900" dirty="0" smtClean="0"/>
              <a:t> </a:t>
            </a:r>
            <a:r>
              <a:rPr lang="ru-RU" sz="2900" dirty="0" err="1" smtClean="0"/>
              <a:t>самодопомога</a:t>
            </a:r>
            <a:r>
              <a:rPr lang="ru-RU" sz="2900" dirty="0" smtClean="0"/>
              <a:t>; </a:t>
            </a:r>
            <a:r>
              <a:rPr lang="ru-RU" sz="2900" dirty="0" err="1" smtClean="0"/>
              <a:t>злодія</a:t>
            </a:r>
            <a:r>
              <a:rPr lang="ru-RU" sz="2900" dirty="0" smtClean="0"/>
              <a:t>, </a:t>
            </a:r>
            <a:r>
              <a:rPr lang="ru-RU" sz="2900" dirty="0" err="1" smtClean="0"/>
              <a:t>зловленого</a:t>
            </a:r>
            <a:r>
              <a:rPr lang="ru-RU" sz="2900" dirty="0" smtClean="0"/>
              <a:t> на </a:t>
            </a:r>
            <a:r>
              <a:rPr lang="ru-RU" sz="2900" dirty="0" err="1" smtClean="0"/>
              <a:t>гарячому</a:t>
            </a:r>
            <a:r>
              <a:rPr lang="ru-RU" sz="2900" dirty="0" smtClean="0"/>
              <a:t>, «</a:t>
            </a:r>
            <a:r>
              <a:rPr lang="ru-RU" sz="2900" dirty="0" err="1" smtClean="0"/>
              <a:t>убиють</a:t>
            </a:r>
            <a:r>
              <a:rPr lang="ru-RU" sz="2900" dirty="0" smtClean="0"/>
              <a:t> во пса место»). </a:t>
            </a:r>
            <a:r>
              <a:rPr lang="ru-RU" sz="2900" dirty="0" err="1" smtClean="0"/>
              <a:t>Ці</a:t>
            </a:r>
            <a:r>
              <a:rPr lang="ru-RU" sz="2900" dirty="0" smtClean="0"/>
              <a:t> </a:t>
            </a:r>
            <a:r>
              <a:rPr lang="ru-RU" sz="2900" dirty="0" err="1" smtClean="0"/>
              <a:t>й</a:t>
            </a:r>
            <a:r>
              <a:rPr lang="ru-RU" sz="2900" dirty="0" smtClean="0"/>
              <a:t> </a:t>
            </a:r>
            <a:r>
              <a:rPr lang="ru-RU" sz="2900" dirty="0" err="1" smtClean="0"/>
              <a:t>інші</a:t>
            </a:r>
            <a:r>
              <a:rPr lang="ru-RU" sz="2900" dirty="0" smtClean="0"/>
              <a:t> </a:t>
            </a:r>
            <a:r>
              <a:rPr lang="ru-RU" sz="2900" dirty="0" err="1" smtClean="0"/>
              <a:t>норми</a:t>
            </a:r>
            <a:r>
              <a:rPr lang="ru-RU" sz="2900" dirty="0" smtClean="0"/>
              <a:t> </a:t>
            </a:r>
            <a:r>
              <a:rPr lang="ru-RU" sz="2900" dirty="0" err="1" smtClean="0"/>
              <a:t>Руської</a:t>
            </a:r>
            <a:r>
              <a:rPr lang="ru-RU" sz="2900" dirty="0" smtClean="0"/>
              <a:t> </a:t>
            </a:r>
            <a:r>
              <a:rPr lang="ru-RU" sz="2900" dirty="0" err="1" smtClean="0"/>
              <a:t>Правди</a:t>
            </a:r>
            <a:r>
              <a:rPr lang="ru-RU" sz="2900" dirty="0" smtClean="0"/>
              <a:t> </a:t>
            </a:r>
            <a:r>
              <a:rPr lang="ru-RU" sz="2900" dirty="0" err="1" smtClean="0"/>
              <a:t>дають</a:t>
            </a:r>
            <a:r>
              <a:rPr lang="ru-RU" sz="2900" dirty="0" smtClean="0"/>
              <a:t> </a:t>
            </a:r>
            <a:r>
              <a:rPr lang="ru-RU" sz="2900" dirty="0" err="1" smtClean="0"/>
              <a:t>багатий</a:t>
            </a:r>
            <a:r>
              <a:rPr lang="ru-RU" sz="2900" dirty="0" smtClean="0"/>
              <a:t> </a:t>
            </a:r>
            <a:r>
              <a:rPr lang="ru-RU" sz="2900" dirty="0" err="1" smtClean="0"/>
              <a:t>матеріал</a:t>
            </a:r>
            <a:r>
              <a:rPr lang="ru-RU" sz="2900" dirty="0" smtClean="0"/>
              <a:t> до </a:t>
            </a:r>
            <a:r>
              <a:rPr lang="ru-RU" sz="2900" dirty="0" err="1" smtClean="0"/>
              <a:t>всебічного</a:t>
            </a:r>
            <a:r>
              <a:rPr lang="ru-RU" sz="2900" dirty="0" smtClean="0"/>
              <a:t> </a:t>
            </a:r>
            <a:r>
              <a:rPr lang="ru-RU" sz="2900" dirty="0" err="1" smtClean="0"/>
              <a:t>дослідження</a:t>
            </a:r>
            <a:r>
              <a:rPr lang="ru-RU" sz="2900" dirty="0" smtClean="0"/>
              <a:t> </a:t>
            </a:r>
            <a:r>
              <a:rPr lang="ru-RU" sz="2900" dirty="0" err="1" smtClean="0"/>
              <a:t>соціально-економічних</a:t>
            </a:r>
            <a:r>
              <a:rPr lang="ru-RU" sz="2900" dirty="0" smtClean="0"/>
              <a:t> </a:t>
            </a:r>
            <a:r>
              <a:rPr lang="ru-RU" sz="2900" dirty="0" err="1" smtClean="0"/>
              <a:t>і</a:t>
            </a:r>
            <a:r>
              <a:rPr lang="ru-RU" sz="2900" dirty="0" smtClean="0"/>
              <a:t> </a:t>
            </a:r>
            <a:r>
              <a:rPr lang="ru-RU" sz="2900" dirty="0" err="1" smtClean="0"/>
              <a:t>побутових</a:t>
            </a:r>
            <a:r>
              <a:rPr lang="ru-RU" sz="2900" dirty="0" smtClean="0"/>
              <a:t> </a:t>
            </a:r>
            <a:r>
              <a:rPr lang="ru-RU" sz="2900" dirty="0" err="1" smtClean="0"/>
              <a:t>відносин</a:t>
            </a:r>
            <a:r>
              <a:rPr lang="ru-RU" sz="2900" dirty="0" smtClean="0"/>
              <a:t> </a:t>
            </a:r>
            <a:r>
              <a:rPr lang="ru-RU" sz="2900" dirty="0" err="1" smtClean="0"/>
              <a:t>середньовічної</a:t>
            </a:r>
            <a:r>
              <a:rPr lang="ru-RU" sz="2900" dirty="0" smtClean="0"/>
              <a:t> </a:t>
            </a:r>
            <a:r>
              <a:rPr lang="ru-RU" sz="2900" dirty="0" err="1" smtClean="0"/>
              <a:t>України</a:t>
            </a:r>
            <a:r>
              <a:rPr lang="ru-RU" sz="2900" dirty="0" smtClean="0"/>
              <a:t>.</a:t>
            </a:r>
            <a:endParaRPr lang="ru-RU" sz="29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500042"/>
            <a:ext cx="7358114" cy="532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714612" y="6000768"/>
            <a:ext cx="31279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Прочитання</a:t>
            </a:r>
            <a:r>
              <a:rPr lang="ru-RU" dirty="0" smtClean="0"/>
              <a:t> «</a:t>
            </a:r>
            <a:r>
              <a:rPr lang="ru-RU" dirty="0" err="1" smtClean="0"/>
              <a:t>Руської</a:t>
            </a:r>
            <a:r>
              <a:rPr lang="ru-RU" dirty="0" smtClean="0"/>
              <a:t> </a:t>
            </a:r>
            <a:r>
              <a:rPr lang="ru-RU" dirty="0" err="1" smtClean="0"/>
              <a:t>правди</a:t>
            </a:r>
            <a:r>
              <a:rPr lang="ru-RU" dirty="0" smtClean="0"/>
              <a:t>»</a:t>
            </a:r>
            <a:endParaRPr lang="ru-RU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428604"/>
            <a:ext cx="4786346" cy="5970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357158" y="4429132"/>
            <a:ext cx="26432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/>
              <a:t>Золотий</a:t>
            </a:r>
            <a:r>
              <a:rPr lang="ru-RU" sz="2000" dirty="0" smtClean="0"/>
              <a:t> ковчег для </a:t>
            </a:r>
            <a:r>
              <a:rPr lang="ru-RU" sz="2000" dirty="0" err="1" smtClean="0"/>
              <a:t>зберігання</a:t>
            </a:r>
            <a:r>
              <a:rPr lang="ru-RU" sz="2000" dirty="0" smtClean="0"/>
              <a:t> «</a:t>
            </a:r>
            <a:r>
              <a:rPr lang="ru-RU" sz="2000" dirty="0" err="1" smtClean="0"/>
              <a:t>Руської</a:t>
            </a:r>
            <a:r>
              <a:rPr lang="ru-RU" sz="2000" dirty="0" smtClean="0"/>
              <a:t> </a:t>
            </a:r>
            <a:r>
              <a:rPr lang="ru-RU" sz="2000" dirty="0" err="1" smtClean="0"/>
              <a:t>правди</a:t>
            </a:r>
            <a:r>
              <a:rPr lang="ru-RU" sz="2000" dirty="0" smtClean="0"/>
              <a:t>»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48" y="142852"/>
            <a:ext cx="4572032" cy="8915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Князювання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57620" y="785794"/>
            <a:ext cx="5143536" cy="5786478"/>
          </a:xfrm>
        </p:spPr>
        <p:txBody>
          <a:bodyPr>
            <a:normAutofit fontScale="55000" lnSpcReduction="20000"/>
          </a:bodyPr>
          <a:lstStyle/>
          <a:p>
            <a:endParaRPr lang="ru-RU" dirty="0" smtClean="0"/>
          </a:p>
          <a:p>
            <a:pPr algn="just">
              <a:buNone/>
            </a:pPr>
            <a:r>
              <a:rPr lang="ru-RU" dirty="0" smtClean="0"/>
              <a:t>	</a:t>
            </a:r>
            <a:r>
              <a:rPr lang="ru-RU" dirty="0" err="1" smtClean="0"/>
              <a:t>Наприкінці</a:t>
            </a:r>
            <a:r>
              <a:rPr lang="ru-RU" dirty="0" smtClean="0"/>
              <a:t> </a:t>
            </a:r>
            <a:r>
              <a:rPr lang="ru-RU" dirty="0" err="1" smtClean="0"/>
              <a:t>правління</a:t>
            </a:r>
            <a:r>
              <a:rPr lang="ru-RU" dirty="0" smtClean="0"/>
              <a:t> </a:t>
            </a:r>
            <a:r>
              <a:rPr lang="ru-RU" dirty="0" err="1" smtClean="0"/>
              <a:t>Володимира</a:t>
            </a:r>
            <a:r>
              <a:rPr lang="ru-RU" dirty="0" smtClean="0"/>
              <a:t> </a:t>
            </a:r>
            <a:r>
              <a:rPr lang="ru-RU" dirty="0" err="1" smtClean="0"/>
              <a:t>Святославича</a:t>
            </a:r>
            <a:r>
              <a:rPr lang="ru-RU" dirty="0" smtClean="0"/>
              <a:t>, Ярослав </a:t>
            </a:r>
            <a:r>
              <a:rPr lang="ru-RU" dirty="0" err="1" smtClean="0"/>
              <a:t>відмовився</a:t>
            </a:r>
            <a:r>
              <a:rPr lang="ru-RU" dirty="0" smtClean="0"/>
              <a:t> </a:t>
            </a:r>
            <a:r>
              <a:rPr lang="ru-RU" dirty="0" err="1" smtClean="0"/>
              <a:t>сплачувати</a:t>
            </a:r>
            <a:r>
              <a:rPr lang="ru-RU" dirty="0" smtClean="0"/>
              <a:t> </a:t>
            </a:r>
            <a:r>
              <a:rPr lang="ru-RU" dirty="0" err="1" smtClean="0"/>
              <a:t>щорічну</a:t>
            </a:r>
            <a:r>
              <a:rPr lang="ru-RU" dirty="0" smtClean="0"/>
              <a:t> </a:t>
            </a:r>
            <a:r>
              <a:rPr lang="ru-RU" dirty="0" err="1" smtClean="0"/>
              <a:t>данину</a:t>
            </a:r>
            <a:r>
              <a:rPr lang="ru-RU" dirty="0" smtClean="0"/>
              <a:t> </a:t>
            </a:r>
            <a:r>
              <a:rPr lang="ru-RU" dirty="0" err="1" smtClean="0"/>
              <a:t>Києву</a:t>
            </a:r>
            <a:r>
              <a:rPr lang="ru-RU" dirty="0" smtClean="0"/>
              <a:t>,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виступив</a:t>
            </a:r>
            <a:r>
              <a:rPr lang="ru-RU" dirty="0" smtClean="0"/>
              <a:t> </a:t>
            </a:r>
            <a:r>
              <a:rPr lang="ru-RU" dirty="0" err="1" smtClean="0"/>
              <a:t>проти</a:t>
            </a:r>
            <a:r>
              <a:rPr lang="ru-RU" dirty="0" smtClean="0"/>
              <a:t> </a:t>
            </a:r>
            <a:r>
              <a:rPr lang="ru-RU" dirty="0" err="1" smtClean="0"/>
              <a:t>свого</a:t>
            </a:r>
            <a:r>
              <a:rPr lang="ru-RU" dirty="0" smtClean="0"/>
              <a:t> батька походом. </a:t>
            </a:r>
            <a:r>
              <a:rPr lang="ru-RU" dirty="0" err="1" smtClean="0"/>
              <a:t>Під</a:t>
            </a:r>
            <a:r>
              <a:rPr lang="ru-RU" dirty="0" smtClean="0"/>
              <a:t> час </a:t>
            </a:r>
            <a:r>
              <a:rPr lang="ru-RU" dirty="0" err="1" smtClean="0"/>
              <a:t>приготування</a:t>
            </a:r>
            <a:r>
              <a:rPr lang="ru-RU" dirty="0" smtClean="0"/>
              <a:t> до походу, </a:t>
            </a:r>
            <a:r>
              <a:rPr lang="ru-RU" dirty="0" err="1" smtClean="0"/>
              <a:t>Володимир</a:t>
            </a:r>
            <a:r>
              <a:rPr lang="ru-RU" dirty="0" smtClean="0"/>
              <a:t> помер, а Ярослав, </a:t>
            </a:r>
            <a:r>
              <a:rPr lang="ru-RU" dirty="0" err="1" smtClean="0"/>
              <a:t>скориставшись</a:t>
            </a:r>
            <a:r>
              <a:rPr lang="ru-RU" dirty="0" smtClean="0"/>
              <a:t> </a:t>
            </a:r>
            <a:r>
              <a:rPr lang="ru-RU" dirty="0" err="1" smtClean="0"/>
              <a:t>нагодою</a:t>
            </a:r>
            <a:r>
              <a:rPr lang="ru-RU" dirty="0" smtClean="0"/>
              <a:t>, </a:t>
            </a:r>
            <a:r>
              <a:rPr lang="ru-RU" dirty="0" err="1" smtClean="0"/>
              <a:t>розпочав</a:t>
            </a:r>
            <a:r>
              <a:rPr lang="ru-RU" dirty="0" smtClean="0"/>
              <a:t> </a:t>
            </a:r>
            <a:r>
              <a:rPr lang="ru-RU" dirty="0" err="1" smtClean="0"/>
              <a:t>братовбивчу</a:t>
            </a:r>
            <a:r>
              <a:rPr lang="ru-RU" dirty="0" smtClean="0"/>
              <a:t> </a:t>
            </a:r>
            <a:r>
              <a:rPr lang="ru-RU" dirty="0" err="1" smtClean="0"/>
              <a:t>війну</a:t>
            </a:r>
            <a:r>
              <a:rPr lang="ru-RU" dirty="0" smtClean="0"/>
              <a:t>. Таким чином, </a:t>
            </a:r>
            <a:r>
              <a:rPr lang="ru-RU" dirty="0" err="1" smtClean="0"/>
              <a:t>ініціатором</a:t>
            </a:r>
            <a:r>
              <a:rPr lang="ru-RU" dirty="0" smtClean="0"/>
              <a:t> </a:t>
            </a:r>
            <a:r>
              <a:rPr lang="ru-RU" dirty="0" err="1" smtClean="0"/>
              <a:t>громадянської</a:t>
            </a:r>
            <a:r>
              <a:rPr lang="ru-RU" dirty="0" smtClean="0"/>
              <a:t> </a:t>
            </a:r>
            <a:r>
              <a:rPr lang="ru-RU" dirty="0" err="1" smtClean="0"/>
              <a:t>війни</a:t>
            </a:r>
            <a:r>
              <a:rPr lang="ru-RU" dirty="0" smtClean="0"/>
              <a:t> на </a:t>
            </a:r>
            <a:r>
              <a:rPr lang="ru-RU" dirty="0" err="1" smtClean="0"/>
              <a:t>Русі</a:t>
            </a:r>
            <a:r>
              <a:rPr lang="ru-RU" dirty="0" smtClean="0"/>
              <a:t>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саме</a:t>
            </a:r>
            <a:r>
              <a:rPr lang="ru-RU" dirty="0" smtClean="0"/>
              <a:t> Ярослав.</a:t>
            </a:r>
          </a:p>
          <a:p>
            <a:pPr algn="just"/>
            <a:endParaRPr lang="ru-RU" dirty="0" smtClean="0"/>
          </a:p>
          <a:p>
            <a:pPr algn="just">
              <a:buNone/>
            </a:pPr>
            <a:r>
              <a:rPr lang="ru-RU" dirty="0" smtClean="0"/>
              <a:t>	</a:t>
            </a:r>
            <a:r>
              <a:rPr lang="ru-RU" dirty="0" err="1" smtClean="0"/>
              <a:t>Після</a:t>
            </a:r>
            <a:r>
              <a:rPr lang="ru-RU" dirty="0" smtClean="0"/>
              <a:t> </a:t>
            </a:r>
            <a:r>
              <a:rPr lang="ru-RU" dirty="0" err="1" smtClean="0"/>
              <a:t>смерті</a:t>
            </a:r>
            <a:r>
              <a:rPr lang="ru-RU" dirty="0" smtClean="0"/>
              <a:t> </a:t>
            </a:r>
            <a:r>
              <a:rPr lang="ru-RU" dirty="0" err="1" smtClean="0"/>
              <a:t>свого</a:t>
            </a:r>
            <a:r>
              <a:rPr lang="ru-RU" dirty="0" smtClean="0"/>
              <a:t> батька </a:t>
            </a:r>
            <a:r>
              <a:rPr lang="ru-RU" dirty="0" err="1" smtClean="0"/>
              <a:t>Володимира</a:t>
            </a:r>
            <a:r>
              <a:rPr lang="ru-RU" dirty="0" smtClean="0"/>
              <a:t> Святославовича в 1015 </a:t>
            </a:r>
            <a:r>
              <a:rPr lang="ru-RU" dirty="0" err="1" smtClean="0"/>
              <a:t>році</a:t>
            </a:r>
            <a:r>
              <a:rPr lang="ru-RU" dirty="0" smtClean="0"/>
              <a:t> Ярослав </a:t>
            </a:r>
            <a:r>
              <a:rPr lang="ru-RU" dirty="0" err="1" smtClean="0"/>
              <a:t>Мудрий</a:t>
            </a:r>
            <a:r>
              <a:rPr lang="ru-RU" dirty="0" smtClean="0"/>
              <a:t> в </a:t>
            </a:r>
            <a:r>
              <a:rPr lang="ru-RU" dirty="0" err="1" smtClean="0"/>
              <a:t>жорстокій</a:t>
            </a:r>
            <a:r>
              <a:rPr lang="ru-RU" dirty="0" smtClean="0"/>
              <a:t> </a:t>
            </a:r>
            <a:r>
              <a:rPr lang="ru-RU" dirty="0" err="1" smtClean="0"/>
              <a:t>боротьбі</a:t>
            </a:r>
            <a:r>
              <a:rPr lang="ru-RU" dirty="0" smtClean="0"/>
              <a:t> за </a:t>
            </a:r>
            <a:r>
              <a:rPr lang="ru-RU" dirty="0" err="1" smtClean="0"/>
              <a:t>київський</a:t>
            </a:r>
            <a:r>
              <a:rPr lang="ru-RU" dirty="0" smtClean="0"/>
              <a:t> престол </a:t>
            </a:r>
            <a:r>
              <a:rPr lang="ru-RU" dirty="0" err="1" smtClean="0"/>
              <a:t>розбив</a:t>
            </a:r>
            <a:r>
              <a:rPr lang="ru-RU" dirty="0" smtClean="0"/>
              <a:t> </a:t>
            </a:r>
            <a:r>
              <a:rPr lang="ru-RU" dirty="0" err="1" smtClean="0"/>
              <a:t>війська</a:t>
            </a:r>
            <a:r>
              <a:rPr lang="ru-RU" dirty="0" smtClean="0"/>
              <a:t> Святополка </a:t>
            </a:r>
            <a:r>
              <a:rPr lang="ru-RU" dirty="0" err="1" smtClean="0"/>
              <a:t>біля</a:t>
            </a:r>
            <a:r>
              <a:rPr lang="ru-RU" dirty="0" smtClean="0"/>
              <a:t> </a:t>
            </a:r>
            <a:r>
              <a:rPr lang="ru-RU" dirty="0" err="1" smtClean="0"/>
              <a:t>Любеча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посів</a:t>
            </a:r>
            <a:r>
              <a:rPr lang="ru-RU" dirty="0" smtClean="0"/>
              <a:t> </a:t>
            </a:r>
            <a:r>
              <a:rPr lang="ru-RU" dirty="0" err="1" smtClean="0"/>
              <a:t>київський</a:t>
            </a:r>
            <a:r>
              <a:rPr lang="ru-RU" dirty="0" smtClean="0"/>
              <a:t> </a:t>
            </a:r>
            <a:r>
              <a:rPr lang="ru-RU" dirty="0" err="1" smtClean="0"/>
              <a:t>великокняжий</a:t>
            </a:r>
            <a:r>
              <a:rPr lang="ru-RU" dirty="0" smtClean="0"/>
              <a:t> престол, </a:t>
            </a:r>
            <a:r>
              <a:rPr lang="ru-RU" dirty="0" err="1" smtClean="0"/>
              <a:t>але</a:t>
            </a:r>
            <a:r>
              <a:rPr lang="ru-RU" dirty="0" smtClean="0"/>
              <a:t> 1018 </a:t>
            </a:r>
            <a:r>
              <a:rPr lang="ru-RU" dirty="0" err="1" smtClean="0"/>
              <a:t>під</a:t>
            </a:r>
            <a:r>
              <a:rPr lang="ru-RU" dirty="0" smtClean="0"/>
              <a:t> натиском </a:t>
            </a:r>
            <a:r>
              <a:rPr lang="ru-RU" dirty="0" err="1" smtClean="0"/>
              <a:t>польських</a:t>
            </a:r>
            <a:r>
              <a:rPr lang="ru-RU" dirty="0" smtClean="0"/>
              <a:t> </a:t>
            </a:r>
            <a:r>
              <a:rPr lang="ru-RU" dirty="0" err="1" smtClean="0"/>
              <a:t>військ</a:t>
            </a:r>
            <a:r>
              <a:rPr lang="ru-RU" dirty="0" smtClean="0"/>
              <a:t> короля </a:t>
            </a:r>
            <a:r>
              <a:rPr lang="ru-RU" dirty="0" err="1" smtClean="0"/>
              <a:t>Болеслава</a:t>
            </a:r>
            <a:r>
              <a:rPr lang="ru-RU" dirty="0" smtClean="0"/>
              <a:t> І, </a:t>
            </a:r>
            <a:r>
              <a:rPr lang="ru-RU" dirty="0" err="1" smtClean="0"/>
              <a:t>яких</a:t>
            </a:r>
            <a:r>
              <a:rPr lang="ru-RU" dirty="0" smtClean="0"/>
              <a:t> взяв </a:t>
            </a:r>
            <a:r>
              <a:rPr lang="ru-RU" dirty="0" err="1" smtClean="0"/>
              <a:t>собі</a:t>
            </a:r>
            <a:r>
              <a:rPr lang="ru-RU" dirty="0" smtClean="0"/>
              <a:t> на </a:t>
            </a:r>
            <a:r>
              <a:rPr lang="ru-RU" dirty="0" err="1" smtClean="0"/>
              <a:t>допомогу</a:t>
            </a:r>
            <a:r>
              <a:rPr lang="ru-RU" dirty="0" smtClean="0"/>
              <a:t> Святополк, </a:t>
            </a:r>
            <a:r>
              <a:rPr lang="ru-RU" dirty="0" err="1" smtClean="0"/>
              <a:t>мусив</a:t>
            </a:r>
            <a:r>
              <a:rPr lang="ru-RU" dirty="0" smtClean="0"/>
              <a:t> </a:t>
            </a:r>
            <a:r>
              <a:rPr lang="ru-RU" dirty="0" err="1" smtClean="0"/>
              <a:t>покинути</a:t>
            </a:r>
            <a:r>
              <a:rPr lang="ru-RU" dirty="0" smtClean="0"/>
              <a:t> </a:t>
            </a:r>
            <a:r>
              <a:rPr lang="ru-RU" dirty="0" err="1" smtClean="0"/>
              <a:t>Київ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утік</a:t>
            </a:r>
            <a:r>
              <a:rPr lang="ru-RU" dirty="0" smtClean="0"/>
              <a:t> до Новгорода. </a:t>
            </a:r>
            <a:r>
              <a:rPr lang="ru-RU" dirty="0" err="1" smtClean="0"/>
              <a:t>Після</a:t>
            </a:r>
            <a:r>
              <a:rPr lang="ru-RU" dirty="0" smtClean="0"/>
              <a:t> </a:t>
            </a:r>
            <a:r>
              <a:rPr lang="ru-RU" dirty="0" err="1" smtClean="0"/>
              <a:t>остаточної</a:t>
            </a:r>
            <a:r>
              <a:rPr lang="ru-RU" dirty="0" smtClean="0"/>
              <a:t> перемоги в </a:t>
            </a:r>
            <a:r>
              <a:rPr lang="ru-RU" dirty="0" err="1" smtClean="0"/>
              <a:t>битві</a:t>
            </a:r>
            <a:r>
              <a:rPr lang="ru-RU" dirty="0" smtClean="0"/>
              <a:t> над </a:t>
            </a:r>
            <a:r>
              <a:rPr lang="ru-RU" dirty="0" err="1" smtClean="0"/>
              <a:t>річкою</a:t>
            </a:r>
            <a:r>
              <a:rPr lang="ru-RU" dirty="0" smtClean="0"/>
              <a:t> </a:t>
            </a:r>
            <a:r>
              <a:rPr lang="ru-RU" dirty="0" err="1" smtClean="0"/>
              <a:t>Альтою</a:t>
            </a:r>
            <a:r>
              <a:rPr lang="ru-RU" dirty="0" smtClean="0"/>
              <a:t> 1019 Ярослав </a:t>
            </a:r>
            <a:r>
              <a:rPr lang="ru-RU" dirty="0" err="1" smtClean="0"/>
              <a:t>Мудрий</a:t>
            </a:r>
            <a:r>
              <a:rPr lang="ru-RU" dirty="0" smtClean="0"/>
              <a:t> став </a:t>
            </a:r>
            <a:r>
              <a:rPr lang="ru-RU" dirty="0" err="1" smtClean="0"/>
              <a:t>київським</a:t>
            </a:r>
            <a:r>
              <a:rPr lang="ru-RU" dirty="0" smtClean="0"/>
              <a:t> Великим князем. В </a:t>
            </a:r>
            <a:r>
              <a:rPr lang="ru-RU" dirty="0" err="1" smtClean="0"/>
              <a:t>результаті</a:t>
            </a:r>
            <a:r>
              <a:rPr lang="ru-RU" dirty="0" smtClean="0"/>
              <a:t> </a:t>
            </a:r>
            <a:r>
              <a:rPr lang="ru-RU" dirty="0" err="1" smtClean="0"/>
              <a:t>братовбивчої</a:t>
            </a:r>
            <a:r>
              <a:rPr lang="ru-RU" dirty="0" smtClean="0"/>
              <a:t> </a:t>
            </a:r>
            <a:r>
              <a:rPr lang="ru-RU" dirty="0" err="1" smtClean="0"/>
              <a:t>війни</a:t>
            </a:r>
            <a:r>
              <a:rPr lang="ru-RU" dirty="0" smtClean="0"/>
              <a:t> </a:t>
            </a:r>
            <a:r>
              <a:rPr lang="ru-RU" dirty="0" err="1" smtClean="0"/>
              <a:t>саме</a:t>
            </a:r>
            <a:r>
              <a:rPr lang="ru-RU" dirty="0" smtClean="0"/>
              <a:t> Ярославом </a:t>
            </a:r>
            <a:r>
              <a:rPr lang="ru-RU" dirty="0" err="1" smtClean="0"/>
              <a:t>були</a:t>
            </a:r>
            <a:r>
              <a:rPr lang="ru-RU" dirty="0" smtClean="0"/>
              <a:t> </a:t>
            </a:r>
            <a:r>
              <a:rPr lang="ru-RU" dirty="0" err="1" smtClean="0"/>
              <a:t>вбиті</a:t>
            </a:r>
            <a:r>
              <a:rPr lang="ru-RU" dirty="0" smtClean="0"/>
              <a:t> </a:t>
            </a:r>
            <a:r>
              <a:rPr lang="ru-RU" dirty="0" err="1" smtClean="0"/>
              <a:t>святі</a:t>
            </a:r>
            <a:r>
              <a:rPr lang="ru-RU" dirty="0" smtClean="0"/>
              <a:t> </a:t>
            </a:r>
            <a:r>
              <a:rPr lang="ru-RU" dirty="0" err="1" smtClean="0"/>
              <a:t>брати</a:t>
            </a:r>
            <a:r>
              <a:rPr lang="ru-RU" dirty="0" smtClean="0"/>
              <a:t> Борис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Гліб</a:t>
            </a:r>
            <a:r>
              <a:rPr lang="ru-RU" dirty="0" smtClean="0"/>
              <a:t> та Святослав (</a:t>
            </a:r>
            <a:r>
              <a:rPr lang="ru-RU" dirty="0" err="1" smtClean="0"/>
              <a:t>дослідження</a:t>
            </a:r>
            <a:r>
              <a:rPr lang="ru-RU" dirty="0" smtClean="0"/>
              <a:t> М. </a:t>
            </a:r>
            <a:r>
              <a:rPr lang="ru-RU" dirty="0" err="1" smtClean="0"/>
              <a:t>Ільїна</a:t>
            </a:r>
            <a:r>
              <a:rPr lang="ru-RU" dirty="0" smtClean="0"/>
              <a:t>, 1964 р.[1]). </a:t>
            </a:r>
            <a:r>
              <a:rPr lang="ru-RU" dirty="0" err="1" smtClean="0"/>
              <a:t>Проте</a:t>
            </a:r>
            <a:r>
              <a:rPr lang="ru-RU" dirty="0" smtClean="0"/>
              <a:t>, в </a:t>
            </a:r>
            <a:r>
              <a:rPr lang="ru-RU" dirty="0" err="1" smtClean="0"/>
              <a:t>княжій</a:t>
            </a:r>
            <a:r>
              <a:rPr lang="ru-RU" dirty="0" smtClean="0"/>
              <a:t> </a:t>
            </a:r>
            <a:r>
              <a:rPr lang="ru-RU" dirty="0" err="1" smtClean="0"/>
              <a:t>офіційній</a:t>
            </a:r>
            <a:r>
              <a:rPr lang="ru-RU" dirty="0" smtClean="0"/>
              <a:t> </a:t>
            </a:r>
            <a:r>
              <a:rPr lang="ru-RU" dirty="0" err="1" smtClean="0"/>
              <a:t>історіографії</a:t>
            </a:r>
            <a:r>
              <a:rPr lang="ru-RU" dirty="0" smtClean="0"/>
              <a:t> —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вбивство</a:t>
            </a:r>
            <a:r>
              <a:rPr lang="ru-RU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 приписано Святополку, </a:t>
            </a:r>
            <a:r>
              <a:rPr lang="ru-RU" dirty="0" err="1" smtClean="0"/>
              <a:t>якому</a:t>
            </a:r>
            <a:r>
              <a:rPr lang="ru-RU" dirty="0" smtClean="0"/>
              <a:t> приписали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прізвисько</a:t>
            </a:r>
            <a:r>
              <a:rPr lang="ru-RU" dirty="0" smtClean="0"/>
              <a:t> «</a:t>
            </a:r>
            <a:r>
              <a:rPr lang="ru-RU" dirty="0" err="1" smtClean="0"/>
              <a:t>окаянний</a:t>
            </a:r>
            <a:r>
              <a:rPr lang="ru-RU" dirty="0" smtClean="0"/>
              <a:t>».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642918"/>
            <a:ext cx="4028032" cy="5713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5001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err="1" smtClean="0"/>
              <a:t>Пам'ятник</a:t>
            </a:r>
            <a:r>
              <a:rPr lang="ru-RU" sz="3100" dirty="0" smtClean="0"/>
              <a:t> Ярославу </a:t>
            </a:r>
            <a:r>
              <a:rPr lang="ru-RU" sz="3100" dirty="0" err="1" smtClean="0"/>
              <a:t>Володимировичу</a:t>
            </a:r>
            <a:r>
              <a:rPr lang="ru-RU" sz="3100" dirty="0" smtClean="0"/>
              <a:t> </a:t>
            </a:r>
            <a:r>
              <a:rPr lang="ru-RU" sz="3100" dirty="0" err="1" smtClean="0"/>
              <a:t>біля</a:t>
            </a:r>
            <a:r>
              <a:rPr lang="ru-RU" sz="3100" dirty="0" smtClean="0"/>
              <a:t> </a:t>
            </a:r>
            <a:r>
              <a:rPr lang="ru-RU" sz="3100" dirty="0" err="1" smtClean="0"/>
              <a:t>Золотих</a:t>
            </a:r>
            <a:r>
              <a:rPr lang="ru-RU" sz="3100" dirty="0" smtClean="0"/>
              <a:t> </a:t>
            </a:r>
            <a:r>
              <a:rPr lang="ru-RU" sz="3100" dirty="0" err="1" smtClean="0"/>
              <a:t>воріт</a:t>
            </a:r>
            <a:r>
              <a:rPr lang="ru-RU" sz="3100" dirty="0" smtClean="0"/>
              <a:t> у </a:t>
            </a:r>
            <a:r>
              <a:rPr lang="ru-RU" sz="3100" dirty="0" err="1" smtClean="0"/>
              <a:t>Києві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285852" y="1571611"/>
            <a:ext cx="6715172" cy="5036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5614998" cy="871558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/>
              <a:t>Вшанування</a:t>
            </a:r>
            <a:r>
              <a:rPr lang="ru-RU" dirty="0" smtClean="0"/>
              <a:t> </a:t>
            </a:r>
            <a:r>
              <a:rPr lang="ru-RU" dirty="0" err="1" smtClean="0"/>
              <a:t>пам'яті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357298"/>
            <a:ext cx="4572032" cy="5286412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sz="2900" dirty="0" smtClean="0"/>
              <a:t>	1838 року у </a:t>
            </a:r>
            <a:r>
              <a:rPr lang="ru-RU" sz="2900" dirty="0" err="1" smtClean="0"/>
              <a:t>Києві</a:t>
            </a:r>
            <a:r>
              <a:rPr lang="ru-RU" sz="2900" dirty="0" smtClean="0"/>
              <a:t> на </a:t>
            </a:r>
            <a:r>
              <a:rPr lang="ru-RU" sz="2900" dirty="0" err="1" smtClean="0"/>
              <a:t>його</a:t>
            </a:r>
            <a:r>
              <a:rPr lang="ru-RU" sz="2900" dirty="0" smtClean="0"/>
              <a:t> честь названо </a:t>
            </a:r>
            <a:r>
              <a:rPr lang="ru-RU" sz="2900" dirty="0" err="1" smtClean="0"/>
              <a:t>вулицю</a:t>
            </a:r>
            <a:r>
              <a:rPr lang="ru-RU" sz="2900" dirty="0" smtClean="0"/>
              <a:t>, 1955 — </a:t>
            </a:r>
            <a:r>
              <a:rPr lang="ru-RU" sz="2900" dirty="0" err="1" smtClean="0"/>
              <a:t>провулок</a:t>
            </a:r>
            <a:r>
              <a:rPr lang="ru-RU" sz="2900" dirty="0" smtClean="0"/>
              <a:t>. Портрет Ярослава Мудрого </a:t>
            </a:r>
            <a:r>
              <a:rPr lang="ru-RU" sz="2900" dirty="0" err="1" smtClean="0"/>
              <a:t>зображено</a:t>
            </a:r>
            <a:r>
              <a:rPr lang="ru-RU" sz="2900" dirty="0" smtClean="0"/>
              <a:t> на </a:t>
            </a:r>
            <a:r>
              <a:rPr lang="ru-RU" sz="2900" dirty="0" err="1" smtClean="0"/>
              <a:t>банкноті</a:t>
            </a:r>
            <a:r>
              <a:rPr lang="ru-RU" sz="2900" dirty="0" smtClean="0"/>
              <a:t> </a:t>
            </a:r>
            <a:r>
              <a:rPr lang="ru-RU" sz="2900" dirty="0" err="1" smtClean="0"/>
              <a:t>номіналом</a:t>
            </a:r>
            <a:r>
              <a:rPr lang="ru-RU" sz="2900" dirty="0" smtClean="0"/>
              <a:t> 2 </a:t>
            </a:r>
            <a:r>
              <a:rPr lang="ru-RU" sz="2900" dirty="0" err="1" smtClean="0"/>
              <a:t>гривні</a:t>
            </a:r>
            <a:r>
              <a:rPr lang="ru-RU" sz="2900" dirty="0" smtClean="0"/>
              <a:t>.</a:t>
            </a:r>
          </a:p>
          <a:p>
            <a:pPr>
              <a:buNone/>
            </a:pPr>
            <a:endParaRPr lang="ru-RU" sz="2900" dirty="0" smtClean="0"/>
          </a:p>
          <a:p>
            <a:pPr>
              <a:buNone/>
            </a:pPr>
            <a:r>
              <a:rPr lang="ru-RU" sz="2900" dirty="0" smtClean="0"/>
              <a:t>	Указом Президента </a:t>
            </a:r>
            <a:r>
              <a:rPr lang="ru-RU" sz="2900" dirty="0" err="1" smtClean="0"/>
              <a:t>України</a:t>
            </a:r>
            <a:r>
              <a:rPr lang="ru-RU" sz="2900" dirty="0" smtClean="0"/>
              <a:t> [2] </a:t>
            </a:r>
            <a:r>
              <a:rPr lang="ru-RU" sz="2900" dirty="0" err="1" smtClean="0"/>
              <a:t>від</a:t>
            </a:r>
            <a:r>
              <a:rPr lang="ru-RU" sz="2900" dirty="0" smtClean="0"/>
              <a:t> 23 </a:t>
            </a:r>
            <a:r>
              <a:rPr lang="ru-RU" sz="2900" dirty="0" err="1" smtClean="0"/>
              <a:t>серпня</a:t>
            </a:r>
            <a:r>
              <a:rPr lang="ru-RU" sz="2900" dirty="0" smtClean="0"/>
              <a:t> 1995 року для </a:t>
            </a:r>
            <a:r>
              <a:rPr lang="ru-RU" sz="2900" dirty="0" err="1" smtClean="0"/>
              <a:t>нагородження</a:t>
            </a:r>
            <a:r>
              <a:rPr lang="ru-RU" sz="2900" dirty="0" smtClean="0"/>
              <a:t> </a:t>
            </a:r>
            <a:r>
              <a:rPr lang="ru-RU" sz="2900" dirty="0" err="1" smtClean="0"/>
              <a:t>громадян</a:t>
            </a:r>
            <a:r>
              <a:rPr lang="ru-RU" sz="2900" dirty="0" smtClean="0"/>
              <a:t> за </a:t>
            </a:r>
            <a:r>
              <a:rPr lang="ru-RU" sz="2900" dirty="0" err="1" smtClean="0"/>
              <a:t>видатні</a:t>
            </a:r>
            <a:r>
              <a:rPr lang="ru-RU" sz="2900" dirty="0" smtClean="0"/>
              <a:t> </a:t>
            </a:r>
            <a:r>
              <a:rPr lang="ru-RU" sz="2900" dirty="0" err="1" smtClean="0"/>
              <a:t>особисті</a:t>
            </a:r>
            <a:r>
              <a:rPr lang="ru-RU" sz="2900" dirty="0" smtClean="0"/>
              <a:t> заслуги перед </a:t>
            </a:r>
            <a:r>
              <a:rPr lang="ru-RU" sz="2900" dirty="0" err="1" smtClean="0"/>
              <a:t>українською</a:t>
            </a:r>
            <a:r>
              <a:rPr lang="ru-RU" sz="2900" dirty="0" smtClean="0"/>
              <a:t> державою в </a:t>
            </a:r>
            <a:r>
              <a:rPr lang="ru-RU" sz="2900" dirty="0" err="1" smtClean="0"/>
              <a:t>галузі</a:t>
            </a:r>
            <a:r>
              <a:rPr lang="ru-RU" sz="2900" dirty="0" smtClean="0"/>
              <a:t> державного </a:t>
            </a:r>
            <a:r>
              <a:rPr lang="ru-RU" sz="2900" dirty="0" err="1" smtClean="0"/>
              <a:t>будівництва</a:t>
            </a:r>
            <a:r>
              <a:rPr lang="ru-RU" sz="2900" dirty="0" smtClean="0"/>
              <a:t>, </a:t>
            </a:r>
            <a:r>
              <a:rPr lang="ru-RU" sz="2900" dirty="0" err="1" smtClean="0"/>
              <a:t>зміцнення</a:t>
            </a:r>
            <a:r>
              <a:rPr lang="ru-RU" sz="2900" dirty="0" smtClean="0"/>
              <a:t> </a:t>
            </a:r>
            <a:r>
              <a:rPr lang="ru-RU" sz="2900" dirty="0" err="1" smtClean="0"/>
              <a:t>міжнародного</a:t>
            </a:r>
            <a:r>
              <a:rPr lang="ru-RU" sz="2900" dirty="0" smtClean="0"/>
              <a:t> авторитету </a:t>
            </a:r>
            <a:r>
              <a:rPr lang="ru-RU" sz="2900" dirty="0" err="1" smtClean="0"/>
              <a:t>України</a:t>
            </a:r>
            <a:r>
              <a:rPr lang="ru-RU" sz="2900" dirty="0" smtClean="0"/>
              <a:t>, </a:t>
            </a:r>
            <a:r>
              <a:rPr lang="ru-RU" sz="2900" dirty="0" err="1" smtClean="0"/>
              <a:t>розвитку</a:t>
            </a:r>
            <a:r>
              <a:rPr lang="ru-RU" sz="2900" dirty="0" smtClean="0"/>
              <a:t> </a:t>
            </a:r>
            <a:r>
              <a:rPr lang="ru-RU" sz="2900" dirty="0" err="1" smtClean="0"/>
              <a:t>економіки</a:t>
            </a:r>
            <a:r>
              <a:rPr lang="ru-RU" sz="2900" dirty="0" smtClean="0"/>
              <a:t>, науки, </a:t>
            </a:r>
            <a:r>
              <a:rPr lang="ru-RU" sz="2900" dirty="0" err="1" smtClean="0"/>
              <a:t>освіти</a:t>
            </a:r>
            <a:r>
              <a:rPr lang="ru-RU" sz="2900" dirty="0" smtClean="0"/>
              <a:t>, </a:t>
            </a:r>
            <a:r>
              <a:rPr lang="ru-RU" sz="2900" dirty="0" err="1" smtClean="0"/>
              <a:t>культури</a:t>
            </a:r>
            <a:r>
              <a:rPr lang="ru-RU" sz="2900" dirty="0" smtClean="0"/>
              <a:t>, </a:t>
            </a:r>
            <a:r>
              <a:rPr lang="ru-RU" sz="2900" dirty="0" err="1" smtClean="0"/>
              <a:t>мистецтва</a:t>
            </a:r>
            <a:r>
              <a:rPr lang="ru-RU" sz="2900" dirty="0" smtClean="0"/>
              <a:t>, </a:t>
            </a:r>
            <a:r>
              <a:rPr lang="ru-RU" sz="2900" dirty="0" err="1" smtClean="0"/>
              <a:t>охорони</a:t>
            </a:r>
            <a:r>
              <a:rPr lang="ru-RU" sz="2900" dirty="0" smtClean="0"/>
              <a:t> </a:t>
            </a:r>
            <a:r>
              <a:rPr lang="ru-RU" sz="2900" dirty="0" err="1" smtClean="0"/>
              <a:t>здоров’я</a:t>
            </a:r>
            <a:r>
              <a:rPr lang="ru-RU" sz="2900" dirty="0" smtClean="0"/>
              <a:t>, за </a:t>
            </a:r>
            <a:r>
              <a:rPr lang="ru-RU" sz="2900" dirty="0" err="1" smtClean="0"/>
              <a:t>благодійну</a:t>
            </a:r>
            <a:r>
              <a:rPr lang="ru-RU" sz="2900" dirty="0" smtClean="0"/>
              <a:t>, </a:t>
            </a:r>
            <a:r>
              <a:rPr lang="ru-RU" sz="2900" dirty="0" err="1" smtClean="0"/>
              <a:t>гуманістичну</a:t>
            </a:r>
            <a:r>
              <a:rPr lang="ru-RU" sz="2900" dirty="0" smtClean="0"/>
              <a:t> та </a:t>
            </a:r>
            <a:r>
              <a:rPr lang="ru-RU" sz="2900" dirty="0" err="1" smtClean="0"/>
              <a:t>громадську</a:t>
            </a:r>
            <a:r>
              <a:rPr lang="ru-RU" sz="2900" dirty="0" smtClean="0"/>
              <a:t> </a:t>
            </a:r>
            <a:r>
              <a:rPr lang="ru-RU" sz="2900" dirty="0" err="1" smtClean="0"/>
              <a:t>діяльність</a:t>
            </a:r>
            <a:r>
              <a:rPr lang="ru-RU" sz="2900" dirty="0" smtClean="0"/>
              <a:t> </a:t>
            </a:r>
            <a:r>
              <a:rPr lang="ru-RU" sz="2900" dirty="0" err="1" smtClean="0"/>
              <a:t>засновано</a:t>
            </a:r>
            <a:r>
              <a:rPr lang="ru-RU" sz="2900" dirty="0" smtClean="0"/>
              <a:t> Орден князя Ярослава Мудрого І, ІІ, ІІІ, </a:t>
            </a:r>
            <a:r>
              <a:rPr lang="en-US" sz="2900" dirty="0" smtClean="0"/>
              <a:t>IV </a:t>
            </a:r>
            <a:r>
              <a:rPr lang="ru-RU" sz="2900" dirty="0" err="1" smtClean="0"/>
              <a:t>і</a:t>
            </a:r>
            <a:r>
              <a:rPr lang="ru-RU" sz="2900" dirty="0" smtClean="0"/>
              <a:t> </a:t>
            </a:r>
            <a:r>
              <a:rPr lang="en-US" sz="2900" dirty="0" smtClean="0"/>
              <a:t>V </a:t>
            </a:r>
            <a:r>
              <a:rPr lang="ru-RU" sz="2900" dirty="0" err="1" smtClean="0"/>
              <a:t>ступеня</a:t>
            </a:r>
            <a:endParaRPr lang="ru-RU" sz="2900" dirty="0" smtClean="0"/>
          </a:p>
          <a:p>
            <a:endParaRPr lang="ru-RU" sz="2900" dirty="0" smtClean="0"/>
          </a:p>
          <a:p>
            <a:pPr>
              <a:buNone/>
            </a:pPr>
            <a:r>
              <a:rPr lang="ru-RU" sz="2900" dirty="0" smtClean="0"/>
              <a:t>	9 </a:t>
            </a:r>
            <a:r>
              <a:rPr lang="ru-RU" sz="2900" dirty="0" err="1" smtClean="0"/>
              <a:t>травня</a:t>
            </a:r>
            <a:r>
              <a:rPr lang="ru-RU" sz="2900" dirty="0" smtClean="0"/>
              <a:t> 2004 року </a:t>
            </a:r>
            <a:r>
              <a:rPr lang="ru-RU" sz="2900" dirty="0" err="1" smtClean="0"/>
              <a:t>Священний</a:t>
            </a:r>
            <a:r>
              <a:rPr lang="ru-RU" sz="2900" dirty="0" smtClean="0"/>
              <a:t> Синод </a:t>
            </a:r>
            <a:r>
              <a:rPr lang="ru-RU" sz="2900" dirty="0" err="1" smtClean="0"/>
              <a:t>Української</a:t>
            </a:r>
            <a:r>
              <a:rPr lang="ru-RU" sz="2900" dirty="0" smtClean="0"/>
              <a:t> </a:t>
            </a:r>
            <a:r>
              <a:rPr lang="ru-RU" sz="2900" dirty="0" err="1" smtClean="0"/>
              <a:t>православної</a:t>
            </a:r>
            <a:r>
              <a:rPr lang="ru-RU" sz="2900" dirty="0" smtClean="0"/>
              <a:t> церкви (</a:t>
            </a:r>
            <a:r>
              <a:rPr lang="ru-RU" sz="2900" dirty="0" err="1" smtClean="0"/>
              <a:t>Московський</a:t>
            </a:r>
            <a:r>
              <a:rPr lang="ru-RU" sz="2900" dirty="0" smtClean="0"/>
              <a:t> </a:t>
            </a:r>
            <a:r>
              <a:rPr lang="ru-RU" sz="2900" dirty="0" err="1" smtClean="0"/>
              <a:t>патріархат</a:t>
            </a:r>
            <a:r>
              <a:rPr lang="ru-RU" sz="2900" dirty="0" smtClean="0"/>
              <a:t>) у </a:t>
            </a:r>
            <a:r>
              <a:rPr lang="ru-RU" sz="2900" dirty="0" err="1" smtClean="0"/>
              <a:t>зв'язку</a:t>
            </a:r>
            <a:r>
              <a:rPr lang="ru-RU" sz="2900" dirty="0" smtClean="0"/>
              <a:t> </a:t>
            </a:r>
            <a:r>
              <a:rPr lang="ru-RU" sz="2900" dirty="0" err="1" smtClean="0"/>
              <a:t>з</a:t>
            </a:r>
            <a:r>
              <a:rPr lang="ru-RU" sz="2900" dirty="0" smtClean="0"/>
              <a:t> 950-ю </a:t>
            </a:r>
            <a:r>
              <a:rPr lang="ru-RU" sz="2900" dirty="0" err="1" smtClean="0"/>
              <a:t>річницею</a:t>
            </a:r>
            <a:r>
              <a:rPr lang="ru-RU" sz="2900" dirty="0" smtClean="0"/>
              <a:t> </a:t>
            </a:r>
            <a:r>
              <a:rPr lang="ru-RU" sz="2900" dirty="0" err="1" smtClean="0"/>
              <a:t>з</a:t>
            </a:r>
            <a:r>
              <a:rPr lang="ru-RU" sz="2900" dirty="0" smtClean="0"/>
              <a:t> дня </a:t>
            </a:r>
            <a:r>
              <a:rPr lang="ru-RU" sz="2900" dirty="0" err="1" smtClean="0"/>
              <a:t>смерті</a:t>
            </a:r>
            <a:r>
              <a:rPr lang="ru-RU" sz="2900" dirty="0" smtClean="0"/>
              <a:t>, благословив внести в </a:t>
            </a:r>
            <a:r>
              <a:rPr lang="ru-RU" sz="2900" dirty="0" err="1" smtClean="0"/>
              <a:t>святці</a:t>
            </a:r>
            <a:r>
              <a:rPr lang="ru-RU" sz="2900" dirty="0" smtClean="0"/>
              <a:t> УПЦ та </a:t>
            </a:r>
            <a:r>
              <a:rPr lang="ru-RU" sz="2900" dirty="0" err="1" smtClean="0"/>
              <a:t>встановити</a:t>
            </a:r>
            <a:r>
              <a:rPr lang="ru-RU" sz="2900" dirty="0" smtClean="0"/>
              <a:t> день </a:t>
            </a:r>
            <a:r>
              <a:rPr lang="ru-RU" sz="2900" dirty="0" err="1" smtClean="0"/>
              <a:t>пам'яті</a:t>
            </a:r>
            <a:r>
              <a:rPr lang="ru-RU" sz="2900" dirty="0" smtClean="0"/>
              <a:t> </a:t>
            </a:r>
            <a:r>
              <a:rPr lang="ru-RU" sz="2900" dirty="0" err="1" smtClean="0"/>
              <a:t>св'ятому</a:t>
            </a:r>
            <a:r>
              <a:rPr lang="ru-RU" sz="2900" dirty="0" smtClean="0"/>
              <a:t> </a:t>
            </a:r>
            <a:r>
              <a:rPr lang="ru-RU" sz="2900" dirty="0" err="1" smtClean="0"/>
              <a:t>благовірному</a:t>
            </a:r>
            <a:r>
              <a:rPr lang="ru-RU" sz="2900" dirty="0" smtClean="0"/>
              <a:t> великому князю </a:t>
            </a:r>
            <a:r>
              <a:rPr lang="ru-RU" sz="2900" dirty="0" err="1" smtClean="0"/>
              <a:t>Київському</a:t>
            </a:r>
            <a:r>
              <a:rPr lang="ru-RU" sz="2900" dirty="0" smtClean="0"/>
              <a:t> Ярославу Мудрому в день </a:t>
            </a:r>
            <a:r>
              <a:rPr lang="ru-RU" sz="2900" dirty="0" err="1" smtClean="0"/>
              <a:t>його</a:t>
            </a:r>
            <a:r>
              <a:rPr lang="ru-RU" sz="2900" dirty="0" smtClean="0"/>
              <a:t> </a:t>
            </a:r>
            <a:r>
              <a:rPr lang="ru-RU" sz="2900" dirty="0" err="1" smtClean="0"/>
              <a:t>упокоєння</a:t>
            </a:r>
            <a:r>
              <a:rPr lang="ru-RU" sz="2900" dirty="0" smtClean="0"/>
              <a:t> 4 </a:t>
            </a:r>
            <a:r>
              <a:rPr lang="ru-RU" sz="2900" dirty="0" err="1" smtClean="0"/>
              <a:t>березня</a:t>
            </a:r>
            <a:r>
              <a:rPr lang="ru-RU" sz="2900" dirty="0" smtClean="0"/>
              <a:t> (20 лютого за старим стилем). При </a:t>
            </a:r>
            <a:r>
              <a:rPr lang="ru-RU" sz="2900" dirty="0" err="1" smtClean="0"/>
              <a:t>цьому</a:t>
            </a:r>
            <a:r>
              <a:rPr lang="ru-RU" sz="2900" dirty="0" smtClean="0"/>
              <a:t> </a:t>
            </a:r>
            <a:r>
              <a:rPr lang="ru-RU" sz="2900" dirty="0" err="1" smtClean="0"/>
              <a:t>було</a:t>
            </a:r>
            <a:r>
              <a:rPr lang="ru-RU" sz="2900" dirty="0" smtClean="0"/>
              <a:t> </a:t>
            </a:r>
            <a:r>
              <a:rPr lang="ru-RU" sz="2900" dirty="0" err="1" smtClean="0"/>
              <a:t>підтверджено</a:t>
            </a:r>
            <a:r>
              <a:rPr lang="ru-RU" sz="2900" dirty="0" smtClean="0"/>
              <a:t>, </a:t>
            </a:r>
            <a:r>
              <a:rPr lang="ru-RU" sz="2900" dirty="0" err="1" smtClean="0"/>
              <a:t>що</a:t>
            </a:r>
            <a:r>
              <a:rPr lang="ru-RU" sz="2900" dirty="0" smtClean="0"/>
              <a:t> у </a:t>
            </a:r>
            <a:r>
              <a:rPr lang="ru-RU" sz="2900" dirty="0" err="1" smtClean="0"/>
              <a:t>відповідності</a:t>
            </a:r>
            <a:r>
              <a:rPr lang="ru-RU" sz="2900" dirty="0" smtClean="0"/>
              <a:t> </a:t>
            </a:r>
            <a:r>
              <a:rPr lang="ru-RU" sz="2900" dirty="0" err="1" smtClean="0"/>
              <a:t>із</a:t>
            </a:r>
            <a:r>
              <a:rPr lang="ru-RU" sz="2900" dirty="0" smtClean="0"/>
              <a:t> </a:t>
            </a:r>
            <a:r>
              <a:rPr lang="ru-RU" sz="2900" dirty="0" err="1" smtClean="0"/>
              <a:t>традицією</a:t>
            </a:r>
            <a:r>
              <a:rPr lang="ru-RU" sz="2900" dirty="0" smtClean="0"/>
              <a:t>, </a:t>
            </a:r>
            <a:r>
              <a:rPr lang="ru-RU" sz="2900" dirty="0" err="1" smtClean="0"/>
              <a:t>що</a:t>
            </a:r>
            <a:r>
              <a:rPr lang="ru-RU" sz="2900" dirty="0" smtClean="0"/>
              <a:t> </a:t>
            </a:r>
            <a:r>
              <a:rPr lang="ru-RU" sz="2900" dirty="0" err="1" smtClean="0"/>
              <a:t>склалася</a:t>
            </a:r>
            <a:r>
              <a:rPr lang="ru-RU" sz="2900" dirty="0" smtClean="0"/>
              <a:t>, </a:t>
            </a:r>
            <a:r>
              <a:rPr lang="ru-RU" sz="2900" dirty="0" err="1" smtClean="0"/>
              <a:t>він</a:t>
            </a:r>
            <a:r>
              <a:rPr lang="ru-RU" sz="2900" dirty="0" smtClean="0"/>
              <a:t> </a:t>
            </a:r>
            <a:r>
              <a:rPr lang="ru-RU" sz="2900" dirty="0" err="1" smtClean="0"/>
              <a:t>почитається</a:t>
            </a:r>
            <a:r>
              <a:rPr lang="ru-RU" sz="2900" dirty="0" smtClean="0"/>
              <a:t>, як </a:t>
            </a:r>
            <a:r>
              <a:rPr lang="ru-RU" sz="2900" dirty="0" err="1" smtClean="0"/>
              <a:t>небесний</a:t>
            </a:r>
            <a:r>
              <a:rPr lang="ru-RU" sz="2900" dirty="0" smtClean="0"/>
              <a:t> покровитель </a:t>
            </a:r>
            <a:r>
              <a:rPr lang="ru-RU" sz="2900" dirty="0" err="1" smtClean="0"/>
              <a:t>державних</a:t>
            </a:r>
            <a:r>
              <a:rPr lang="ru-RU" sz="2900" dirty="0" smtClean="0"/>
              <a:t> </a:t>
            </a:r>
            <a:r>
              <a:rPr lang="ru-RU" sz="2900" dirty="0" err="1" smtClean="0"/>
              <a:t>діячів</a:t>
            </a:r>
            <a:r>
              <a:rPr lang="ru-RU" sz="2900" dirty="0" smtClean="0"/>
              <a:t>, </a:t>
            </a:r>
            <a:r>
              <a:rPr lang="ru-RU" sz="2900" dirty="0" err="1" smtClean="0"/>
              <a:t>юристів</a:t>
            </a:r>
            <a:r>
              <a:rPr lang="ru-RU" sz="2900" dirty="0" smtClean="0"/>
              <a:t>, </a:t>
            </a:r>
            <a:r>
              <a:rPr lang="ru-RU" sz="2900" dirty="0" err="1" smtClean="0"/>
              <a:t>прокурорів</a:t>
            </a:r>
            <a:r>
              <a:rPr lang="ru-RU" sz="2900" dirty="0" smtClean="0"/>
              <a:t>, </a:t>
            </a:r>
            <a:r>
              <a:rPr lang="ru-RU" sz="2900" dirty="0" err="1" smtClean="0"/>
              <a:t>будівничих</a:t>
            </a:r>
            <a:r>
              <a:rPr lang="ru-RU" sz="2900" dirty="0" smtClean="0"/>
              <a:t> </a:t>
            </a:r>
            <a:r>
              <a:rPr lang="ru-RU" sz="2900" dirty="0" err="1" smtClean="0"/>
              <a:t>храмів</a:t>
            </a:r>
            <a:r>
              <a:rPr lang="ru-RU" sz="2900" dirty="0" smtClean="0"/>
              <a:t>, </a:t>
            </a:r>
            <a:r>
              <a:rPr lang="ru-RU" sz="2900" dirty="0" err="1" smtClean="0"/>
              <a:t>бібліотекарів</a:t>
            </a:r>
            <a:r>
              <a:rPr lang="ru-RU" sz="2900" dirty="0" smtClean="0"/>
              <a:t>, </a:t>
            </a:r>
            <a:r>
              <a:rPr lang="ru-RU" sz="2900" dirty="0" err="1" smtClean="0"/>
              <a:t>наукових</a:t>
            </a:r>
            <a:r>
              <a:rPr lang="ru-RU" sz="2900" dirty="0" smtClean="0"/>
              <a:t> </a:t>
            </a:r>
            <a:r>
              <a:rPr lang="ru-RU" sz="2900" dirty="0" err="1" smtClean="0"/>
              <a:t>працівників</a:t>
            </a:r>
            <a:r>
              <a:rPr lang="ru-RU" sz="2900" dirty="0" smtClean="0"/>
              <a:t>, </a:t>
            </a:r>
            <a:r>
              <a:rPr lang="ru-RU" sz="2900" dirty="0" err="1" smtClean="0"/>
              <a:t>вчителів</a:t>
            </a:r>
            <a:r>
              <a:rPr lang="ru-RU" sz="2900" dirty="0" smtClean="0"/>
              <a:t> та </a:t>
            </a:r>
            <a:r>
              <a:rPr lang="ru-RU" sz="2900" dirty="0" err="1" smtClean="0"/>
              <a:t>студентів</a:t>
            </a:r>
            <a:r>
              <a:rPr lang="ru-RU" sz="2900" dirty="0" smtClean="0"/>
              <a:t>.</a:t>
            </a:r>
            <a:endParaRPr lang="ru-RU" sz="29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3857628"/>
            <a:ext cx="407196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500042"/>
            <a:ext cx="2246475" cy="2526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5072066" y="3071810"/>
            <a:ext cx="36433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 smtClean="0"/>
              <a:t>Реконструкція</a:t>
            </a:r>
            <a:r>
              <a:rPr lang="ru-RU" sz="1400" dirty="0" smtClean="0"/>
              <a:t> за черепом, робота </a:t>
            </a:r>
            <a:r>
              <a:rPr lang="ru-RU" sz="1400" dirty="0" err="1" smtClean="0"/>
              <a:t>Михайла</a:t>
            </a:r>
            <a:r>
              <a:rPr lang="ru-RU" sz="1400" dirty="0" smtClean="0"/>
              <a:t> Герасимова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err="1" smtClean="0"/>
              <a:t>Хрещення</a:t>
            </a:r>
            <a:r>
              <a:rPr lang="ru-RU" dirty="0" smtClean="0"/>
              <a:t> </a:t>
            </a:r>
            <a:r>
              <a:rPr lang="ru-RU" dirty="0" err="1" smtClean="0"/>
              <a:t>Русі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pPr>
              <a:buNone/>
            </a:pPr>
            <a:r>
              <a:rPr lang="ru-RU" dirty="0" smtClean="0"/>
              <a:t>	</a:t>
            </a:r>
            <a:r>
              <a:rPr lang="ru-RU" dirty="0" err="1" smtClean="0"/>
              <a:t>Хрещення</a:t>
            </a:r>
            <a:r>
              <a:rPr lang="ru-RU" dirty="0" smtClean="0"/>
              <a:t> </a:t>
            </a:r>
            <a:r>
              <a:rPr lang="ru-RU" dirty="0" err="1" smtClean="0"/>
              <a:t>Русі</a:t>
            </a:r>
            <a:r>
              <a:rPr lang="ru-RU" dirty="0" smtClean="0"/>
              <a:t> — </a:t>
            </a:r>
            <a:r>
              <a:rPr lang="ru-RU" dirty="0" err="1" smtClean="0"/>
              <a:t>процес</a:t>
            </a:r>
            <a:r>
              <a:rPr lang="ru-RU" dirty="0" smtClean="0"/>
              <a:t> </a:t>
            </a:r>
            <a:r>
              <a:rPr lang="ru-RU" dirty="0" err="1" smtClean="0"/>
              <a:t>прийняття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поширення</a:t>
            </a:r>
            <a:r>
              <a:rPr lang="ru-RU" dirty="0" smtClean="0"/>
              <a:t> </a:t>
            </a:r>
            <a:r>
              <a:rPr lang="ru-RU" dirty="0" err="1" smtClean="0"/>
              <a:t>християнства</a:t>
            </a:r>
            <a:r>
              <a:rPr lang="ru-RU" dirty="0" smtClean="0"/>
              <a:t> на землях </a:t>
            </a:r>
            <a:r>
              <a:rPr lang="ru-RU" dirty="0" err="1" smtClean="0"/>
              <a:t>Київської</a:t>
            </a:r>
            <a:r>
              <a:rPr lang="ru-RU" dirty="0" smtClean="0"/>
              <a:t> </a:t>
            </a:r>
            <a:r>
              <a:rPr lang="ru-RU" dirty="0" err="1" smtClean="0"/>
              <a:t>Русі</a:t>
            </a:r>
            <a:r>
              <a:rPr lang="ru-RU" dirty="0" smtClean="0"/>
              <a:t>.</a:t>
            </a:r>
          </a:p>
          <a:p>
            <a:pPr>
              <a:buNone/>
            </a:pPr>
            <a:r>
              <a:rPr lang="ru-RU" dirty="0" smtClean="0"/>
              <a:t> </a:t>
            </a:r>
          </a:p>
          <a:p>
            <a:pPr lvl="1">
              <a:buNone/>
            </a:pPr>
            <a:r>
              <a:rPr lang="ru-RU" dirty="0" err="1" smtClean="0"/>
              <a:t>Хрещення</a:t>
            </a:r>
            <a:r>
              <a:rPr lang="ru-RU" dirty="0" smtClean="0"/>
              <a:t> </a:t>
            </a:r>
            <a:r>
              <a:rPr lang="ru-RU" dirty="0" err="1" smtClean="0"/>
              <a:t>Володимира</a:t>
            </a:r>
            <a:r>
              <a:rPr lang="ru-RU" dirty="0" smtClean="0"/>
              <a:t>. Фреска В.М.Васнецова,</a:t>
            </a:r>
          </a:p>
          <a:p>
            <a:pPr lvl="1">
              <a:buNone/>
            </a:pPr>
            <a:r>
              <a:rPr lang="ru-RU" dirty="0" err="1" smtClean="0"/>
              <a:t>Володимирський</a:t>
            </a:r>
            <a:r>
              <a:rPr lang="ru-RU" dirty="0" smtClean="0"/>
              <a:t> собор у </a:t>
            </a:r>
            <a:r>
              <a:rPr lang="ru-RU" dirty="0" err="1" smtClean="0"/>
              <a:t>Києві</a:t>
            </a:r>
            <a:endParaRPr lang="ru-RU" dirty="0" smtClean="0"/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	</a:t>
            </a:r>
            <a:r>
              <a:rPr lang="ru-RU" dirty="0" err="1" smtClean="0"/>
              <a:t>Вузлова</a:t>
            </a:r>
            <a:r>
              <a:rPr lang="ru-RU" dirty="0" smtClean="0"/>
              <a:t> </a:t>
            </a:r>
            <a:r>
              <a:rPr lang="ru-RU" dirty="0" err="1" smtClean="0"/>
              <a:t>подія</a:t>
            </a:r>
            <a:r>
              <a:rPr lang="ru-RU" dirty="0" smtClean="0"/>
              <a:t> — </a:t>
            </a:r>
            <a:r>
              <a:rPr lang="ru-RU" dirty="0" err="1" smtClean="0"/>
              <a:t>масове</a:t>
            </a:r>
            <a:r>
              <a:rPr lang="ru-RU" dirty="0" smtClean="0"/>
              <a:t> </a:t>
            </a:r>
            <a:r>
              <a:rPr lang="ru-RU" dirty="0" err="1" smtClean="0"/>
              <a:t>хрещення</a:t>
            </a:r>
            <a:r>
              <a:rPr lang="ru-RU" dirty="0" smtClean="0"/>
              <a:t> у 988 </a:t>
            </a:r>
            <a:r>
              <a:rPr lang="ru-RU" dirty="0" err="1" smtClean="0"/>
              <a:t>році</a:t>
            </a:r>
            <a:r>
              <a:rPr lang="ru-RU" dirty="0" smtClean="0"/>
              <a:t> </a:t>
            </a:r>
            <a:r>
              <a:rPr lang="ru-RU" dirty="0" err="1" smtClean="0"/>
              <a:t>мешканців</a:t>
            </a:r>
            <a:r>
              <a:rPr lang="ru-RU" dirty="0" smtClean="0"/>
              <a:t> </a:t>
            </a:r>
            <a:r>
              <a:rPr lang="ru-RU" dirty="0" err="1" smtClean="0"/>
              <a:t>Києва</a:t>
            </a:r>
            <a:r>
              <a:rPr lang="ru-RU" dirty="0" smtClean="0"/>
              <a:t>, а </a:t>
            </a:r>
            <a:r>
              <a:rPr lang="ru-RU" dirty="0" err="1" smtClean="0"/>
              <a:t>згодом</a:t>
            </a:r>
            <a:r>
              <a:rPr lang="ru-RU" dirty="0" smtClean="0"/>
              <a:t> </a:t>
            </a:r>
            <a:r>
              <a:rPr lang="ru-RU" dirty="0" err="1" smtClean="0"/>
              <a:t>інших</a:t>
            </a:r>
            <a:r>
              <a:rPr lang="ru-RU" dirty="0" smtClean="0"/>
              <a:t> </a:t>
            </a:r>
            <a:r>
              <a:rPr lang="ru-RU" dirty="0" err="1" smtClean="0"/>
              <a:t>міст</a:t>
            </a:r>
            <a:r>
              <a:rPr lang="ru-RU" dirty="0" smtClean="0"/>
              <a:t> </a:t>
            </a:r>
            <a:r>
              <a:rPr lang="ru-RU" dirty="0" err="1" smtClean="0"/>
              <a:t>держави</a:t>
            </a:r>
            <a:r>
              <a:rPr lang="ru-RU" dirty="0" smtClean="0"/>
              <a:t> князем </a:t>
            </a:r>
            <a:r>
              <a:rPr lang="ru-RU" dirty="0" err="1" smtClean="0"/>
              <a:t>Володимиром</a:t>
            </a:r>
            <a:r>
              <a:rPr lang="ru-RU" dirty="0" smtClean="0"/>
              <a:t> Святославовичем, у </a:t>
            </a:r>
            <a:r>
              <a:rPr lang="ru-RU" dirty="0" err="1" smtClean="0"/>
              <a:t>результаті</a:t>
            </a:r>
            <a:r>
              <a:rPr lang="ru-RU" dirty="0" smtClean="0"/>
              <a:t> </a:t>
            </a:r>
            <a:r>
              <a:rPr lang="ru-RU" dirty="0" err="1" smtClean="0"/>
              <a:t>чого</a:t>
            </a:r>
            <a:r>
              <a:rPr lang="ru-RU" dirty="0" smtClean="0"/>
              <a:t> </a:t>
            </a:r>
            <a:r>
              <a:rPr lang="ru-RU" dirty="0" err="1" smtClean="0"/>
              <a:t>християнство</a:t>
            </a:r>
            <a:r>
              <a:rPr lang="ru-RU" dirty="0" smtClean="0"/>
              <a:t> стало </a:t>
            </a:r>
            <a:r>
              <a:rPr lang="ru-RU" dirty="0" err="1" smtClean="0"/>
              <a:t>провідною</a:t>
            </a:r>
            <a:r>
              <a:rPr lang="ru-RU" dirty="0" smtClean="0"/>
              <a:t> </a:t>
            </a:r>
            <a:r>
              <a:rPr lang="ru-RU" dirty="0" err="1" smtClean="0"/>
              <a:t>релігією</a:t>
            </a:r>
            <a:r>
              <a:rPr lang="ru-RU" dirty="0" smtClean="0"/>
              <a:t> на </a:t>
            </a:r>
            <a:r>
              <a:rPr lang="ru-RU" dirty="0" err="1" smtClean="0"/>
              <a:t>Русі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736"/>
            <a:ext cx="3543296" cy="4500594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Володимир</a:t>
            </a:r>
            <a:r>
              <a:rPr lang="ru-RU" dirty="0" smtClean="0"/>
              <a:t> </a:t>
            </a:r>
            <a:r>
              <a:rPr lang="ru-RU" dirty="0" err="1" smtClean="0"/>
              <a:t>Святий</a:t>
            </a:r>
            <a:r>
              <a:rPr lang="ru-RU" dirty="0" smtClean="0"/>
              <a:t> - </a:t>
            </a:r>
            <a:r>
              <a:rPr lang="ru-RU" dirty="0" err="1" smtClean="0"/>
              <a:t>Хреститель</a:t>
            </a:r>
            <a:r>
              <a:rPr lang="ru-RU" dirty="0" smtClean="0"/>
              <a:t> </a:t>
            </a:r>
            <a:r>
              <a:rPr lang="ru-RU" dirty="0" err="1" smtClean="0"/>
              <a:t>Русі</a:t>
            </a:r>
            <a:r>
              <a:rPr lang="ru-RU" dirty="0" smtClean="0"/>
              <a:t> (</a:t>
            </a:r>
            <a:r>
              <a:rPr lang="ru-RU" dirty="0" err="1" smtClean="0"/>
              <a:t>України</a:t>
            </a:r>
            <a:r>
              <a:rPr lang="ru-RU" dirty="0" smtClean="0"/>
              <a:t>), </a:t>
            </a:r>
            <a:r>
              <a:rPr lang="ru-RU" dirty="0" err="1" smtClean="0"/>
              <a:t>пам'ятник</a:t>
            </a:r>
            <a:r>
              <a:rPr lang="ru-RU" dirty="0" smtClean="0"/>
              <a:t> у </a:t>
            </a:r>
            <a:r>
              <a:rPr lang="ru-RU" dirty="0" err="1" smtClean="0"/>
              <a:t>Києві</a:t>
            </a:r>
            <a:r>
              <a:rPr lang="ru-RU" dirty="0" smtClean="0"/>
              <a:t> над </a:t>
            </a:r>
            <a:r>
              <a:rPr lang="ru-RU" dirty="0" err="1" smtClean="0"/>
              <a:t>Дніпром</a:t>
            </a:r>
            <a:endParaRPr lang="ru-RU" dirty="0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3929058" y="500042"/>
            <a:ext cx="4889865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50</TotalTime>
  <Words>651</Words>
  <Application>Microsoft Office PowerPoint</Application>
  <PresentationFormat>Экран (4:3)</PresentationFormat>
  <Paragraphs>179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Апекс</vt:lpstr>
      <vt:lpstr>Княжа Русь - Україна</vt:lpstr>
      <vt:lpstr>Ярослав Мудрий. Розквіт Київської Русі  </vt:lpstr>
      <vt:lpstr>Презентация PowerPoint</vt:lpstr>
      <vt:lpstr>Ярослав-Георгій Володимирович</vt:lpstr>
      <vt:lpstr>Князювання </vt:lpstr>
      <vt:lpstr>Пам'ятник Ярославу Володимировичу біля Золотих воріт у Києві </vt:lpstr>
      <vt:lpstr>Вшанування пам'яті</vt:lpstr>
      <vt:lpstr>Хрещення Русі</vt:lpstr>
      <vt:lpstr>Володимир Святий - Хреститель Русі (України), пам'ятник у Києві над Дніпром</vt:lpstr>
      <vt:lpstr>Презентация PowerPoint</vt:lpstr>
      <vt:lpstr>Наукові джерела історії староруського християнства </vt:lpstr>
      <vt:lpstr>Хрещення Русі Володимиром Святим </vt:lpstr>
      <vt:lpstr>Купель у Корсуні (Херсонесі) - місце хрещення Володимира за іншими даними, споруду побудовано 1997 р. </vt:lpstr>
      <vt:lpstr>Хрещення </vt:lpstr>
      <vt:lpstr>Презентация PowerPoint</vt:lpstr>
      <vt:lpstr>Презентация PowerPoint</vt:lpstr>
      <vt:lpstr>Софіївський собор</vt:lpstr>
      <vt:lpstr>Презентация PowerPoint</vt:lpstr>
      <vt:lpstr>Історія Собору </vt:lpstr>
      <vt:lpstr>Схема заповідника Софійський собор.</vt:lpstr>
      <vt:lpstr>Інтер'єр собору </vt:lpstr>
      <vt:lpstr>Мозаїка </vt:lpstr>
      <vt:lpstr>Презентация PowerPoint</vt:lpstr>
      <vt:lpstr>Презентация PowerPoint</vt:lpstr>
      <vt:lpstr>Фрески </vt:lpstr>
      <vt:lpstr>Фрески</vt:lpstr>
      <vt:lpstr>Графіті </vt:lpstr>
      <vt:lpstr>Презентация PowerPoint</vt:lpstr>
      <vt:lpstr>Іконостас</vt:lpstr>
      <vt:lpstr>Іконостас Софійського Собору 1747 року</vt:lpstr>
      <vt:lpstr>Ки́єво-Пече́рська ла́вра — державний музейний комплекс «Києво-Печерська лавра» у Києві, Україна. Частково використовується як монастир і резиденція київського митрополита Української православної церкви Московського патріархату.</vt:lpstr>
      <vt:lpstr>Історія </vt:lpstr>
      <vt:lpstr>Києво-Печерська лавра</vt:lpstr>
      <vt:lpstr>Презентация PowerPoint</vt:lpstr>
      <vt:lpstr>Свято-Успенський собор (1073, 2000)</vt:lpstr>
      <vt:lpstr>Трапезна Палата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«Руська Правда»</vt:lpstr>
      <vt:lpstr>Історія Руської Правди  </vt:lpstr>
      <vt:lpstr>Коротка «Руська Правда» </vt:lpstr>
      <vt:lpstr>Широка «Руська Правда»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Княжа Русь - Україна</dc:title>
  <dc:creator>KEK$</dc:creator>
  <cp:lastModifiedBy>KLV</cp:lastModifiedBy>
  <cp:revision>21</cp:revision>
  <dcterms:created xsi:type="dcterms:W3CDTF">2009-12-30T22:25:08Z</dcterms:created>
  <dcterms:modified xsi:type="dcterms:W3CDTF">2016-06-06T03:51:04Z</dcterms:modified>
</cp:coreProperties>
</file>