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83" r:id="rId9"/>
    <p:sldId id="279" r:id="rId10"/>
    <p:sldId id="262" r:id="rId11"/>
    <p:sldId id="280" r:id="rId12"/>
    <p:sldId id="281" r:id="rId13"/>
    <p:sldId id="28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9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8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8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8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2E71-9FD3-4A3A-A48E-8E5389692738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46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567033"/>
            <a:ext cx="7772400" cy="1755626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Гранулометричний склад ґрунту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824536" cy="1343000"/>
          </a:xfrm>
        </p:spPr>
        <p:txBody>
          <a:bodyPr/>
          <a:lstStyle/>
          <a:p>
            <a:r>
              <a:rPr lang="uk-UA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6</a:t>
            </a:r>
            <a:endParaRPr lang="ru-RU" sz="4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7451" y="332656"/>
            <a:ext cx="7749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1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chemeClr val="tx1"/>
                </a:solidFill>
              </a:rPr>
              <a:t>В основу класифікації ґрунтів і порід за гранулометричним складом покладено співвідношення фізичного піску та фізичної глини.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2776"/>
            <a:ext cx="7488832" cy="53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1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32847" cy="624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300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/>
              <a:t>Від гранулометричного складу ґрунтів значною мірою залежать їх властивості.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8866" y="2121349"/>
            <a:ext cx="4374829" cy="3240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Обробіток ґрунту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Опір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ґрунтів на ґрунтообробні знаряддя.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Тепловий режим ґрунтів.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Забезпечення ґрунтів поживними речовинами.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Вплив на розвиток і вирощування с-г культур.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Гранулометричний аналіз грунту і його застосування в агрономічній практиці  – UkrUP ™ (УкрАП) – Чеснок от производ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274839" cy="37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324"/>
            <a:ext cx="806489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0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Вплив гранулометричного (механічного) складу на властивості ґрунтів.</a:t>
            </a:r>
            <a:endParaRPr lang="ru-RU" dirty="0"/>
          </a:p>
          <a:p>
            <a:r>
              <a:rPr lang="uk-UA" i="1" dirty="0"/>
              <a:t>Шкідливі для рослин речовини в ґрунті і шляхи їх видалення.</a:t>
            </a:r>
            <a:endParaRPr lang="ru-RU" dirty="0"/>
          </a:p>
          <a:p>
            <a:r>
              <a:rPr lang="uk-UA" i="1" dirty="0"/>
              <a:t>Шляхи нагромадження гумусу в ґрунті та поліпшення його якості.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1. Гранулометричний </a:t>
            </a:r>
            <a:r>
              <a:rPr lang="uk-UA" dirty="0"/>
              <a:t>склад ґрунту.</a:t>
            </a:r>
          </a:p>
          <a:p>
            <a:pPr marL="0" indent="0">
              <a:buNone/>
            </a:pPr>
            <a:r>
              <a:rPr lang="uk-UA" dirty="0"/>
              <a:t>2. Класифікація ґрунтів за гранулометричним складом.</a:t>
            </a:r>
          </a:p>
          <a:p>
            <a:pPr marL="0" indent="0">
              <a:buNone/>
            </a:pPr>
            <a:r>
              <a:rPr lang="uk-UA" dirty="0"/>
              <a:t>3. Заходи з поліпшення та відновлення ґрунтової структури.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425575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Мінералогічний склад ґрунту</a:t>
            </a:r>
            <a:r>
              <a:rPr lang="uk-UA" sz="3600" dirty="0">
                <a:solidFill>
                  <a:schemeClr val="tx1"/>
                </a:solidFill>
              </a:rPr>
              <a:t> становлять природні хімічні сполуки та самородні </a:t>
            </a:r>
            <a:r>
              <a:rPr lang="uk-UA" sz="3600" dirty="0" smtClean="0">
                <a:solidFill>
                  <a:schemeClr val="tx1"/>
                </a:solidFill>
              </a:rPr>
              <a:t>елементи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78496" y="1942890"/>
            <a:ext cx="2354560" cy="1007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Первинні мінерали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19417" y="2002307"/>
            <a:ext cx="230425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Вторинні мінерали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39552" y="3212977"/>
            <a:ext cx="4032448" cy="2016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/>
              <a:t>дрібні </a:t>
            </a:r>
            <a:r>
              <a:rPr lang="uk-UA" i="1" dirty="0"/>
              <a:t>уламки щільних порід різного походження, що утворюються під час їх вивітрювання та пере­ходять у </a:t>
            </a:r>
            <a:r>
              <a:rPr lang="uk-UA" i="1" dirty="0" err="1"/>
              <a:t>дрібнозем</a:t>
            </a:r>
            <a:r>
              <a:rPr lang="uk-UA" i="1" dirty="0"/>
              <a:t>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78749" y="3212976"/>
            <a:ext cx="3985592" cy="2016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/>
              <a:t>це мінерали, які </a:t>
            </a:r>
            <a:r>
              <a:rPr lang="uk-UA" sz="1600" i="1" dirty="0"/>
              <a:t>утворилися з магматичних порід і первинних мінералів у результаті хімічного й біологічного вивітрювання та наступного ґрунтоутворення.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1511660" y="5373216"/>
            <a:ext cx="208823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понад</a:t>
            </a:r>
            <a:r>
              <a:rPr lang="ru-RU" dirty="0" smtClean="0"/>
              <a:t> 0,001 мм.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779784" y="5373216"/>
            <a:ext cx="1983521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менше</a:t>
            </a:r>
            <a:r>
              <a:rPr lang="ru-RU" dirty="0" smtClean="0"/>
              <a:t> 0,001 мм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4" idx="4"/>
            <a:endCxn id="6" idx="0"/>
          </p:cNvCxnSpPr>
          <p:nvPr/>
        </p:nvCxnSpPr>
        <p:spPr>
          <a:xfrm>
            <a:off x="2555776" y="2949902"/>
            <a:ext cx="0" cy="2630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09781" y="2949902"/>
            <a:ext cx="0" cy="2962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4"/>
            <a:endCxn id="8" idx="0"/>
          </p:cNvCxnSpPr>
          <p:nvPr/>
        </p:nvCxnSpPr>
        <p:spPr>
          <a:xfrm>
            <a:off x="2555776" y="5229199"/>
            <a:ext cx="0" cy="14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4"/>
            <a:endCxn id="9" idx="0"/>
          </p:cNvCxnSpPr>
          <p:nvPr/>
        </p:nvCxnSpPr>
        <p:spPr>
          <a:xfrm>
            <a:off x="6771545" y="5229199"/>
            <a:ext cx="0" cy="14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Г</a:t>
            </a:r>
            <a:r>
              <a:rPr lang="uk-UA" sz="2400" b="1" i="1" dirty="0" smtClean="0">
                <a:solidFill>
                  <a:schemeClr val="tx1"/>
                </a:solidFill>
              </a:rPr>
              <a:t>ранулометричний склад </a:t>
            </a:r>
            <a:r>
              <a:rPr lang="uk-UA" sz="2400" b="1" i="1" dirty="0">
                <a:solidFill>
                  <a:schemeClr val="tx1"/>
                </a:solidFill>
              </a:rPr>
              <a:t>ґрунту </a:t>
            </a:r>
            <a:r>
              <a:rPr lang="uk-UA" sz="2400" b="1" dirty="0" smtClean="0">
                <a:solidFill>
                  <a:schemeClr val="tx1"/>
                </a:solidFill>
              </a:rPr>
              <a:t>- </a:t>
            </a:r>
            <a:r>
              <a:rPr lang="uk-UA" sz="2400" dirty="0" smtClean="0">
                <a:solidFill>
                  <a:schemeClr val="tx1"/>
                </a:solidFill>
              </a:rPr>
              <a:t>це </a:t>
            </a:r>
            <a:r>
              <a:rPr lang="uk-UA" sz="2400" dirty="0">
                <a:solidFill>
                  <a:schemeClr val="tx1"/>
                </a:solidFill>
              </a:rPr>
              <a:t>відсотковий вміст у ньому ґрунтових частинок (агрегатів) різної величини і форми.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90663"/>
            <a:ext cx="7452816" cy="12575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Частинки </a:t>
            </a:r>
            <a:r>
              <a:rPr lang="uk-UA" dirty="0">
                <a:solidFill>
                  <a:schemeClr val="tx1"/>
                </a:solidFill>
              </a:rPr>
              <a:t>ґрунту називають механічними елементами, які за походженням бувають мінеральні, органічні та органічно-мінеральні.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05692"/>
            <a:ext cx="7529832" cy="27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процесі руйнування, транспортування водними, вітровими або силовими гравітаційними потоками та перевідкладання продуктів вивітрювання гірських порід відбувається </a:t>
            </a:r>
            <a:r>
              <a:rPr lang="uk-UA" sz="2400" b="1" dirty="0" smtClean="0"/>
              <a:t>їх сортування і розподіл на грубоуламкові, піщані, пилуваті або глинисті.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9"/>
          <a:stretch/>
        </p:blipFill>
        <p:spPr bwMode="auto">
          <a:xfrm>
            <a:off x="1259632" y="2636912"/>
            <a:ext cx="6929117" cy="40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Тверда фаза ґрунту і </a:t>
            </a:r>
            <a:r>
              <a:rPr lang="uk-UA" sz="2400" dirty="0" smtClean="0"/>
              <a:t>ґрунтотворних </a:t>
            </a:r>
            <a:r>
              <a:rPr lang="uk-UA" sz="2400" dirty="0"/>
              <a:t>порід складається із часток різної величини, які називаються </a:t>
            </a:r>
            <a:r>
              <a:rPr lang="uk-UA" sz="2400" b="1" i="1" dirty="0"/>
              <a:t>гранулометричними (або механічними) елементами</a:t>
            </a:r>
            <a:r>
              <a:rPr lang="uk-UA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047" y="167700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Механічні елементи</a:t>
            </a:r>
            <a:r>
              <a:rPr lang="uk-UA" sz="2400" dirty="0"/>
              <a:t> – це частинки різної величини, з яких складається тверда фаза ґрунтів і ґрунтотворних порід.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474" y="2516819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Близькі за розміром і властивостями частинки ґрунту </a:t>
            </a:r>
            <a:r>
              <a:rPr lang="uk-UA" sz="2400" b="1" dirty="0"/>
              <a:t>групуються у фракції </a:t>
            </a:r>
            <a:r>
              <a:rPr lang="uk-UA" sz="2400" dirty="0"/>
              <a:t>(каміння, гравій, пісок і т.д.).  Таке групування ґрунтових фракцій прийнято називати </a:t>
            </a:r>
            <a:r>
              <a:rPr lang="uk-UA" sz="2400" b="1" dirty="0"/>
              <a:t>класифікацією механічних </a:t>
            </a:r>
            <a:r>
              <a:rPr lang="uk-UA" sz="2400" b="1" dirty="0" smtClean="0"/>
              <a:t>елементів. </a:t>
            </a:r>
            <a:endParaRPr lang="uk-UA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0" y="4078483"/>
            <a:ext cx="8280920" cy="27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Усі частинки ґрунту, більші за 1 мм, називаються </a:t>
            </a:r>
            <a:r>
              <a:rPr lang="uk-UA" sz="2400" b="1" dirty="0" smtClean="0"/>
              <a:t>скелетом</a:t>
            </a:r>
            <a:r>
              <a:rPr lang="uk-UA" sz="2400" dirty="0" smtClean="0"/>
              <a:t>, а частинки, менші за 1 мм, - </a:t>
            </a:r>
            <a:r>
              <a:rPr lang="uk-UA" sz="2400" b="1" dirty="0" smtClean="0"/>
              <a:t>дрібноземом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11857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Близькі за розмірами механічні елементи об’єднують у фракції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580235"/>
            <a:ext cx="63367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Камені</a:t>
            </a:r>
            <a:r>
              <a:rPr lang="uk-UA" b="1" i="1" dirty="0"/>
              <a:t> (&gt;3 мм)</a:t>
            </a:r>
            <a:r>
              <a:rPr lang="uk-UA" dirty="0"/>
              <a:t> — це не вивітрені залишки гірської породи. Кам’янистість - негативна властивість ґрунтів. За ступенем каменястості ґрунти поділяють на некаменисті – вміст каміння не перевищує 0,5%, </a:t>
            </a:r>
            <a:r>
              <a:rPr lang="uk-UA" dirty="0" err="1"/>
              <a:t>слабокаменисті</a:t>
            </a:r>
            <a:r>
              <a:rPr lang="uk-UA" dirty="0"/>
              <a:t> – 0,5-5%, </a:t>
            </a:r>
            <a:r>
              <a:rPr lang="uk-UA" dirty="0" err="1"/>
              <a:t>середньокаменисті</a:t>
            </a:r>
            <a:r>
              <a:rPr lang="uk-UA" dirty="0"/>
              <a:t> – 5-10%, </a:t>
            </a:r>
            <a:r>
              <a:rPr lang="uk-UA" dirty="0" err="1"/>
              <a:t>сильнокаменисті</a:t>
            </a:r>
            <a:r>
              <a:rPr lang="uk-UA" dirty="0"/>
              <a:t> – понад 10%. За типом каменястості ґрунти можуть бути валунні, галечникові та щебенюваті.</a:t>
            </a:r>
          </a:p>
          <a:p>
            <a:endParaRPr lang="uk-UA" b="1" i="1" dirty="0" smtClean="0"/>
          </a:p>
          <a:p>
            <a:r>
              <a:rPr lang="uk-UA" b="1" i="1" dirty="0" smtClean="0"/>
              <a:t>Гравій </a:t>
            </a:r>
            <a:r>
              <a:rPr lang="uk-UA" b="1" i="1" dirty="0"/>
              <a:t>(3-1мм)</a:t>
            </a:r>
            <a:r>
              <a:rPr lang="uk-UA" dirty="0"/>
              <a:t> — складається з уламків первинних мінералів. </a:t>
            </a:r>
            <a:endParaRPr lang="uk-UA" dirty="0" smtClean="0"/>
          </a:p>
          <a:p>
            <a:r>
              <a:rPr lang="uk-UA" dirty="0" smtClean="0"/>
              <a:t>Високий </a:t>
            </a:r>
            <a:r>
              <a:rPr lang="uk-UA" dirty="0"/>
              <a:t>вміст гравію призводить до провальної водопроникності, відсутності водопідйомної здатності, низької вологоємність. </a:t>
            </a:r>
          </a:p>
          <a:p>
            <a:endParaRPr lang="uk-UA" b="1" i="1" dirty="0" smtClean="0"/>
          </a:p>
          <a:p>
            <a:r>
              <a:rPr lang="uk-UA" b="1" i="1" dirty="0" smtClean="0"/>
              <a:t>Піщана </a:t>
            </a:r>
            <a:r>
              <a:rPr lang="uk-UA" b="1" i="1" dirty="0"/>
              <a:t>фракція (0,05-1мм)</a:t>
            </a:r>
            <a:r>
              <a:rPr lang="uk-UA" dirty="0"/>
              <a:t> — складається з уламків первинних мінералів (кварц, польові шпати). Ця фракція має високу водопроникність, не набухає, не пластична, проте має певну </a:t>
            </a:r>
            <a:r>
              <a:rPr lang="uk-UA" dirty="0" smtClean="0"/>
              <a:t>капілярність </a:t>
            </a:r>
            <a:r>
              <a:rPr lang="uk-UA" dirty="0"/>
              <a:t>і вологоємність. </a:t>
            </a:r>
          </a:p>
        </p:txBody>
      </p:sp>
      <p:pic>
        <p:nvPicPr>
          <p:cNvPr id="1029" name="Picture 5" descr="Зерновой и гранулометрический состав заполнителей, часть 1 | Щебень в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58" y="1573664"/>
            <a:ext cx="1979686" cy="148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0-1 Мм 1-3 Мм 3-5 Мм Белый Кальцинированный Боксит Цена - Buy 0-1 Мм Al2o3  Боксит,Белый Боксит,Огнеупорный Боксит Product on Alibaba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/>
          <a:stretch/>
        </p:blipFill>
        <p:spPr bwMode="auto">
          <a:xfrm>
            <a:off x="7137558" y="3218063"/>
            <a:ext cx="1979686" cy="16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Пісок в Луцьку з доставкою – Інертбуд-Луць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52"/>
          <a:stretch/>
        </p:blipFill>
        <p:spPr bwMode="auto">
          <a:xfrm>
            <a:off x="7052675" y="5085184"/>
            <a:ext cx="2039327" cy="15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384" y="117693"/>
            <a:ext cx="60324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Пил крупний і середній (0,05-0,005мм)</a:t>
            </a:r>
            <a:r>
              <a:rPr lang="uk-UA" dirty="0"/>
              <a:t> — сприяє капілярному підняттю води до поверхні ґрунту. </a:t>
            </a:r>
            <a:r>
              <a:rPr lang="uk-UA" dirty="0" err="1"/>
              <a:t>Крупнопилувата</a:t>
            </a:r>
            <a:r>
              <a:rPr lang="uk-UA" dirty="0"/>
              <a:t> фракція мало чим відрізняється від піску, тому її властивості дуже схожі. Проте </a:t>
            </a:r>
            <a:r>
              <a:rPr lang="uk-UA" dirty="0" err="1"/>
              <a:t>середньопилувата</a:t>
            </a:r>
            <a:r>
              <a:rPr lang="uk-UA" dirty="0"/>
              <a:t> фракція збагачена </a:t>
            </a:r>
            <a:r>
              <a:rPr lang="uk-UA" dirty="0" err="1"/>
              <a:t>слюдами</a:t>
            </a:r>
            <a:r>
              <a:rPr lang="uk-UA" dirty="0"/>
              <a:t>, що значно підвищує пластичність і зв’язність. </a:t>
            </a:r>
          </a:p>
          <a:p>
            <a:r>
              <a:rPr lang="uk-UA" b="1" i="1" dirty="0" smtClean="0"/>
              <a:t>Пил </a:t>
            </a:r>
            <a:r>
              <a:rPr lang="uk-UA" b="1" i="1" dirty="0"/>
              <a:t>дрібний (0,005-0,001мм) </a:t>
            </a:r>
            <a:r>
              <a:rPr lang="uk-UA" dirty="0"/>
              <a:t>— досить високодисперсна фракція, що складається з первинних і вторинних мінералів. Велика кількість неагрегованого дрібного пилу в ґрунтах спричиняє такі негативні властивості, як низька водопроникність, значна кількість недоступної вологи, висока здатність до набухання і усадки, липкість, тріщинуватість, висока щільність складення. </a:t>
            </a:r>
          </a:p>
          <a:p>
            <a:r>
              <a:rPr lang="uk-UA" b="1" i="1" dirty="0"/>
              <a:t>Мул (&lt;0,001мм)</a:t>
            </a:r>
            <a:r>
              <a:rPr lang="uk-UA" dirty="0"/>
              <a:t> —  є найскладнішою і дуже важливою фракцією твердої частини ґрунту. До нього входять найдрібніші тверді частки ґрунту, ґрунтовий гумус, багато поживних речовин для рослин. З первинних мінералів зустрічаються кварц, ортоклаз, мусковіт. </a:t>
            </a:r>
          </a:p>
          <a:p>
            <a:r>
              <a:rPr lang="uk-UA" b="1" i="1" dirty="0"/>
              <a:t>Колоїдна частина</a:t>
            </a:r>
            <a:r>
              <a:rPr lang="uk-UA" dirty="0"/>
              <a:t> — найважливіша з точки зору формування обмінних властивостей та структури ґрунту. Мають </a:t>
            </a:r>
            <a:r>
              <a:rPr lang="uk-UA" dirty="0" err="1"/>
              <a:t>склеювальні</a:t>
            </a:r>
            <a:r>
              <a:rPr lang="uk-UA" dirty="0"/>
              <a:t> властивості, а при насиченні ґрунту катіонами кальцію набувають цементуючих властивостей, завдяки чому в ґрунті утворюються більші частки, тобто структурні агрегати. 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51" y="4077072"/>
            <a:ext cx="2976972" cy="210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67" y="332656"/>
            <a:ext cx="2699552" cy="274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За вмістом фракції фізичної глини визначають назву ґрунту щодо гранулометричного </a:t>
            </a:r>
            <a:r>
              <a:rPr lang="uk-UA" sz="2400" dirty="0" smtClean="0"/>
              <a:t>складу.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8" y="1852625"/>
            <a:ext cx="8480801" cy="34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370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Гранулометричний склад ґрунту</vt:lpstr>
      <vt:lpstr>План</vt:lpstr>
      <vt:lpstr>Мінералогічний склад ґрунту становлять природні хімічні сполуки та самородні елементи</vt:lpstr>
      <vt:lpstr>Гранулометричний склад ґрунту - це відсотковий вміст у ньому ґрунтових частинок (агрегатів) різної величини і форми.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основу класифікації ґрунтів і порід за гранулометричним складом покладено співвідношення фізичного піску та фізичної глини. 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Гранулометричний (механічний) склад та його вплив на властивості ґрунтів</dc:title>
  <dc:creator>Неля</dc:creator>
  <cp:lastModifiedBy>User</cp:lastModifiedBy>
  <cp:revision>28</cp:revision>
  <dcterms:created xsi:type="dcterms:W3CDTF">2015-01-05T14:28:45Z</dcterms:created>
  <dcterms:modified xsi:type="dcterms:W3CDTF">2022-05-09T07:10:12Z</dcterms:modified>
</cp:coreProperties>
</file>