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87" d="100"/>
          <a:sy n="87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4DF93-BBA1-4638-90CD-C35148491D1D}" type="datetimeFigureOut">
              <a:rPr lang="uk-UA" smtClean="0"/>
              <a:t>09.05.2022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0FC9-E692-4EB9-AFD1-82039456F8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823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1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8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3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4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9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4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5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7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6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2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D6DFB-73AA-4091-8472-4C02A437373D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0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 smtClean="0"/>
              <a:t>Основи ґрунтознавства та геології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551837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МОРФОЛОГІЧНІ ОЗНАКИ ҐРУНТІВ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797152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Тема 8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Вологість  не є постійною</a:t>
            </a:r>
            <a:r>
              <a:rPr lang="uk-UA" sz="2000" dirty="0"/>
              <a:t>. Вологість окремих горизонтів. Буває: сухий </a:t>
            </a:r>
            <a:r>
              <a:rPr lang="uk-UA" sz="2000" dirty="0" err="1"/>
              <a:t>грунт</a:t>
            </a:r>
            <a:r>
              <a:rPr lang="uk-UA" sz="2000" dirty="0"/>
              <a:t> – сухий рука тепла; свіжий – сухий, холодить руку; вологий на руці лишається пляма  і стискається в грудку; сирий – зволожує руку і прилипає до неї; мокрий – тече вода через пальці при здушуванні.</a:t>
            </a:r>
          </a:p>
          <a:p>
            <a:r>
              <a:rPr lang="uk-UA" sz="2000" b="1" dirty="0" smtClean="0"/>
              <a:t>Структура</a:t>
            </a:r>
            <a:r>
              <a:rPr lang="uk-UA" sz="2000" dirty="0" smtClean="0"/>
              <a:t> </a:t>
            </a:r>
            <a:r>
              <a:rPr lang="uk-UA" sz="2000" dirty="0"/>
              <a:t>називається властивість ґрунту природно розпадатися на окремі, різні за формою, розміром і міцністю.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3462"/>
            <a:ext cx="5540871" cy="402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6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Новоутворення</a:t>
            </a:r>
            <a:r>
              <a:rPr lang="uk-UA" sz="2400" dirty="0"/>
              <a:t> – скупчення речовин різної форми  і хімічного складу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9164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Включення</a:t>
            </a:r>
            <a:r>
              <a:rPr lang="uk-UA" sz="2400" dirty="0"/>
              <a:t> – називають різноманітні тіла органічного або мінерального походження, поява яких не пов’язана з ґрунтотворним процесом. 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2929" t="24100" r="34424" b="18274"/>
          <a:stretch/>
        </p:blipFill>
        <p:spPr bwMode="auto">
          <a:xfrm>
            <a:off x="0" y="2708920"/>
            <a:ext cx="4814394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3240" t="23546" r="35981" b="11901"/>
          <a:stretch/>
        </p:blipFill>
        <p:spPr bwMode="auto">
          <a:xfrm>
            <a:off x="4784104" y="2708920"/>
            <a:ext cx="4359896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10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46085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Профіль ґрунту  – це </a:t>
            </a:r>
            <a:r>
              <a:rPr lang="uk-UA" sz="2400" dirty="0" smtClean="0"/>
              <a:t>будова </a:t>
            </a:r>
            <a:r>
              <a:rPr lang="uk-UA" sz="2400" dirty="0" err="1" smtClean="0"/>
              <a:t>грунту</a:t>
            </a:r>
            <a:r>
              <a:rPr lang="uk-UA" sz="2400" dirty="0" smtClean="0"/>
              <a:t>, глибина його горизонтів, механічний склад, структура, колір </a:t>
            </a:r>
            <a:r>
              <a:rPr lang="uk-UA" sz="2400" dirty="0" err="1" smtClean="0"/>
              <a:t>грунту</a:t>
            </a:r>
            <a:r>
              <a:rPr lang="uk-UA" sz="2400" dirty="0" smtClean="0"/>
              <a:t>, новоутворення і включення. </a:t>
            </a:r>
          </a:p>
          <a:p>
            <a:pPr algn="just"/>
            <a:r>
              <a:rPr lang="uk-UA" sz="2400" b="1" dirty="0" smtClean="0"/>
              <a:t>Будова  профілю ґрунту </a:t>
            </a:r>
            <a:r>
              <a:rPr lang="uk-UA" sz="2400" dirty="0" smtClean="0"/>
              <a:t>–  це поєднання між собою генетичних горизонтів ґрунту в вертикальному напрямку. </a:t>
            </a:r>
          </a:p>
          <a:p>
            <a:pPr algn="just"/>
            <a:r>
              <a:rPr lang="uk-UA" sz="2400" b="1" dirty="0" smtClean="0"/>
              <a:t>Генетичні горизонти (шари ґрунту)</a:t>
            </a:r>
            <a:r>
              <a:rPr lang="uk-UA" sz="2400" dirty="0" smtClean="0"/>
              <a:t> – процеси перетворення і переміщення речовин та енергії в ґрунті, розчленування його на шари. </a:t>
            </a:r>
            <a:endParaRPr lang="uk-UA" sz="2400" dirty="0"/>
          </a:p>
        </p:txBody>
      </p:sp>
      <p:pic>
        <p:nvPicPr>
          <p:cNvPr id="8194" name="Picture 2" descr="Ґрунти території обстеження - Характеристика факторів ґрунтоутворення  території обсте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96" y="404664"/>
            <a:ext cx="430264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6300192" cy="34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85" y="3452775"/>
            <a:ext cx="4109280" cy="324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52775"/>
            <a:ext cx="4536504" cy="32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00191" y="332656"/>
            <a:ext cx="26700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Часто один горизонт позначають двома або трьома індексами</a:t>
            </a:r>
            <a:r>
              <a:rPr lang="uk-UA" sz="2000" dirty="0"/>
              <a:t>, наприклад, </a:t>
            </a:r>
            <a:r>
              <a:rPr lang="uk-UA" sz="2000" b="1" dirty="0" err="1"/>
              <a:t>Нр</a:t>
            </a:r>
            <a:r>
              <a:rPr lang="uk-UA" sz="2000" b="1" dirty="0"/>
              <a:t>, Нс, </a:t>
            </a:r>
            <a:r>
              <a:rPr lang="uk-UA" sz="2000" b="1" dirty="0" err="1"/>
              <a:t>Рк</a:t>
            </a:r>
            <a:r>
              <a:rPr lang="uk-UA" sz="2000" b="1" dirty="0"/>
              <a:t> або </a:t>
            </a:r>
            <a:r>
              <a:rPr lang="uk-UA" sz="2000" b="1" dirty="0" err="1"/>
              <a:t>Рі</a:t>
            </a:r>
            <a:r>
              <a:rPr lang="uk-UA" sz="2000" b="1" dirty="0"/>
              <a:t> </a:t>
            </a:r>
            <a:r>
              <a:rPr lang="uk-UA" sz="2000" dirty="0"/>
              <a:t>та ін. При цьому основний показник ставлять першим, а другий пишуть з малої літери. </a:t>
            </a:r>
          </a:p>
        </p:txBody>
      </p:sp>
    </p:spTree>
    <p:extLst>
      <p:ext uri="{BB962C8B-B14F-4D97-AF65-F5344CB8AC3E}">
        <p14:creationId xmlns:p14="http://schemas.microsoft.com/office/powerpoint/2010/main" val="34761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Кожний горизонт має певну товщину, що вимірюється в сантиметрах, а товщина всіх горизонтів до ґрунтотворної породи становить </a:t>
            </a:r>
            <a:r>
              <a:rPr lang="uk-UA" sz="2400" b="1" dirty="0"/>
              <a:t>глибину (товщину) профілю даного </a:t>
            </a:r>
            <a:r>
              <a:rPr lang="uk-UA" sz="2400" b="1" dirty="0" smtClean="0"/>
              <a:t>ґрунту</a:t>
            </a:r>
            <a:r>
              <a:rPr lang="uk-UA" sz="2400" dirty="0" smtClean="0"/>
              <a:t>. </a:t>
            </a:r>
            <a:endParaRPr lang="uk-UA" sz="2400" dirty="0"/>
          </a:p>
        </p:txBody>
      </p:sp>
      <p:pic>
        <p:nvPicPr>
          <p:cNvPr id="3" name="Рисунок 2" descr="http://academia.in.ua/sites/default/files/field/image/4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29" y="1772816"/>
            <a:ext cx="3419475" cy="4814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8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4954" t="16621" r="40031" b="11623"/>
          <a:stretch/>
        </p:blipFill>
        <p:spPr bwMode="auto">
          <a:xfrm>
            <a:off x="683568" y="332657"/>
            <a:ext cx="7920880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78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Характерні ознаки ґрунтоутворювальних порід, райони поширення.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4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7660373" cy="3450696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1. </a:t>
            </a:r>
            <a:r>
              <a:rPr lang="uk-UA" dirty="0" smtClean="0"/>
              <a:t>Фазовий склад ґрунту.</a:t>
            </a:r>
          </a:p>
          <a:p>
            <a:pPr marL="0" lvl="0" indent="0">
              <a:buNone/>
            </a:pPr>
            <a:r>
              <a:rPr lang="uk-UA" dirty="0" smtClean="0"/>
              <a:t>2. Основні морфологічні ознаки генетичних горизонтів.</a:t>
            </a:r>
          </a:p>
          <a:p>
            <a:pPr marL="0" lvl="0" indent="0">
              <a:buNone/>
            </a:pPr>
            <a:r>
              <a:rPr lang="uk-UA" dirty="0" smtClean="0"/>
              <a:t>3. Ґрунтовий профіль.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53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848" y="188640"/>
            <a:ext cx="8784976" cy="2304256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Ґрунт </a:t>
            </a:r>
            <a:r>
              <a:rPr lang="uk-UA" sz="2400" dirty="0">
                <a:solidFill>
                  <a:schemeClr val="tx1"/>
                </a:solidFill>
              </a:rPr>
              <a:t>– це складна полі функціональна, полі компонентна відкрита багатофазна структурна система в поверхневому шарі кори вивітрювання гірських порід, яка є комплексною функцією гірської породи, організмів, клімату, рельєфу та часу. Ця система має властивість, яка притаманна лише їй – родючість.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852936"/>
            <a:ext cx="7408333" cy="345069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48" y="2420888"/>
            <a:ext cx="5184576" cy="399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Ґрунт - </a:t>
            </a:r>
            <a:r>
              <a:rPr lang="uk-UA" dirty="0" smtClean="0">
                <a:solidFill>
                  <a:schemeClr val="tx1"/>
                </a:solidFill>
              </a:rPr>
              <a:t>багатофазне полідисперсне природне тіло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/>
          <a:stretch/>
        </p:blipFill>
        <p:spPr bwMode="auto">
          <a:xfrm>
            <a:off x="395536" y="1556792"/>
            <a:ext cx="849694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1"/>
                </a:solidFill>
              </a:rPr>
              <a:t>Ґрунт являє собою ієрархічно побудовану природну систему, яка складається з </a:t>
            </a:r>
            <a:r>
              <a:rPr lang="uk-UA" sz="3200" b="1" i="1" dirty="0" smtClean="0">
                <a:solidFill>
                  <a:schemeClr val="tx1"/>
                </a:solidFill>
              </a:rPr>
              <a:t>морфологічних елементів різного рівня</a:t>
            </a:r>
            <a:r>
              <a:rPr lang="uk-UA" sz="3200" dirty="0" smtClean="0">
                <a:solidFill>
                  <a:schemeClr val="tx1"/>
                </a:solidFill>
              </a:rPr>
              <a:t>. 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276872"/>
            <a:ext cx="7668840" cy="3849291"/>
          </a:xfrm>
        </p:spPr>
        <p:txBody>
          <a:bodyPr/>
          <a:lstStyle/>
          <a:p>
            <a:pPr marL="0" indent="0">
              <a:buNone/>
            </a:pPr>
            <a:r>
              <a:rPr lang="uk-UA" sz="3200" b="1" dirty="0" smtClean="0">
                <a:solidFill>
                  <a:schemeClr val="tx1"/>
                </a:solidFill>
              </a:rPr>
              <a:t>Морфологічними елементами ґрунту </a:t>
            </a:r>
            <a:r>
              <a:rPr lang="ru-RU" sz="3200" b="1" dirty="0" smtClean="0">
                <a:solidFill>
                  <a:schemeClr val="tx1"/>
                </a:solidFill>
              </a:rPr>
              <a:t>є: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</a:rPr>
              <a:t>генетичні горизонти,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структурні агрегати,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новоутворення,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</a:rPr>
              <a:t> включення і пори.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До морфологічних ознак ґрунту відносяться</a:t>
            </a:r>
            <a:r>
              <a:rPr lang="uk-UA" sz="3200" dirty="0" smtClean="0">
                <a:solidFill>
                  <a:schemeClr val="tx1"/>
                </a:solidFill>
              </a:rPr>
              <a:t>: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00808"/>
            <a:ext cx="7408333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будова ґрунтового профілю,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потужність ґрунту і окремих горизонтів,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забарвлення,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гранулометричний склад,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структура ґрунту,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текстура (складення),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новоутворення  включення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Потужність горизонтів</a:t>
            </a:r>
            <a:r>
              <a:rPr lang="uk-UA" sz="2400" dirty="0"/>
              <a:t> – це вертикальна потужність горизонтів від поверхні до материнської породи. в см.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3" y="1844824"/>
            <a:ext cx="8092463" cy="478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Забарвлення </a:t>
            </a:r>
            <a:r>
              <a:rPr lang="uk-UA" sz="2400" b="1" dirty="0" smtClean="0"/>
              <a:t>ґрунту</a:t>
            </a:r>
            <a:r>
              <a:rPr lang="uk-UA" sz="2400" dirty="0" smtClean="0"/>
              <a:t>  </a:t>
            </a:r>
            <a:r>
              <a:rPr lang="uk-UA" sz="2400" dirty="0"/>
              <a:t>дає змогу визначити: хімічно-морфологічний склад </a:t>
            </a:r>
            <a:r>
              <a:rPr lang="uk-UA" sz="2400" dirty="0" smtClean="0"/>
              <a:t>ґрунту, </a:t>
            </a:r>
            <a:r>
              <a:rPr lang="uk-UA" sz="2400" dirty="0"/>
              <a:t>розкрити основні процеси, які проходять в </a:t>
            </a:r>
            <a:r>
              <a:rPr lang="uk-UA" sz="2400" dirty="0" smtClean="0"/>
              <a:t>ґрунті. </a:t>
            </a:r>
            <a:endParaRPr lang="uk-U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78" y="2132856"/>
            <a:ext cx="64103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34566"/>
            <a:ext cx="6153158" cy="455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3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5" y="511552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</a:t>
            </a:r>
            <a:r>
              <a:rPr lang="uk-UA" sz="2400" b="1" dirty="0"/>
              <a:t>Будова ґрунту (текстура)</a:t>
            </a:r>
            <a:r>
              <a:rPr lang="uk-UA" sz="2400" dirty="0"/>
              <a:t> – це зовнішнє відображення пористості та щільності ґрунту.</a:t>
            </a:r>
          </a:p>
          <a:p>
            <a:pPr algn="just"/>
            <a:r>
              <a:rPr lang="uk-UA" sz="2400" b="1" dirty="0" smtClean="0"/>
              <a:t>Гранулометричний </a:t>
            </a:r>
            <a:r>
              <a:rPr lang="uk-UA" sz="2400" b="1" dirty="0"/>
              <a:t>склад</a:t>
            </a:r>
            <a:r>
              <a:rPr lang="uk-UA" sz="2400" dirty="0"/>
              <a:t>. Первинні ґрунтові часточки, представленні мінеральними зернами, органічними та органо-мінеральними </a:t>
            </a:r>
            <a:endParaRPr lang="uk-UA" sz="2400" dirty="0" smtClean="0"/>
          </a:p>
          <a:p>
            <a:pPr algn="just"/>
            <a:r>
              <a:rPr lang="uk-UA" sz="2400" dirty="0" smtClean="0"/>
              <a:t>гранулами</a:t>
            </a:r>
            <a:r>
              <a:rPr lang="uk-UA" sz="2400" dirty="0"/>
              <a:t>, що </a:t>
            </a:r>
            <a:r>
              <a:rPr lang="uk-UA" sz="2400" dirty="0" smtClean="0"/>
              <a:t>вільно</a:t>
            </a:r>
          </a:p>
          <a:p>
            <a:pPr algn="just"/>
            <a:r>
              <a:rPr lang="uk-UA" sz="2400" dirty="0" smtClean="0"/>
              <a:t> </a:t>
            </a:r>
            <a:r>
              <a:rPr lang="uk-UA" sz="2400" dirty="0"/>
              <a:t>суспендують у воді </a:t>
            </a:r>
            <a:endParaRPr lang="uk-UA" sz="2400" dirty="0" smtClean="0"/>
          </a:p>
          <a:p>
            <a:pPr algn="just"/>
            <a:r>
              <a:rPr lang="uk-UA" sz="2400" dirty="0" smtClean="0"/>
              <a:t>після </a:t>
            </a:r>
            <a:r>
              <a:rPr lang="uk-UA" sz="2400" dirty="0"/>
              <a:t>руйнування </a:t>
            </a:r>
            <a:endParaRPr lang="uk-UA" sz="2400" dirty="0" smtClean="0"/>
          </a:p>
          <a:p>
            <a:pPr algn="just"/>
            <a:r>
              <a:rPr lang="uk-UA" sz="2400" dirty="0" smtClean="0"/>
              <a:t>клейких </a:t>
            </a:r>
            <a:r>
              <a:rPr lang="uk-UA" sz="2400" dirty="0"/>
              <a:t>матеріалів, називаються механічними (гранулометричними</a:t>
            </a:r>
            <a:r>
              <a:rPr lang="uk-UA" sz="2400" dirty="0" smtClean="0"/>
              <a:t>)</a:t>
            </a:r>
          </a:p>
          <a:p>
            <a:pPr algn="just"/>
            <a:r>
              <a:rPr lang="uk-UA" sz="2400" dirty="0" smtClean="0"/>
              <a:t> </a:t>
            </a:r>
            <a:r>
              <a:rPr lang="uk-UA" sz="2400" dirty="0"/>
              <a:t>елементами.</a:t>
            </a:r>
          </a:p>
        </p:txBody>
      </p:sp>
      <p:sp>
        <p:nvSpPr>
          <p:cNvPr id="3" name="AutoShape 2" descr="Гранулометричний склад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65" y="2526998"/>
            <a:ext cx="4908029" cy="42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3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464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Тема Office</vt:lpstr>
      <vt:lpstr>Презентация PowerPoint</vt:lpstr>
      <vt:lpstr>План</vt:lpstr>
      <vt:lpstr>Ґрунт – це складна полі функціональна, полі компонентна відкрита багатофазна структурна система в поверхневому шарі кори вивітрювання гірських порід, яка є комплексною функцією гірської породи, організмів, клімату, рельєфу та часу. Ця система має властивість, яка притаманна лише їй – родючість.</vt:lpstr>
      <vt:lpstr>Ґрунт - багатофазне полідисперсне природне тіло</vt:lpstr>
      <vt:lpstr>Ґрунт являє собою ієрархічно побудовану природну систему, яка складається з морфологічних елементів різного рівня. </vt:lpstr>
      <vt:lpstr>До морфологічних ознак ґрунту відносяться: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Самостійне вивчення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Неля</dc:creator>
  <cp:lastModifiedBy>User</cp:lastModifiedBy>
  <cp:revision>24</cp:revision>
  <dcterms:created xsi:type="dcterms:W3CDTF">2015-01-04T20:11:59Z</dcterms:created>
  <dcterms:modified xsi:type="dcterms:W3CDTF">2022-05-09T07:09:00Z</dcterms:modified>
</cp:coreProperties>
</file>