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6" r:id="rId4"/>
    <p:sldId id="259" r:id="rId5"/>
    <p:sldId id="267" r:id="rId6"/>
    <p:sldId id="268" r:id="rId7"/>
    <p:sldId id="269" r:id="rId8"/>
    <p:sldId id="260" r:id="rId9"/>
    <p:sldId id="27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4DF93-BBA1-4638-90CD-C35148491D1D}" type="datetimeFigureOut">
              <a:rPr lang="uk-UA" smtClean="0"/>
              <a:t>03.04.2022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0FC9-E692-4EB9-AFD1-82039456F8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823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FC9-E692-4EB9-AFD1-82039456F87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41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4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6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7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5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1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97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1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6DFB-73AA-4091-8472-4C02A43737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8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D6DFB-73AA-4091-8472-4C02A43737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B087-5D1C-4DF6-AF67-7457B39EB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9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files.ub.ua/news/news/5/716041_201970_131770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43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2656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u="sng" dirty="0" smtClean="0"/>
              <a:t>Основи ґрунтознавства та геології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760802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ПРОЦЕСИ ҐРУНТОУТВОРЕННЯ</a:t>
            </a:r>
            <a:endParaRPr lang="ru-RU" sz="5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797152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Тема 7</a:t>
            </a:r>
            <a:endParaRPr lang="ru-RU" sz="5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Самостійне </a:t>
            </a:r>
            <a:r>
              <a:rPr lang="uk-UA" dirty="0"/>
              <a:t>вивчення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/>
              <a:t>Характерні ознаки ґрунтоутворювальних порід, райони поширення.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4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uk-UA" dirty="0"/>
              <a:t>1. Ґрунтоутворювальний процес, його загальні та специфічні риси.</a:t>
            </a:r>
          </a:p>
          <a:p>
            <a:pPr marL="0" lvl="0" indent="0">
              <a:buNone/>
            </a:pPr>
            <a:r>
              <a:rPr lang="uk-UA" dirty="0"/>
              <a:t>2.  Загальна схема ґрунтоутворювального процесу.</a:t>
            </a:r>
          </a:p>
          <a:p>
            <a:pPr marL="0" lvl="0" indent="0">
              <a:buNone/>
            </a:pPr>
            <a:r>
              <a:rPr lang="uk-UA" dirty="0"/>
              <a:t>3. Геологічний (великий), біологічний (малий) кругообіг речовин у природі.</a:t>
            </a:r>
          </a:p>
        </p:txBody>
      </p:sp>
    </p:spTree>
    <p:extLst>
      <p:ext uri="{BB962C8B-B14F-4D97-AF65-F5344CB8AC3E}">
        <p14:creationId xmlns:p14="http://schemas.microsoft.com/office/powerpoint/2010/main" val="29553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Autofit/>
          </a:bodyPr>
          <a:lstStyle/>
          <a:p>
            <a:pPr algn="just"/>
            <a:r>
              <a:rPr lang="uk-UA" sz="2400" b="1" i="1" dirty="0">
                <a:solidFill>
                  <a:schemeClr val="tx1"/>
                </a:solidFill>
              </a:rPr>
              <a:t>Ґрунтоутворення</a:t>
            </a:r>
            <a:r>
              <a:rPr lang="uk-UA" sz="2400" dirty="0">
                <a:solidFill>
                  <a:schemeClr val="tx1"/>
                </a:solidFill>
              </a:rPr>
              <a:t> - це процес, який здійснюється в результаті тривало взаємодії маси материнської гірської породи із живими організмами, продуктами їх життєдіяльності та елементами гідросфери й атмосфери</a:t>
            </a:r>
            <a:r>
              <a:rPr lang="uk-UA" sz="2000" dirty="0">
                <a:solidFill>
                  <a:schemeClr val="tx1"/>
                </a:solidFill>
              </a:rPr>
              <a:t>. </a:t>
            </a:r>
            <a:br>
              <a:rPr lang="uk-UA" sz="2000" dirty="0">
                <a:solidFill>
                  <a:schemeClr val="tx1"/>
                </a:solidFill>
              </a:rPr>
            </a:b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88840"/>
            <a:ext cx="8280919" cy="44644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b="1" dirty="0">
                <a:solidFill>
                  <a:schemeClr val="tx1"/>
                </a:solidFill>
              </a:rPr>
              <a:t>Утворення ґрунту </a:t>
            </a:r>
            <a:r>
              <a:rPr lang="uk-UA" dirty="0">
                <a:solidFill>
                  <a:schemeClr val="tx1"/>
                </a:solidFill>
              </a:rPr>
              <a:t>– це складний процес взаємодії гірської материнської породи з водою, повітрям та живими організмами – мікроорганізмами, вищими рослинами і тваринами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uk-UA" b="1" dirty="0">
                <a:solidFill>
                  <a:schemeClr val="tx1"/>
                </a:solidFill>
              </a:rPr>
              <a:t>Ґрунтоутворення</a:t>
            </a:r>
            <a:r>
              <a:rPr lang="uk-UA" dirty="0">
                <a:solidFill>
                  <a:schemeClr val="tx1"/>
                </a:solidFill>
              </a:rPr>
              <a:t> – це сукупність явищ перетворення и пересування речовин і енергії, які проходять в товщі земної кори.</a:t>
            </a:r>
          </a:p>
          <a:p>
            <a:pPr algn="just"/>
            <a:r>
              <a:rPr lang="uk-UA" b="1" dirty="0">
                <a:solidFill>
                  <a:schemeClr val="tx1"/>
                </a:solidFill>
              </a:rPr>
              <a:t>Ґрунтоутворювальні процеси </a:t>
            </a:r>
            <a:r>
              <a:rPr lang="uk-UA" dirty="0">
                <a:solidFill>
                  <a:schemeClr val="tx1"/>
                </a:solidFill>
              </a:rPr>
              <a:t>– сукупність всіх явищ, які зумовлюють зміни ґрунтотворних порід і пов’язані з перетворенням та переміщенням речовин і енергії.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1" y="2060848"/>
            <a:ext cx="8591618" cy="446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99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5458" y="332656"/>
            <a:ext cx="7883005" cy="646331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/>
              <a:t>Складові </a:t>
            </a:r>
            <a:r>
              <a:rPr lang="uk-UA" sz="3600" b="1" i="1" dirty="0"/>
              <a:t>ґрунтотворного процесу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5459" y="1484784"/>
            <a:ext cx="7632848" cy="526297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2400" dirty="0" smtClean="0"/>
              <a:t>1) </a:t>
            </a:r>
            <a:r>
              <a:rPr lang="uk-UA" sz="2400" b="1" i="1" dirty="0" smtClean="0"/>
              <a:t>перетворення</a:t>
            </a:r>
            <a:r>
              <a:rPr lang="uk-UA" sz="2400" dirty="0" smtClean="0"/>
              <a:t> </a:t>
            </a:r>
            <a:r>
              <a:rPr lang="uk-UA" sz="2400" dirty="0"/>
              <a:t>(трансформація) мінералів гірської породи, з якої утворюється </a:t>
            </a:r>
            <a:r>
              <a:rPr lang="uk-UA" sz="2400" dirty="0" err="1"/>
              <a:t>грунт</a:t>
            </a:r>
            <a:r>
              <a:rPr lang="uk-UA" sz="2400" dirty="0"/>
              <a:t>; </a:t>
            </a:r>
            <a:endParaRPr lang="uk-UA" sz="2400" dirty="0" smtClean="0"/>
          </a:p>
          <a:p>
            <a:r>
              <a:rPr lang="uk-UA" sz="2400" dirty="0" smtClean="0"/>
              <a:t>2</a:t>
            </a:r>
            <a:r>
              <a:rPr lang="uk-UA" sz="2400" dirty="0"/>
              <a:t>) </a:t>
            </a:r>
            <a:r>
              <a:rPr lang="uk-UA" sz="2400" b="1" i="1" dirty="0"/>
              <a:t>накопичення</a:t>
            </a:r>
            <a:r>
              <a:rPr lang="uk-UA" sz="2400" dirty="0"/>
              <a:t> в гірській породі органічних залишків; </a:t>
            </a:r>
            <a:endParaRPr lang="uk-UA" sz="2400" dirty="0" smtClean="0"/>
          </a:p>
          <a:p>
            <a:r>
              <a:rPr lang="uk-UA" sz="2400" dirty="0" smtClean="0"/>
              <a:t>3</a:t>
            </a:r>
            <a:r>
              <a:rPr lang="uk-UA" sz="2400" dirty="0"/>
              <a:t>) </a:t>
            </a:r>
            <a:r>
              <a:rPr lang="uk-UA" sz="2400" b="1" i="1" dirty="0"/>
              <a:t>взаємодія</a:t>
            </a:r>
            <a:r>
              <a:rPr lang="uk-UA" sz="2400" dirty="0"/>
              <a:t> мінеральних та орга­нічних речовин з утворенням складних органо-мінеральних сполук; </a:t>
            </a:r>
            <a:r>
              <a:rPr lang="uk-UA" sz="2400" dirty="0" smtClean="0"/>
              <a:t>              4</a:t>
            </a:r>
            <a:r>
              <a:rPr lang="uk-UA" sz="2400" dirty="0"/>
              <a:t>) </a:t>
            </a:r>
            <a:r>
              <a:rPr lang="uk-UA" sz="2400" b="1" i="1" dirty="0"/>
              <a:t>накопичення</a:t>
            </a:r>
            <a:r>
              <a:rPr lang="uk-UA" sz="2400" dirty="0"/>
              <a:t> у верхній частині </a:t>
            </a:r>
            <a:r>
              <a:rPr lang="uk-UA" sz="2400" dirty="0" err="1"/>
              <a:t>біофільних</a:t>
            </a:r>
            <a:r>
              <a:rPr lang="uk-UA" sz="2400" dirty="0"/>
              <a:t> елементів, і, перш за все, елементів живлення; </a:t>
            </a:r>
            <a:r>
              <a:rPr lang="uk-UA" sz="2400" dirty="0" smtClean="0"/>
              <a:t>                                             5</a:t>
            </a:r>
            <a:r>
              <a:rPr lang="uk-UA" sz="2400" dirty="0"/>
              <a:t>) </a:t>
            </a:r>
            <a:r>
              <a:rPr lang="uk-UA" sz="2400" b="1" i="1" dirty="0"/>
              <a:t>переміщення</a:t>
            </a:r>
            <a:r>
              <a:rPr lang="uk-UA" sz="2400" dirty="0"/>
              <a:t> продуктів ґрунтоутворення сто­ком вологи в профіль ґрунту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6)</a:t>
            </a:r>
            <a:r>
              <a:rPr lang="ru-RU" sz="2400" dirty="0"/>
              <a:t> </a:t>
            </a:r>
            <a:r>
              <a:rPr lang="ru-RU" sz="2400" b="1" dirty="0" err="1" smtClean="0"/>
              <a:t>надходження</a:t>
            </a:r>
            <a:r>
              <a:rPr lang="ru-RU" sz="2400" dirty="0" smtClean="0"/>
              <a:t> </a:t>
            </a:r>
            <a:r>
              <a:rPr lang="ru-RU" sz="2400" dirty="0" err="1"/>
              <a:t>вологи</a:t>
            </a:r>
            <a:r>
              <a:rPr lang="ru-RU" sz="2400" dirty="0"/>
              <a:t> в </a:t>
            </a:r>
            <a:r>
              <a:rPr lang="ru-RU" sz="2400" dirty="0" err="1"/>
              <a:t>ґрунт</a:t>
            </a:r>
            <a:r>
              <a:rPr lang="ru-RU" sz="2400" dirty="0"/>
              <a:t> і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повернення</a:t>
            </a:r>
            <a:r>
              <a:rPr lang="ru-RU" sz="2400" dirty="0"/>
              <a:t> в атмосферу (</a:t>
            </a:r>
            <a:r>
              <a:rPr lang="ru-RU" sz="2400" dirty="0" err="1"/>
              <a:t>транспірація</a:t>
            </a:r>
            <a:r>
              <a:rPr lang="ru-RU" sz="2400" dirty="0"/>
              <a:t> і </a:t>
            </a:r>
            <a:r>
              <a:rPr lang="ru-RU" sz="2400" dirty="0" err="1"/>
              <a:t>випаровування</a:t>
            </a:r>
            <a:r>
              <a:rPr lang="ru-RU" sz="2400" dirty="0" smtClean="0"/>
              <a:t>).</a:t>
            </a:r>
          </a:p>
          <a:p>
            <a:r>
              <a:rPr lang="ru-RU" sz="2400" dirty="0"/>
              <a:t>7) </a:t>
            </a:r>
            <a:r>
              <a:rPr lang="ru-RU" sz="2400" b="1" dirty="0" err="1" smtClean="0"/>
              <a:t>поглинання</a:t>
            </a:r>
            <a:r>
              <a:rPr lang="ru-RU" sz="2400" dirty="0" smtClean="0"/>
              <a:t> </a:t>
            </a:r>
            <a:r>
              <a:rPr lang="ru-RU" sz="2400" dirty="0" err="1"/>
              <a:t>сонячної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грунтом,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нагрівання</a:t>
            </a:r>
            <a:r>
              <a:rPr lang="ru-RU" sz="2400" dirty="0"/>
              <a:t> і </a:t>
            </a:r>
            <a:r>
              <a:rPr lang="ru-RU" sz="2400" dirty="0" err="1"/>
              <a:t>випромінювання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, яке </a:t>
            </a:r>
            <a:r>
              <a:rPr lang="ru-RU" sz="2400" dirty="0" err="1"/>
              <a:t>супроводжується</a:t>
            </a:r>
            <a:r>
              <a:rPr lang="ru-RU" sz="2400" dirty="0"/>
              <a:t> </a:t>
            </a:r>
            <a:r>
              <a:rPr lang="ru-RU" sz="2400" dirty="0" err="1"/>
              <a:t>охолодженням</a:t>
            </a:r>
            <a:r>
              <a:rPr lang="ru-RU" sz="2400" dirty="0"/>
              <a:t>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892480" y="1988840"/>
            <a:ext cx="0" cy="2793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Стрелка вниз 4"/>
          <p:cNvSpPr/>
          <p:nvPr/>
        </p:nvSpPr>
        <p:spPr>
          <a:xfrm>
            <a:off x="4355976" y="978987"/>
            <a:ext cx="1080120" cy="505797"/>
          </a:xfrm>
          <a:prstGeom prst="down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4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Цикли </a:t>
            </a:r>
            <a:r>
              <a:rPr lang="uk-UA" sz="3600" dirty="0" smtClean="0">
                <a:solidFill>
                  <a:schemeClr val="tx1"/>
                </a:solidFill>
              </a:rPr>
              <a:t>ґрунтоутворення є загальними </a:t>
            </a:r>
            <a:r>
              <a:rPr lang="ru-RU" sz="3600" dirty="0" err="1" smtClean="0">
                <a:solidFill>
                  <a:schemeClr val="tx1"/>
                </a:solidFill>
              </a:rPr>
              <a:t>ґрунтотвірними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процесами</a:t>
            </a:r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Виділяють</a:t>
            </a:r>
            <a:r>
              <a:rPr lang="uk-UA" dirty="0"/>
              <a:t> </a:t>
            </a:r>
            <a:r>
              <a:rPr lang="uk-UA" b="1" i="1" dirty="0">
                <a:solidFill>
                  <a:schemeClr val="tx1"/>
                </a:solidFill>
              </a:rPr>
              <a:t>добові, сезонні, річні, багаторічні, вікові цикли </a:t>
            </a:r>
            <a:r>
              <a:rPr lang="uk-UA" b="1" i="1" dirty="0" err="1">
                <a:solidFill>
                  <a:schemeClr val="tx1"/>
                </a:solidFill>
              </a:rPr>
              <a:t>ґрунтотворення</a:t>
            </a:r>
            <a:r>
              <a:rPr lang="uk-UA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020479"/>
            <a:ext cx="768787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7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Елементарні ґрунтотворні процеси </a:t>
            </a:r>
            <a:r>
              <a:rPr lang="uk-UA" dirty="0">
                <a:solidFill>
                  <a:schemeClr val="tx1"/>
                </a:solidFill>
              </a:rPr>
              <a:t>(ЕГП)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392488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ЕГП</a:t>
            </a:r>
            <a:r>
              <a:rPr lang="uk-UA" dirty="0">
                <a:solidFill>
                  <a:schemeClr val="tx1"/>
                </a:solidFill>
              </a:rPr>
              <a:t> – це явище </a:t>
            </a:r>
            <a:r>
              <a:rPr lang="uk-UA" dirty="0" err="1">
                <a:solidFill>
                  <a:schemeClr val="tx1"/>
                </a:solidFill>
              </a:rPr>
              <a:t>грунтотворення</a:t>
            </a:r>
            <a:r>
              <a:rPr lang="uk-UA" dirty="0">
                <a:solidFill>
                  <a:schemeClr val="tx1"/>
                </a:solidFill>
              </a:rPr>
              <a:t>, властиве тільки ґрунтам, яке при відповідних природних сполученнях одних ЕГП з іншими визначає властивості ґрунтів на рівні генетичних типів, тобто насамперед будову </a:t>
            </a:r>
            <a:r>
              <a:rPr lang="uk-UA" dirty="0" err="1">
                <a:solidFill>
                  <a:schemeClr val="tx1"/>
                </a:solidFill>
              </a:rPr>
              <a:t>профіля</a:t>
            </a:r>
            <a:r>
              <a:rPr lang="uk-UA" dirty="0">
                <a:solidFill>
                  <a:schemeClr val="tx1"/>
                </a:solidFill>
              </a:rPr>
              <a:t> ґрунту або склад і співвідношення </a:t>
            </a:r>
            <a:r>
              <a:rPr lang="uk-UA" dirty="0" err="1">
                <a:solidFill>
                  <a:schemeClr val="tx1"/>
                </a:solidFill>
              </a:rPr>
              <a:t>грунтових</a:t>
            </a:r>
            <a:r>
              <a:rPr lang="uk-UA" dirty="0">
                <a:solidFill>
                  <a:schemeClr val="tx1"/>
                </a:solidFill>
              </a:rPr>
              <a:t> генетичних горизонтів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b="1" i="1" dirty="0">
                <a:solidFill>
                  <a:schemeClr val="tx1"/>
                </a:solidFill>
              </a:rPr>
              <a:t>Процес </a:t>
            </a:r>
            <a:r>
              <a:rPr lang="uk-UA" b="1" i="1" dirty="0" err="1">
                <a:solidFill>
                  <a:schemeClr val="tx1"/>
                </a:solidFill>
              </a:rPr>
              <a:t>ґрунтотворення</a:t>
            </a:r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– це сукупність різноманітних елементарних ґрунтових процесів, які формують склад твердої фази ґрунту, розчину і ґрунтового повітря, будову і властивості ґрунту.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64096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7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AutoShape 4" descr="https://subject.com.ua/textbook/geography/8klas_4/8klas_4.files/image0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8604"/>
            <a:ext cx="8432105" cy="573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4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272" y="2415664"/>
            <a:ext cx="7941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/>
              <a:t>Основні типи </a:t>
            </a:r>
            <a:r>
              <a:rPr lang="uk-UA" sz="3600" b="1" dirty="0" err="1" smtClean="0"/>
              <a:t>грунтотворчих</a:t>
            </a:r>
            <a:r>
              <a:rPr lang="uk-UA" sz="3600" b="1" dirty="0" smtClean="0"/>
              <a:t> процесів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Тип </a:t>
            </a:r>
            <a:r>
              <a:rPr lang="uk-UA" sz="2400" b="1" dirty="0" err="1"/>
              <a:t>ґрунтотворення</a:t>
            </a:r>
            <a:r>
              <a:rPr lang="uk-UA" sz="2400" b="1" dirty="0"/>
              <a:t> </a:t>
            </a:r>
            <a:r>
              <a:rPr lang="uk-UA" sz="2400" dirty="0"/>
              <a:t>– це переважаючий розвиток того чи іншого </a:t>
            </a:r>
            <a:r>
              <a:rPr lang="uk-UA" sz="2400" dirty="0" err="1"/>
              <a:t>профілеформуючого</a:t>
            </a:r>
            <a:r>
              <a:rPr lang="uk-UA" sz="2400" dirty="0"/>
              <a:t> ЕГП, внаслідок чого ґрунти різних генетичних типів набувають свої характерні ознаки та властивості, а саме фазовий склад, морфологічні ознаки, хімічні та фізичні властивості та ін.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60953" y="5085184"/>
            <a:ext cx="6552728" cy="13849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2800" dirty="0"/>
              <a:t>підзолистий, дерновий, буроземний, чорноземний, болотний, солончаковий, солонцевий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2023" y="3211235"/>
            <a:ext cx="7863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примітивний; підзолистий; дерново-лучний; степовий; болотний; солончаковий; солонцюватий; осолодіння; пустельно-степовий; буроземний; підзолисто-червоноземний; мерзлотно-тайговий; антропогенний.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627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chemeClr val="tx1"/>
                </a:solidFill>
              </a:rPr>
              <a:t>Геологічний</a:t>
            </a:r>
            <a:r>
              <a:rPr lang="ru-RU" sz="3600" b="1" dirty="0">
                <a:solidFill>
                  <a:schemeClr val="tx1"/>
                </a:solidFill>
              </a:rPr>
              <a:t> (великий), </a:t>
            </a:r>
            <a:r>
              <a:rPr lang="ru-RU" sz="3600" b="1" dirty="0" err="1">
                <a:solidFill>
                  <a:schemeClr val="tx1"/>
                </a:solidFill>
              </a:rPr>
              <a:t>біологічний</a:t>
            </a:r>
            <a:r>
              <a:rPr lang="ru-RU" sz="3600" b="1" dirty="0">
                <a:solidFill>
                  <a:schemeClr val="tx1"/>
                </a:solidFill>
              </a:rPr>
              <a:t> (</a:t>
            </a:r>
            <a:r>
              <a:rPr lang="ru-RU" sz="3600" b="1" dirty="0" err="1">
                <a:solidFill>
                  <a:schemeClr val="tx1"/>
                </a:solidFill>
              </a:rPr>
              <a:t>малий</a:t>
            </a:r>
            <a:r>
              <a:rPr lang="ru-RU" sz="3600" b="1" dirty="0">
                <a:solidFill>
                  <a:schemeClr val="tx1"/>
                </a:solidFill>
              </a:rPr>
              <a:t>) </a:t>
            </a:r>
            <a:r>
              <a:rPr lang="ru-RU" sz="3600" b="1" dirty="0" err="1">
                <a:solidFill>
                  <a:schemeClr val="tx1"/>
                </a:solidFill>
              </a:rPr>
              <a:t>кругообіг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речовин</a:t>
            </a:r>
            <a:r>
              <a:rPr lang="ru-RU" sz="3600" b="1" dirty="0">
                <a:solidFill>
                  <a:schemeClr val="tx1"/>
                </a:solidFill>
              </a:rPr>
              <a:t> у </a:t>
            </a:r>
            <a:r>
              <a:rPr lang="ru-RU" sz="3600" b="1" dirty="0" err="1" smtClean="0">
                <a:solidFill>
                  <a:schemeClr val="tx1"/>
                </a:solidFill>
              </a:rPr>
              <a:t>природі</a:t>
            </a:r>
            <a:endParaRPr lang="uk-UA" sz="36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2132856"/>
            <a:ext cx="4110224" cy="34472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Схема </a:t>
            </a:r>
            <a:r>
              <a:rPr lang="ru-RU" dirty="0" err="1">
                <a:solidFill>
                  <a:schemeClr val="tx1"/>
                </a:solidFill>
              </a:rPr>
              <a:t>біологічного</a:t>
            </a:r>
            <a:r>
              <a:rPr lang="ru-RU" dirty="0">
                <a:solidFill>
                  <a:schemeClr val="tx1"/>
                </a:solidFill>
              </a:rPr>
              <a:t> (малого) </a:t>
            </a:r>
            <a:r>
              <a:rPr lang="ru-RU" dirty="0" err="1">
                <a:solidFill>
                  <a:schemeClr val="tx1"/>
                </a:solidFill>
              </a:rPr>
              <a:t>кругообігу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природі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88024" y="2132856"/>
            <a:ext cx="4176464" cy="34472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Схема </a:t>
            </a:r>
            <a:r>
              <a:rPr lang="ru-RU" dirty="0" err="1">
                <a:solidFill>
                  <a:schemeClr val="tx1"/>
                </a:solidFill>
              </a:rPr>
              <a:t>геологічного</a:t>
            </a:r>
            <a:r>
              <a:rPr lang="ru-RU" dirty="0">
                <a:solidFill>
                  <a:schemeClr val="tx1"/>
                </a:solidFill>
              </a:rPr>
              <a:t> (великого) </a:t>
            </a:r>
            <a:r>
              <a:rPr lang="ru-RU" dirty="0" err="1">
                <a:solidFill>
                  <a:schemeClr val="tx1"/>
                </a:solidFill>
              </a:rPr>
              <a:t>кругообігу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природі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2617" t="24376" r="57633" b="35174"/>
          <a:stretch/>
        </p:blipFill>
        <p:spPr bwMode="auto">
          <a:xfrm>
            <a:off x="539552" y="3501008"/>
            <a:ext cx="3744416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3240" t="35447" r="36760" b="29922"/>
          <a:stretch/>
        </p:blipFill>
        <p:spPr bwMode="auto">
          <a:xfrm>
            <a:off x="4644008" y="3501009"/>
            <a:ext cx="4347220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2"/>
          <a:stretch/>
        </p:blipFill>
        <p:spPr bwMode="auto">
          <a:xfrm>
            <a:off x="575556" y="1196752"/>
            <a:ext cx="7992888" cy="54993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75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454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План</vt:lpstr>
      <vt:lpstr>Ґрунтоутворення - це процес, який здійснюється в результаті тривало взаємодії маси материнської гірської породи із живими організмами, продуктами їх життєдіяльності та елементами гідросфери й атмосфери.  </vt:lpstr>
      <vt:lpstr>Презентация PowerPoint</vt:lpstr>
      <vt:lpstr>Цикли ґрунтоутворення є загальними ґрунтотвірними процесами</vt:lpstr>
      <vt:lpstr>Елементарні ґрунтотворні процеси (ЕГП)</vt:lpstr>
      <vt:lpstr>Презентация PowerPoint</vt:lpstr>
      <vt:lpstr>Презентация PowerPoint</vt:lpstr>
      <vt:lpstr>Геологічний (великий), біологічний (малий) кругообіг речовин у природі</vt:lpstr>
      <vt:lpstr>Самостійне вивчення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Неля</dc:creator>
  <cp:lastModifiedBy>User</cp:lastModifiedBy>
  <cp:revision>17</cp:revision>
  <dcterms:created xsi:type="dcterms:W3CDTF">2015-01-04T20:11:59Z</dcterms:created>
  <dcterms:modified xsi:type="dcterms:W3CDTF">2022-04-03T10:53:56Z</dcterms:modified>
</cp:coreProperties>
</file>