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9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66E4-81C2-456A-A6B2-80BE5FB21243}" type="datetimeFigureOut">
              <a:rPr lang="uk-UA" smtClean="0"/>
              <a:t>03.04.2022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B90B-5E02-47BE-ADFE-050F7784D1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45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66E4-81C2-456A-A6B2-80BE5FB21243}" type="datetimeFigureOut">
              <a:rPr lang="uk-UA" smtClean="0"/>
              <a:t>03.04.2022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B90B-5E02-47BE-ADFE-050F7784D1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8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66E4-81C2-456A-A6B2-80BE5FB21243}" type="datetimeFigureOut">
              <a:rPr lang="uk-UA" smtClean="0"/>
              <a:t>03.04.2022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B90B-5E02-47BE-ADFE-050F7784D1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90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66E4-81C2-456A-A6B2-80BE5FB21243}" type="datetimeFigureOut">
              <a:rPr lang="uk-UA" smtClean="0"/>
              <a:t>03.04.2022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B90B-5E02-47BE-ADFE-050F7784D1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210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66E4-81C2-456A-A6B2-80BE5FB21243}" type="datetimeFigureOut">
              <a:rPr lang="uk-UA" smtClean="0"/>
              <a:t>03.04.2022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B90B-5E02-47BE-ADFE-050F7784D1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49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66E4-81C2-456A-A6B2-80BE5FB21243}" type="datetimeFigureOut">
              <a:rPr lang="uk-UA" smtClean="0"/>
              <a:t>03.04.2022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B90B-5E02-47BE-ADFE-050F7784D1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660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66E4-81C2-456A-A6B2-80BE5FB21243}" type="datetimeFigureOut">
              <a:rPr lang="uk-UA" smtClean="0"/>
              <a:t>03.04.2022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B90B-5E02-47BE-ADFE-050F7784D1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9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66E4-81C2-456A-A6B2-80BE5FB21243}" type="datetimeFigureOut">
              <a:rPr lang="uk-UA" smtClean="0"/>
              <a:t>03.04.2022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B90B-5E02-47BE-ADFE-050F7784D1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902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66E4-81C2-456A-A6B2-80BE5FB21243}" type="datetimeFigureOut">
              <a:rPr lang="uk-UA" smtClean="0"/>
              <a:t>03.04.2022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B90B-5E02-47BE-ADFE-050F7784D1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420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66E4-81C2-456A-A6B2-80BE5FB21243}" type="datetimeFigureOut">
              <a:rPr lang="uk-UA" smtClean="0"/>
              <a:t>03.04.2022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B90B-5E02-47BE-ADFE-050F7784D1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776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66E4-81C2-456A-A6B2-80BE5FB21243}" type="datetimeFigureOut">
              <a:rPr lang="uk-UA" smtClean="0"/>
              <a:t>03.04.2022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B90B-5E02-47BE-ADFE-050F7784D1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40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E66E4-81C2-456A-A6B2-80BE5FB21243}" type="datetimeFigureOut">
              <a:rPr lang="uk-UA" smtClean="0"/>
              <a:t>03.04.2022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3B90B-5E02-47BE-ADFE-050F7784D1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24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-gK6z-kNiQ&amp;ab_channel=%D0%A1%D0%B5%D1%80%D0%B3%D0%B5%D0%B9%D0%9A%D0%BE%D0%BB%D0%BE%D0%BC%D0%B8%D0%B9%D1%87%D1%83%D0%B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http://files.ub.ua/news/news/5/716041_201970_131770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43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36912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ПОНЯТТЯ ПРО ҐРУНТ, МІСЦЕ, РОЛЬ І ФУНКЦІЇ ЙОГО В БІОСФЕРІ</a:t>
            </a:r>
            <a:endParaRPr lang="ru-RU" sz="4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75" y="4910554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Тема 6</a:t>
            </a:r>
            <a:endParaRPr lang="ru-RU" sz="4400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404664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u="sng" dirty="0"/>
              <a:t>Основи ґрунтознавства та геології</a:t>
            </a:r>
          </a:p>
        </p:txBody>
      </p:sp>
    </p:spTree>
    <p:extLst>
      <p:ext uri="{BB962C8B-B14F-4D97-AF65-F5344CB8AC3E}">
        <p14:creationId xmlns:p14="http://schemas.microsoft.com/office/powerpoint/2010/main" val="16301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800200"/>
          </a:xfrm>
        </p:spPr>
        <p:txBody>
          <a:bodyPr>
            <a:noAutofit/>
          </a:bodyPr>
          <a:lstStyle/>
          <a:p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2800" dirty="0" smtClean="0"/>
              <a:t>Формула ґрунтоутворення:</a:t>
            </a:r>
            <a:br>
              <a:rPr lang="uk-UA" sz="2800" dirty="0" smtClean="0"/>
            </a:br>
            <a:r>
              <a:rPr lang="ru-RU" sz="3200" b="1" dirty="0" smtClean="0"/>
              <a:t>П = f(КГОРТ)</a:t>
            </a:r>
            <a:br>
              <a:rPr lang="ru-RU" sz="3200" b="1" dirty="0" smtClean="0"/>
            </a:br>
            <a:r>
              <a:rPr lang="ru-RU" sz="2800" dirty="0" smtClean="0"/>
              <a:t>де: П – грунт; К– </a:t>
            </a:r>
            <a:r>
              <a:rPr lang="uk-UA" sz="2800" dirty="0" smtClean="0"/>
              <a:t>клімат; Г – материнська порода; О – організми; Р – рельєф; </a:t>
            </a:r>
            <a:r>
              <a:rPr lang="ru-RU" sz="2800" dirty="0" smtClean="0"/>
              <a:t>Т – час.</a:t>
            </a:r>
            <a:br>
              <a:rPr lang="ru-RU" sz="2800" dirty="0" smtClean="0"/>
            </a:br>
            <a:endParaRPr lang="uk-UA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2773" t="31580" r="35202" b="8577"/>
          <a:stretch/>
        </p:blipFill>
        <p:spPr bwMode="auto">
          <a:xfrm>
            <a:off x="1475656" y="2132856"/>
            <a:ext cx="6397000" cy="4137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98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>Клімат як фактор ґрунтоутворення</a:t>
            </a:r>
            <a:r>
              <a:rPr lang="uk-UA" sz="4000" b="1" dirty="0"/>
              <a:t/>
            </a:r>
            <a:br>
              <a:rPr lang="uk-UA" sz="4000" b="1" dirty="0"/>
            </a:br>
            <a:r>
              <a:rPr lang="uk-UA" sz="4000" dirty="0" smtClean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i="1" dirty="0" err="1" smtClean="0"/>
              <a:t>Клімат</a:t>
            </a:r>
            <a:r>
              <a:rPr lang="ru-RU" b="1" i="1" dirty="0" smtClean="0"/>
              <a:t> – </a:t>
            </a:r>
            <a:r>
              <a:rPr lang="ru-RU" b="1" i="1" dirty="0" err="1" smtClean="0"/>
              <a:t>статистичний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багаторічний</a:t>
            </a:r>
            <a:r>
              <a:rPr lang="ru-RU" b="1" i="1" dirty="0" smtClean="0"/>
              <a:t> режим погоди в </a:t>
            </a:r>
            <a:r>
              <a:rPr lang="ru-RU" b="1" i="1" dirty="0" err="1" smtClean="0"/>
              <a:t>тій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іншій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місцевості</a:t>
            </a:r>
            <a:endParaRPr lang="ru-RU" b="1" i="1" dirty="0" smtClean="0"/>
          </a:p>
          <a:p>
            <a:pPr marL="0" indent="0">
              <a:buNone/>
            </a:pPr>
            <a:r>
              <a:rPr lang="uk-UA" dirty="0" smtClean="0"/>
              <a:t>       Найважливішими параметрами клімату по відношенню до ґрунтоутворення є </a:t>
            </a:r>
            <a:r>
              <a:rPr lang="uk-UA" b="1" i="1" dirty="0" smtClean="0"/>
              <a:t>тепло та волога</a:t>
            </a:r>
            <a:r>
              <a:rPr lang="ru-RU" b="1" i="1" dirty="0" smtClean="0"/>
              <a:t>. </a:t>
            </a:r>
          </a:p>
          <a:p>
            <a:pPr marL="0" indent="0">
              <a:buNone/>
            </a:pPr>
            <a:r>
              <a:rPr lang="uk-UA" dirty="0" smtClean="0"/>
              <a:t>      Клімат впливає на:</a:t>
            </a:r>
          </a:p>
          <a:p>
            <a:pPr>
              <a:buFontTx/>
              <a:buChar char="-"/>
            </a:pPr>
            <a:r>
              <a:rPr lang="uk-UA" dirty="0" smtClean="0"/>
              <a:t>перерозподіл сонячної енергії і опадів;</a:t>
            </a:r>
          </a:p>
          <a:p>
            <a:pPr>
              <a:buFontTx/>
              <a:buChar char="-"/>
            </a:pPr>
            <a:r>
              <a:rPr lang="uk-UA" dirty="0" smtClean="0"/>
              <a:t>водний, тепловий, сольовий режими ґрунтів;</a:t>
            </a:r>
          </a:p>
          <a:p>
            <a:pPr>
              <a:buFontTx/>
              <a:buChar char="-"/>
            </a:pPr>
            <a:r>
              <a:rPr lang="uk-UA" dirty="0" smtClean="0"/>
              <a:t>напрямок вітрів і їх силу; </a:t>
            </a:r>
          </a:p>
          <a:p>
            <a:pPr>
              <a:buFontTx/>
              <a:buChar char="-"/>
            </a:pPr>
            <a:r>
              <a:rPr lang="uk-UA" dirty="0" smtClean="0"/>
              <a:t>формування рослинності;</a:t>
            </a:r>
          </a:p>
          <a:p>
            <a:pPr>
              <a:buFontTx/>
              <a:buChar char="-"/>
            </a:pPr>
            <a:r>
              <a:rPr lang="uk-UA" dirty="0" smtClean="0"/>
              <a:t>розподіл ґрунтів по поверхні суші, особливо в гірських країнах.</a:t>
            </a:r>
            <a:endParaRPr lang="uk-UA" dirty="0"/>
          </a:p>
        </p:txBody>
      </p:sp>
      <p:sp>
        <p:nvSpPr>
          <p:cNvPr id="4" name="AutoShape 2" descr="Клімат України | Фізична географія України, 8 кл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7975"/>
            <a:ext cx="8947764" cy="60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7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Фактор організмів </a:t>
            </a:r>
            <a:r>
              <a:rPr lang="uk-UA" sz="2400" dirty="0" smtClean="0"/>
              <a:t>залежить від клімату, який визначає характер зелених рослин, мікроорганізмів, тварин, що населяють біогеоценоз. Основна роль у грунтотворенні належить зеленим рослинам – творцям органічної речовини і мікроорганізмам – її руйнівникам.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2808312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Розрізняють наступні рослинні формації: </a:t>
            </a:r>
            <a:r>
              <a:rPr lang="uk-UA" b="1" i="1" dirty="0" smtClean="0"/>
              <a:t>дерев’яниста, лучно-трав’яниста, степова, пустельна, мохово-лишайникова</a:t>
            </a:r>
            <a:r>
              <a:rPr lang="uk-UA" dirty="0" smtClean="0"/>
              <a:t>. Рослинні формації у сукупності з мікроорганізмами по різному впливають на утворення ґрунтів.</a:t>
            </a:r>
          </a:p>
          <a:p>
            <a:r>
              <a:rPr lang="uk-UA" dirty="0" smtClean="0"/>
              <a:t>Наприклад: чорноземи – ґрунти трав’янистих степів. Наслідком поселення на чорноземах лісів є </a:t>
            </a:r>
            <a:r>
              <a:rPr lang="uk-UA" dirty="0" err="1" smtClean="0"/>
              <a:t>опідзолення</a:t>
            </a:r>
            <a:r>
              <a:rPr lang="uk-UA" dirty="0" smtClean="0"/>
              <a:t> чорноземів. Мохово-лишайникова рослинність має обмежену біомасу, яка після відмирання попадає тільки на поверхню ґрунту, мохи мають високу вологоємність, що сприяє перезволоженню, консервації рослинних залишків, утворенню торфу.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0" y="61842"/>
            <a:ext cx="8813719" cy="682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61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Материнська </a:t>
            </a:r>
            <a:r>
              <a:rPr lang="uk-UA" sz="3600" b="1" dirty="0"/>
              <a:t>порода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b="1" i="1" dirty="0" smtClean="0"/>
              <a:t>Материнські породи:</a:t>
            </a:r>
          </a:p>
          <a:p>
            <a:pPr marL="0" indent="0">
              <a:buNone/>
            </a:pPr>
            <a:r>
              <a:rPr lang="uk-UA" dirty="0" smtClean="0"/>
              <a:t> - є матеріальною основою </a:t>
            </a:r>
            <a:r>
              <a:rPr lang="uk-UA" dirty="0" err="1" smtClean="0"/>
              <a:t>грунту</a:t>
            </a:r>
            <a:r>
              <a:rPr lang="uk-UA" dirty="0" smtClean="0"/>
              <a:t> і передають їй свій гранулометричний, мінералогічний і хімічний склад, а також фізичні властивості;</a:t>
            </a:r>
          </a:p>
          <a:p>
            <a:pPr marL="0" indent="0">
              <a:buNone/>
            </a:pPr>
            <a:r>
              <a:rPr lang="uk-UA" dirty="0" smtClean="0"/>
              <a:t> - залежить біологічна продуктивність, швидкість розкладання рослинних залишків і утворення гумусу.</a:t>
            </a:r>
          </a:p>
          <a:p>
            <a:pPr marL="0" indent="0">
              <a:buNone/>
            </a:pPr>
            <a:r>
              <a:rPr lang="uk-UA" dirty="0" smtClean="0"/>
              <a:t> Найбільш родючі ґрунти формуються на: </a:t>
            </a:r>
          </a:p>
          <a:p>
            <a:pPr marL="0" indent="0">
              <a:buNone/>
            </a:pPr>
            <a:r>
              <a:rPr lang="uk-UA" dirty="0" smtClean="0"/>
              <a:t>- карбонатних лесах, 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dirty="0" err="1" smtClean="0"/>
              <a:t>лессовідних</a:t>
            </a:r>
            <a:r>
              <a:rPr lang="uk-UA" dirty="0" smtClean="0"/>
              <a:t> суглинках, 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dirty="0" err="1" smtClean="0"/>
              <a:t>бескарбонатних</a:t>
            </a:r>
            <a:r>
              <a:rPr lang="uk-UA" dirty="0" smtClean="0"/>
              <a:t> суглинках , 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dirty="0" err="1" smtClean="0"/>
              <a:t>аллювіальних</a:t>
            </a:r>
            <a:r>
              <a:rPr lang="uk-UA" dirty="0" smtClean="0"/>
              <a:t> суглинках</a:t>
            </a:r>
            <a:endParaRPr lang="uk-UA" dirty="0"/>
          </a:p>
        </p:txBody>
      </p:sp>
      <p:pic>
        <p:nvPicPr>
          <p:cNvPr id="3074" name="Picture 2" descr="Фотообои Гірська порода - Печать Гірська порода на стену - Фабрика  Интерье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562" y="4135969"/>
            <a:ext cx="3338736" cy="22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Рельєф як фактор ґрунтоутворення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Рельєф</a:t>
            </a:r>
            <a:r>
              <a:rPr lang="uk-UA" dirty="0" smtClean="0"/>
              <a:t> – являє собою сукупність різного роду нерівностей земної кори, дуже істотно впливає на місцевий клімат(мікроклімат), а також на перерозподіл сонячної радіації, тепла та вологи, що забезпечує просторову неоднорідність ґрунтового вкриття. </a:t>
            </a:r>
          </a:p>
          <a:p>
            <a:pPr marL="0" indent="0">
              <a:buNone/>
            </a:pPr>
            <a:r>
              <a:rPr lang="uk-UA" dirty="0" smtClean="0"/>
              <a:t>Пряме значення рельєфу полягає у розвитку ерозійних процесів, непряме виявляється через перерозподіл тепла, світла і води. </a:t>
            </a:r>
          </a:p>
          <a:p>
            <a:pPr marL="0" indent="0">
              <a:buNone/>
            </a:pPr>
            <a:r>
              <a:rPr lang="uk-UA" dirty="0" smtClean="0"/>
              <a:t>Приклад – </a:t>
            </a:r>
            <a:r>
              <a:rPr lang="uk-UA" dirty="0" err="1" smtClean="0"/>
              <a:t>автоморфні</a:t>
            </a:r>
            <a:r>
              <a:rPr lang="uk-UA" dirty="0" smtClean="0"/>
              <a:t> </a:t>
            </a:r>
            <a:r>
              <a:rPr lang="uk-UA" dirty="0" err="1" smtClean="0"/>
              <a:t>грунти</a:t>
            </a:r>
            <a:r>
              <a:rPr lang="uk-UA" dirty="0" smtClean="0"/>
              <a:t>, сформовані в умовах вододілу і </a:t>
            </a:r>
            <a:r>
              <a:rPr lang="uk-UA" dirty="0" err="1" smtClean="0"/>
              <a:t>гідроморфні</a:t>
            </a:r>
            <a:r>
              <a:rPr lang="uk-UA" dirty="0" smtClean="0"/>
              <a:t>, які залягають у пониженнях і зазнають впливу ґрунтових вод.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1556792"/>
            <a:ext cx="8905875" cy="497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3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Час (вік ґрунтів)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Розрізняють абсолютний (час формування ґрунтів від утворення материнської породи до сьогодення) та відносний вік ґрунтів (характеризує швидкість ґрунтоутворюючого процесу). </a:t>
            </a:r>
          </a:p>
          <a:p>
            <a:r>
              <a:rPr lang="uk-UA" dirty="0" smtClean="0"/>
              <a:t>Для визначення абсолютного віку ґрунту використовують метод ізотопів С12:С14 у ґрунтовому гумусі, за віком ґрунтових карбонатів.</a:t>
            </a:r>
          </a:p>
          <a:p>
            <a:r>
              <a:rPr lang="uk-UA" dirty="0" smtClean="0"/>
              <a:t> В.А.</a:t>
            </a:r>
            <a:r>
              <a:rPr lang="uk-UA" dirty="0" err="1" smtClean="0"/>
              <a:t>Ковда</a:t>
            </a:r>
            <a:r>
              <a:rPr lang="uk-UA" dirty="0" smtClean="0"/>
              <a:t> розрахував вік лучно-чорноземного ґрунту (8,5 тис. років) по швидкості накопичення СаСО3 у ґрунті з </a:t>
            </a:r>
            <a:r>
              <a:rPr lang="uk-UA" dirty="0" err="1" smtClean="0"/>
              <a:t>грунтових</a:t>
            </a:r>
            <a:r>
              <a:rPr lang="uk-UA" dirty="0" smtClean="0"/>
              <a:t> вод, які випаровуються.</a:t>
            </a:r>
          </a:p>
          <a:p>
            <a:r>
              <a:rPr lang="ru-RU" b="1" dirty="0" smtClean="0"/>
              <a:t>На </a:t>
            </a:r>
            <a:r>
              <a:rPr lang="ru-RU" b="1" dirty="0" err="1" smtClean="0"/>
              <a:t>Рівненщині</a:t>
            </a:r>
            <a:r>
              <a:rPr lang="ru-RU" b="1" dirty="0" smtClean="0"/>
              <a:t> </a:t>
            </a:r>
            <a:r>
              <a:rPr lang="ru-RU" b="1" dirty="0" err="1" smtClean="0"/>
              <a:t>викопали</a:t>
            </a:r>
            <a:r>
              <a:rPr lang="ru-RU" b="1" dirty="0" smtClean="0"/>
              <a:t> </a:t>
            </a:r>
            <a:r>
              <a:rPr lang="ru-RU" b="1" dirty="0" err="1" smtClean="0"/>
              <a:t>ґрунт</a:t>
            </a:r>
            <a:r>
              <a:rPr lang="ru-RU" b="1" dirty="0" smtClean="0"/>
              <a:t>, </a:t>
            </a:r>
            <a:r>
              <a:rPr lang="ru-RU" b="1" dirty="0" err="1" smtClean="0"/>
              <a:t>якому</a:t>
            </a:r>
            <a:r>
              <a:rPr lang="ru-RU" b="1" dirty="0" smtClean="0"/>
              <a:t> 180-230 </a:t>
            </a:r>
            <a:r>
              <a:rPr lang="ru-RU" b="1" dirty="0" err="1" smtClean="0"/>
              <a:t>тисяч</a:t>
            </a:r>
            <a:r>
              <a:rPr lang="ru-RU" b="1" dirty="0" smtClean="0"/>
              <a:t> </a:t>
            </a:r>
            <a:r>
              <a:rPr lang="ru-RU" b="1" dirty="0" err="1" smtClean="0"/>
              <a:t>років</a:t>
            </a:r>
            <a:endParaRPr lang="uk-UA" b="1" dirty="0"/>
          </a:p>
        </p:txBody>
      </p:sp>
      <p:sp>
        <p:nvSpPr>
          <p:cNvPr id="4" name="AutoShape 2" descr="https://rivnepost.rv.ua/images/image/%D0%93%D1%80%D1%83%D0%BD%D1%82_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4" y="404664"/>
            <a:ext cx="8388424" cy="629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038"/>
            <a:ext cx="3387543" cy="66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/>
              <a:t>Виробнича діяльність людини </a:t>
            </a:r>
            <a:r>
              <a:rPr lang="uk-UA" dirty="0" smtClean="0"/>
              <a:t>– антропогенна еволюція (від освоєння цілини до застосування добрив і </a:t>
            </a:r>
            <a:r>
              <a:rPr lang="uk-UA" dirty="0" err="1" smtClean="0"/>
              <a:t>меліорантів</a:t>
            </a:r>
            <a:r>
              <a:rPr lang="uk-UA" dirty="0" smtClean="0"/>
              <a:t> та ін.)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8064896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5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uk-UA" dirty="0" smtClean="0"/>
              <a:t>Поняття про ґрунт, його місце та роль у природі й діяльності людини.</a:t>
            </a:r>
          </a:p>
          <a:p>
            <a:pPr marL="0" indent="0">
              <a:buNone/>
            </a:pPr>
            <a:r>
              <a:rPr lang="uk-UA" dirty="0" smtClean="0"/>
              <a:t>2. Фактори ґрунтоутворення, їх взаємозв’язок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01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40324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 smtClean="0"/>
              <a:t>Ґрунт</a:t>
            </a:r>
            <a:r>
              <a:rPr lang="uk-UA" dirty="0" smtClean="0"/>
              <a:t> (від нім. </a:t>
            </a:r>
            <a:r>
              <a:rPr lang="de-CH" dirty="0" smtClean="0"/>
              <a:t>Grund – </a:t>
            </a:r>
            <a:r>
              <a:rPr lang="uk-UA" dirty="0" smtClean="0"/>
              <a:t>земля, основа) розглядається як самостійне природно-історичне органо-мінеральне тіло, що виникло у поверхневому шарі літосфери Землі в результаті тривалого впливу біотичних, абіотичних і антропогенних факторів, має специфічні генетико-морфологічні ознаки і властивості, що створюють умови для росту і розвитку рослин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8692"/>
            <a:ext cx="8784976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9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Перші визначення поняття «ґрунт»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«… денні або зовнішні горизонти гірських порід (усе одно яких), природно змінених спільною дією вод і повітря і різного роду організмів, живих і мертвих».- В.В. Докучаєв</a:t>
            </a:r>
          </a:p>
          <a:p>
            <a:r>
              <a:rPr lang="uk-UA" dirty="0" smtClean="0"/>
              <a:t>«… перш за все виділяємо верхній шар землі до тієї глибини, до якої доходить головна маса рослинних коренів, і називаємо його ґрунтом».- П.А. </a:t>
            </a:r>
            <a:r>
              <a:rPr lang="uk-UA" dirty="0" err="1" smtClean="0"/>
              <a:t>Костичев</a:t>
            </a:r>
            <a:r>
              <a:rPr lang="uk-UA" dirty="0" smtClean="0"/>
              <a:t>.</a:t>
            </a:r>
          </a:p>
          <a:p>
            <a:r>
              <a:rPr lang="uk-UA" dirty="0" smtClean="0"/>
              <a:t>«ґрунт – це пухкий поверхневий горизонт суші земної кулі, здатний продукувати врожай рослин». - </a:t>
            </a:r>
            <a:r>
              <a:rPr lang="uk-UA" dirty="0" err="1" smtClean="0"/>
              <a:t>В.Р.Вільямс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06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Сучасний погляд на поняття «ґрунт»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544616"/>
          </a:xfrm>
        </p:spPr>
        <p:txBody>
          <a:bodyPr>
            <a:noAutofit/>
          </a:bodyPr>
          <a:lstStyle/>
          <a:p>
            <a:r>
              <a:rPr lang="uk-UA" sz="2400" dirty="0" smtClean="0"/>
              <a:t>«</a:t>
            </a:r>
            <a:r>
              <a:rPr lang="uk-UA" sz="2400" b="1" dirty="0" smtClean="0"/>
              <a:t>Ґрунт</a:t>
            </a:r>
            <a:r>
              <a:rPr lang="uk-UA" sz="2400" dirty="0" smtClean="0"/>
              <a:t> – біокосне природно-історичне тіло, що має вертикальну будову </a:t>
            </a:r>
            <a:r>
              <a:rPr lang="uk-UA" sz="2400" dirty="0" err="1" smtClean="0"/>
              <a:t>профіля</a:t>
            </a:r>
            <a:r>
              <a:rPr lang="uk-UA" sz="2400" dirty="0" smtClean="0"/>
              <a:t>, і є </a:t>
            </a:r>
            <a:r>
              <a:rPr lang="uk-UA" sz="2400" dirty="0" err="1" smtClean="0"/>
              <a:t>поліфункціональною</a:t>
            </a:r>
            <a:r>
              <a:rPr lang="uk-UA" sz="2400" dirty="0" smtClean="0"/>
              <a:t> і </a:t>
            </a:r>
            <a:r>
              <a:rPr lang="uk-UA" sz="2400" dirty="0" err="1" smtClean="0"/>
              <a:t>полікомпонентною</a:t>
            </a:r>
            <a:r>
              <a:rPr lang="uk-UA" sz="2400" dirty="0" smtClean="0"/>
              <a:t> відкритою багатофазною структурною системою в поверхневому шарі кори вивітрювання гірських порід, що володіє родючістю, і є комплексною функцією гірської породи, клімату, біологічних факторів, рельєфу та часу». – українське генетичне  ґрунтознавство</a:t>
            </a:r>
          </a:p>
          <a:p>
            <a:r>
              <a:rPr lang="uk-UA" sz="2400" dirty="0" smtClean="0"/>
              <a:t> «</a:t>
            </a:r>
            <a:r>
              <a:rPr lang="uk-UA" sz="2400" b="1" dirty="0" smtClean="0"/>
              <a:t>Ґрунт</a:t>
            </a:r>
            <a:r>
              <a:rPr lang="uk-UA" sz="2400" dirty="0" smtClean="0"/>
              <a:t> – це природне тіло, що складається з твердих (мінеральних і органічних) речовин, рідини і газів, утворюється на поверхні землі, має горизонтальне поширення і характеризується одним або двома послідовними горизонтами або шарами, які відрізняються від вихідного матеріалу в результаті накопичення, виносу, зміни і перетворення енергії та матерії і здатне підтримувати коріння рослин в природному середовищі» .- ґрунтова школа США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55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Функції, що виконують ґрунти у біосфері</a:t>
            </a:r>
            <a:endParaRPr lang="uk-UA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/>
              <a:t>Глобальні екологічні функції </a:t>
            </a:r>
            <a:r>
              <a:rPr lang="uk-UA" dirty="0" smtClean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/>
              <a:t>ґрунт є середовищем для розвитку життя на Землі;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/>
              <a:t>ґрунт забезпечує великий геологічний і малий біологічний </a:t>
            </a:r>
            <a:r>
              <a:rPr lang="uk-UA" dirty="0" err="1" smtClean="0"/>
              <a:t>кругообіги</a:t>
            </a:r>
            <a:r>
              <a:rPr lang="uk-UA" dirty="0" smtClean="0"/>
              <a:t> речовини на Землі і є сферою їхньої взаємодії;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/>
              <a:t>ґрунт регулює хімічний склад атмосфери і гідросфери;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/>
              <a:t>ґрунт є фактором </a:t>
            </a:r>
            <a:r>
              <a:rPr lang="uk-UA" dirty="0" err="1" smtClean="0"/>
              <a:t>біопродуктивності</a:t>
            </a:r>
            <a:r>
              <a:rPr lang="uk-UA" dirty="0" smtClean="0"/>
              <a:t> наземних екосистем;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/>
              <a:t>ґрунт є акумулятором неживої речовини.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20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Функції, що виконують ґрунти у біосфері.</a:t>
            </a:r>
            <a:br>
              <a:rPr lang="uk-UA" sz="3200" b="1" dirty="0" smtClean="0"/>
            </a:br>
            <a:r>
              <a:rPr lang="uk-UA" sz="2800" b="1" dirty="0" err="1" smtClean="0"/>
              <a:t>Біогеоценотичні</a:t>
            </a:r>
            <a:r>
              <a:rPr lang="uk-UA" sz="2800" b="1" dirty="0" smtClean="0"/>
              <a:t> функції: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853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Ґрунт це умова існування і еволюції організмів. Зокрема: </a:t>
            </a:r>
            <a:r>
              <a:rPr lang="uk-UA" b="1" dirty="0" smtClean="0"/>
              <a:t>ґрунт – це:</a:t>
            </a:r>
          </a:p>
          <a:p>
            <a:pPr marL="0" indent="0">
              <a:buNone/>
            </a:pPr>
            <a:r>
              <a:rPr lang="uk-UA" dirty="0" smtClean="0"/>
              <a:t>• життєвий простір, житло і притулок, механічна опора, місце зберігання насіння;</a:t>
            </a:r>
          </a:p>
          <a:p>
            <a:pPr marL="0" indent="0">
              <a:buNone/>
            </a:pPr>
            <a:r>
              <a:rPr lang="uk-UA" dirty="0" smtClean="0"/>
              <a:t>• джерело елементів живлення;</a:t>
            </a:r>
          </a:p>
          <a:p>
            <a:pPr marL="0" indent="0">
              <a:buNone/>
            </a:pPr>
            <a:r>
              <a:rPr lang="uk-UA" dirty="0" smtClean="0"/>
              <a:t>• місце де накопичується, трансформується і зберігається волога, елементи живлення та енергія;</a:t>
            </a:r>
          </a:p>
          <a:p>
            <a:pPr marL="0" indent="0">
              <a:buNone/>
            </a:pPr>
            <a:r>
              <a:rPr lang="uk-UA" dirty="0" smtClean="0"/>
              <a:t>• стимулятор та інгібітор біохімічних та інших процесів;</a:t>
            </a:r>
          </a:p>
          <a:p>
            <a:pPr marL="0" indent="0">
              <a:buNone/>
            </a:pPr>
            <a:r>
              <a:rPr lang="uk-UA" dirty="0" smtClean="0"/>
              <a:t>• сорбент речовин із атмосфери і ґрунтових вод;</a:t>
            </a:r>
          </a:p>
          <a:p>
            <a:pPr marL="0" indent="0">
              <a:buNone/>
            </a:pPr>
            <a:r>
              <a:rPr lang="uk-UA" dirty="0" smtClean="0"/>
              <a:t>• сигнал для сезонних та інших біологічних процесів, пусковий механізм для ряду сукцесій;</a:t>
            </a:r>
          </a:p>
          <a:p>
            <a:pPr marL="0" indent="0">
              <a:buNone/>
            </a:pPr>
            <a:r>
              <a:rPr lang="uk-UA" dirty="0" smtClean="0"/>
              <a:t>• регулятор чисельності, складу і структури біоценозів;</a:t>
            </a:r>
          </a:p>
          <a:p>
            <a:pPr marL="0" indent="0">
              <a:buNone/>
            </a:pPr>
            <a:r>
              <a:rPr lang="uk-UA" dirty="0" smtClean="0"/>
              <a:t>• ґрунт виконує санітарні функції;</a:t>
            </a:r>
          </a:p>
          <a:p>
            <a:pPr marL="0" indent="0">
              <a:buNone/>
            </a:pPr>
            <a:r>
              <a:rPr lang="uk-UA" dirty="0" smtClean="0"/>
              <a:t>• ґрунт є буфером і захисним </a:t>
            </a:r>
            <a:r>
              <a:rPr lang="uk-UA" dirty="0" err="1" smtClean="0"/>
              <a:t>біогеоценотичним</a:t>
            </a:r>
            <a:r>
              <a:rPr lang="uk-UA" dirty="0" smtClean="0"/>
              <a:t> екраном.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58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229600" cy="144016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Ґрунтоутворювальний процес </a:t>
            </a:r>
            <a:r>
              <a:rPr lang="uk-UA" sz="2800" dirty="0" smtClean="0"/>
              <a:t>– це сукупність явищ перетворення і пересування речовин і енергії, що протікають в земній товщі. (А.А. Роде, 1972)</a:t>
            </a:r>
            <a:endParaRPr lang="uk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1"/>
            <a:ext cx="7992888" cy="360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7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b="1" dirty="0" smtClean="0"/>
              <a:t>Ґрунтоутворення</a:t>
            </a:r>
            <a:r>
              <a:rPr lang="uk-UA" sz="2700" dirty="0" smtClean="0"/>
              <a:t> - це складний природний процес перетворення материнської гірської породи в </a:t>
            </a:r>
            <a:r>
              <a:rPr lang="uk-UA" sz="2700" dirty="0" err="1" smtClean="0"/>
              <a:t>грунт</a:t>
            </a:r>
            <a:r>
              <a:rPr lang="uk-UA" sz="2700" dirty="0" smtClean="0"/>
              <a:t>, її становлення і еволюції під впливом комплексу факторів. За своєю природою - це біофізики-хімічний процес</a:t>
            </a:r>
            <a:br>
              <a:rPr lang="uk-UA" sz="2700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Основи вчення про </a:t>
            </a:r>
            <a:r>
              <a:rPr lang="uk-UA" dirty="0" smtClean="0">
                <a:hlinkClick r:id="rId2"/>
              </a:rPr>
              <a:t>фактори грунтоутворення </a:t>
            </a:r>
            <a:r>
              <a:rPr lang="uk-UA" dirty="0" smtClean="0"/>
              <a:t>закладені В.В. Докучаєвим, який встановив, що ґрунт  як особливе природне тіло формується в результаті тісної взаємодії ряду факторів: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b="1" i="1" dirty="0" smtClean="0"/>
              <a:t>- материнська (</a:t>
            </a:r>
            <a:r>
              <a:rPr lang="uk-UA" b="1" i="1" dirty="0" err="1" smtClean="0"/>
              <a:t>грунтотворча</a:t>
            </a:r>
            <a:r>
              <a:rPr lang="uk-UA" b="1" i="1" dirty="0" smtClean="0"/>
              <a:t>) порода </a:t>
            </a:r>
          </a:p>
          <a:p>
            <a:pPr marL="0" indent="0">
              <a:buNone/>
            </a:pPr>
            <a:r>
              <a:rPr lang="uk-UA" b="1" i="1" dirty="0" smtClean="0"/>
              <a:t>- рельєф місцевості </a:t>
            </a:r>
          </a:p>
          <a:p>
            <a:pPr marL="0" indent="0">
              <a:buNone/>
            </a:pPr>
            <a:r>
              <a:rPr lang="uk-UA" b="1" i="1" dirty="0" smtClean="0"/>
              <a:t>- клімат-живі організми </a:t>
            </a:r>
          </a:p>
          <a:p>
            <a:pPr marL="0" indent="0">
              <a:buNone/>
            </a:pPr>
            <a:r>
              <a:rPr lang="uk-UA" b="1" i="1" dirty="0" smtClean="0"/>
              <a:t>- вік (час) </a:t>
            </a:r>
          </a:p>
          <a:p>
            <a:pPr marL="0" indent="0" algn="ctr">
              <a:buNone/>
            </a:pPr>
            <a:r>
              <a:rPr lang="uk-UA" dirty="0" smtClean="0"/>
              <a:t>В даний час виділяють шостий фактор </a:t>
            </a:r>
            <a:r>
              <a:rPr lang="uk-UA" b="1" i="1" dirty="0" smtClean="0"/>
              <a:t>господарська діяльність людини</a:t>
            </a:r>
            <a:r>
              <a:rPr lang="uk-UA" dirty="0" smtClean="0"/>
              <a:t> (прямий і непрямий вплив на грунтоутворення)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73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988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План</vt:lpstr>
      <vt:lpstr>Презентация PowerPoint</vt:lpstr>
      <vt:lpstr>Перші визначення поняття «ґрунт»</vt:lpstr>
      <vt:lpstr>Сучасний погляд на поняття «ґрунт»</vt:lpstr>
      <vt:lpstr>Функції, що виконують ґрунти у біосфері</vt:lpstr>
      <vt:lpstr>Функції, що виконують ґрунти у біосфері. Біогеоценотичні функції:</vt:lpstr>
      <vt:lpstr>Ґрунтоутворювальний процес – це сукупність явищ перетворення і пересування речовин і енергії, що протікають в земній товщі. (А.А. Роде, 1972)</vt:lpstr>
      <vt:lpstr> Ґрунтоутворення - це складний природний процес перетворення материнської гірської породи в грунт, її становлення і еволюції під впливом комплексу факторів. За своєю природою - це біофізики-хімічний процес </vt:lpstr>
      <vt:lpstr> Формула ґрунтоутворення: П = f(КГОРТ) де: П – грунт; К– клімат; Г – материнська порода; О – організми; Р – рельєф; Т – час. </vt:lpstr>
      <vt:lpstr> Клімат як фактор ґрунтоутворення . </vt:lpstr>
      <vt:lpstr>Фактор організмів залежить від клімату, який визначає характер зелених рослин, мікроорганізмів, тварин, що населяють біогеоценоз. Основна роль у грунтотворенні належить зеленим рослинам – творцям органічної речовини і мікроорганізмам – її руйнівникам.</vt:lpstr>
      <vt:lpstr>Материнська порода</vt:lpstr>
      <vt:lpstr>Рельєф як фактор ґрунтоутворення</vt:lpstr>
      <vt:lpstr>Час (вік ґрунтів)</vt:lpstr>
      <vt:lpstr>Презентация PowerPoint</vt:lpstr>
    </vt:vector>
  </TitlesOfParts>
  <Company>тел. 0969622305 (Djuice)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2020-09-17T17:11:26Z</dcterms:created>
  <dcterms:modified xsi:type="dcterms:W3CDTF">2022-04-03T10:53:03Z</dcterms:modified>
</cp:coreProperties>
</file>