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7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8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9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3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8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8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5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28E2-1D48-48DF-909E-F519B9FFE89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4FAC-6FE2-4ED2-BC5A-E9473C3F0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16832"/>
            <a:ext cx="8686800" cy="259228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РЕЛЬЄФ</a:t>
            </a:r>
            <a:r>
              <a:rPr lang="uk-UA" sz="5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ЙОГО ПОХОДЖЕННЯ</a:t>
            </a:r>
            <a:r>
              <a:rPr lang="uk-UA" sz="5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КЛАСИФІКАЦІЯ</a:t>
            </a:r>
            <a:endParaRPr lang="ru-RU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725144"/>
            <a:ext cx="4248472" cy="1033406"/>
          </a:xfrm>
        </p:spPr>
        <p:txBody>
          <a:bodyPr/>
          <a:lstStyle/>
          <a:p>
            <a: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Тема 4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39" y="404664"/>
            <a:ext cx="691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u="sng" dirty="0"/>
              <a:t>Основи ґрунтознавства та геології</a:t>
            </a:r>
          </a:p>
        </p:txBody>
      </p:sp>
    </p:spTree>
    <p:extLst>
      <p:ext uri="{BB962C8B-B14F-4D97-AF65-F5344CB8AC3E}">
        <p14:creationId xmlns:p14="http://schemas.microsoft.com/office/powerpoint/2010/main" val="13175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0297"/>
            <a:ext cx="8229600" cy="867009"/>
          </a:xfrm>
        </p:spPr>
        <p:txBody>
          <a:bodyPr/>
          <a:lstStyle/>
          <a:p>
            <a:r>
              <a:rPr lang="uk-UA" dirty="0"/>
              <a:t>Геологічна діяльність води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424935" cy="3777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Виділяють </a:t>
            </a:r>
            <a:r>
              <a:rPr lang="uk-UA" dirty="0" smtClean="0"/>
              <a:t>види </a:t>
            </a:r>
            <a:r>
              <a:rPr lang="uk-UA" dirty="0"/>
              <a:t>діяльності поверхневих вод: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 робота атмосферних опадів. Опади, стікаючи потоками, розмивають ґрунти і приносять значної шкоди сільському господарству. Особливо руйнівними зливи. Водна ерозія зумовлює утворення ярів. Для боротьби з водною ерозією ґрунту здійснюють агротехнічні та гідротехнічні заходи;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 робота річок. Річки спричиняють ерозію ґрунту.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6" y="4266637"/>
            <a:ext cx="8910187" cy="25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121"/>
            <a:ext cx="8229600" cy="955607"/>
          </a:xfrm>
        </p:spPr>
        <p:txBody>
          <a:bodyPr/>
          <a:lstStyle/>
          <a:p>
            <a:r>
              <a:rPr lang="uk-UA" dirty="0"/>
              <a:t>Діяльність льодовиків.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532" y="1340768"/>
            <a:ext cx="8424936" cy="345069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Під час руху льодовик відриває і переносить за собою частину гірських порід на яких він розташований. Цей уламковий матеріал називається </a:t>
            </a:r>
            <a:r>
              <a:rPr lang="ru-RU" dirty="0" smtClean="0"/>
              <a:t>морена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/>
              <a:t>В результаті танення льодовиків виникають потоки води, які розмивають морени і переносять продукти розмивання. Відклади, які виникають при цьому називають флювіогляціальні. До складу цих відкладів входять пісок галька, гравій, рідше глинисті і суглинисті породи.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9365"/>
            <a:ext cx="72008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200" dirty="0"/>
              <a:t>Геологічну діяльність також здійснює мерзлота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Мерзлота буває двох видів: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сезонна </a:t>
            </a:r>
            <a:r>
              <a:rPr lang="uk-UA" dirty="0"/>
              <a:t>мерзлота – це промерзання верхньої частини земної кори в холодну пору року. Глибина такого промерзання до 3 м. Сезонна мерзлота залежить від кліматичних умов, складу і властивостей гірських порід, снігового і рослинного покриву. Сезонна мерзлота зумовлює виникнення горбистого рельєфу.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багаторічна </a:t>
            </a:r>
            <a:r>
              <a:rPr lang="uk-UA" dirty="0"/>
              <a:t>мерзлота – це багаторічне зберігання породою мінусової температури. Вона поширена в північних районах і в Антарктиді. Глибина промерзання до 200 м. </a:t>
            </a:r>
          </a:p>
        </p:txBody>
      </p:sp>
    </p:spTree>
    <p:extLst>
      <p:ext uri="{BB962C8B-B14F-4D97-AF65-F5344CB8AC3E}">
        <p14:creationId xmlns:p14="http://schemas.microsoft.com/office/powerpoint/2010/main" val="14030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Діяльність моря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1) хімічна дія води, як розчинника. Наслідки абразивної дії Світового океану проявляються в утворенні ніш у підніжжі берегових схилів, абразивних терас при обвалах берегових гірських порід, печер. Для зменшення інтенсивності абразії будують хвилерізи. </a:t>
            </a:r>
          </a:p>
          <a:p>
            <a:pPr marL="0" indent="0">
              <a:buNone/>
            </a:pPr>
            <a:r>
              <a:rPr lang="uk-UA" dirty="0"/>
              <a:t>2) утворення осадових морських порід. Осадові морські породи поділяють на такі види: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уламкові </a:t>
            </a:r>
            <a:r>
              <a:rPr lang="uk-UA" dirty="0"/>
              <a:t>– пісок, мул, глина, гравій галька;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органогенні </a:t>
            </a:r>
            <a:r>
              <a:rPr lang="uk-UA" dirty="0"/>
              <a:t>– вапняк, крейда, мул;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хімічні </a:t>
            </a:r>
            <a:r>
              <a:rPr lang="uk-UA" dirty="0"/>
              <a:t>– вапняк, вапняковий мул.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00800" cy="540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dirty="0" smtClean="0"/>
              <a:t>Діяльність води в замкнених водоймах</a:t>
            </a: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2448" cy="4023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Геологічна діяльність </a:t>
            </a:r>
            <a:r>
              <a:rPr lang="uk-UA" b="1" i="1" dirty="0"/>
              <a:t>озер</a:t>
            </a:r>
            <a:r>
              <a:rPr lang="uk-UA" dirty="0"/>
              <a:t> подібна до діяльності моря. Озера руйнують береги і накопичують осадові відклади. Відмінності роботи озер полягає в тому, що вона має менші масштаби. Осадові відклади озер поділяються на: - уламкові: алеврит, мул, глина, пісок, каміння, валуни; - хімічні: гіпс, галіт, сода, калійна сіль, вапнякові туфи, кременисті сполуки.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1287" y="1196752"/>
            <a:ext cx="4392488" cy="4065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Болота</a:t>
            </a:r>
            <a:r>
              <a:rPr lang="uk-UA" dirty="0"/>
              <a:t> – це дуже зволожені території, вкриті шаром торфу, який має потужність не менше 30 см. Основні болотні утворення торф і сапропель. Торф – це механічна суміш частково розкладених рослин і гумусу. Торф має велику вологоємність і низьку механічну стійкість. Сапропель складається з решток рослин і тварин, які повільно розкладаються через недостатню кількість кисню. Сапропель має желеподібну консистенцію і велику механічну стійкість. Древні відклади типу сапропелю стали матеріалом для утворення нафти, горючих сланців і кам’яного вугілля. </a:t>
            </a:r>
          </a:p>
        </p:txBody>
      </p:sp>
      <p:pic>
        <p:nvPicPr>
          <p:cNvPr id="1026" name="Picture 2" descr="Голубі озера під Олешнею: магія тихого плеса і купальської ноч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37603"/>
            <a:ext cx="4355976" cy="24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Вопреки заблуждениям, болота необходимы для сохранения экосистемы — 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89260"/>
            <a:ext cx="3816424" cy="203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7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Геологічні процеси, пов’язані з будівництвом </a:t>
            </a:r>
            <a:r>
              <a:rPr lang="uk-UA" sz="2400" dirty="0" smtClean="0">
                <a:solidFill>
                  <a:schemeClr val="tx1"/>
                </a:solidFill>
              </a:rPr>
              <a:t>водосховищ залежить </a:t>
            </a:r>
            <a:r>
              <a:rPr lang="uk-UA" sz="2400" dirty="0">
                <a:solidFill>
                  <a:schemeClr val="tx1"/>
                </a:solidFill>
              </a:rPr>
              <a:t>від способу експлуатації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64496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1) </a:t>
            </a:r>
            <a:r>
              <a:rPr lang="uk-UA" b="1" i="1" dirty="0"/>
              <a:t>руйнівна робот</a:t>
            </a:r>
            <a:r>
              <a:rPr lang="uk-UA" dirty="0"/>
              <a:t>а. До таких явищ відноситься карст. Карст – це процес розчинення гірських порід підземними і поверхневими водами. В результаті карсту утворюються печери і пустоти. Виділяють такі види карсту: соляний; гіпсовий; карбонатний. В результаті карсту утворюються особливі форми рельєфу –  карстові лунки, печери і пустоти. У карстових печерах утворюються натічні мінерали - сталактити і сталагміти. До руйнівної роботи підземних вод, також, належить суфозія. Суфозія – механічне винесення дрібних частинок і збільшення пористості гірських порід. Такі процеси відбуваються у лесах і лесованих суглинках.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052736"/>
            <a:ext cx="4248472" cy="3168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2) </a:t>
            </a:r>
            <a:r>
              <a:rPr lang="uk-UA" b="1" i="1" dirty="0"/>
              <a:t>накопичувальна робота </a:t>
            </a:r>
            <a:r>
              <a:rPr lang="uk-UA" dirty="0"/>
              <a:t>полягає у відкладанні різних сполук, які заповнюють тріщини в гірських породах. Проявом діяльності ґрунтових вод є засолення ґрунтів в посушливих районах. Отже, рельєф земної поверхні, значною мірою, зумовлений екзогенними геологічними процесами. До них відносять вивітрювання, геологічну діяльність вітру і геологічну діяльність води.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7" y="980728"/>
            <a:ext cx="7307965" cy="54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Вплив рельєфу на ґрунтоутворення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на </a:t>
            </a:r>
            <a:r>
              <a:rPr lang="uk-UA" i="1" dirty="0" smtClean="0"/>
              <a:t>характер </a:t>
            </a:r>
            <a:r>
              <a:rPr lang="uk-UA" i="1" dirty="0"/>
              <a:t>водного режиму </a:t>
            </a:r>
            <a:r>
              <a:rPr lang="uk-UA" i="1" dirty="0" smtClean="0"/>
              <a:t>ґрунтів</a:t>
            </a:r>
          </a:p>
          <a:p>
            <a:r>
              <a:rPr lang="uk-UA" i="1" dirty="0"/>
              <a:t>рівень</a:t>
            </a:r>
            <a:r>
              <a:rPr lang="uk-UA" dirty="0"/>
              <a:t> </a:t>
            </a:r>
            <a:r>
              <a:rPr lang="uk-UA" i="1" dirty="0"/>
              <a:t>ґрунтових </a:t>
            </a:r>
            <a:r>
              <a:rPr lang="uk-UA" i="1" dirty="0" smtClean="0"/>
              <a:t>вод</a:t>
            </a:r>
          </a:p>
          <a:p>
            <a:r>
              <a:rPr lang="uk-UA" i="1" dirty="0"/>
              <a:t>ступінь ерозії </a:t>
            </a:r>
            <a:r>
              <a:rPr lang="uk-UA" i="1" dirty="0" smtClean="0"/>
              <a:t>ґрунтів</a:t>
            </a:r>
          </a:p>
          <a:p>
            <a:r>
              <a:rPr lang="uk-UA" i="1" dirty="0"/>
              <a:t>тепловий режим </a:t>
            </a:r>
            <a:r>
              <a:rPr lang="uk-UA" i="1" dirty="0" smtClean="0"/>
              <a:t>ґрунтів</a:t>
            </a:r>
          </a:p>
          <a:p>
            <a:r>
              <a:rPr lang="uk-UA" i="1" dirty="0"/>
              <a:t>інтенсивність ґрунтоутворення</a:t>
            </a:r>
            <a:endParaRPr lang="uk-UA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0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1. Типи рельєфу: </a:t>
            </a:r>
            <a:r>
              <a:rPr lang="uk-UA" dirty="0" err="1"/>
              <a:t>мега-</a:t>
            </a:r>
            <a:r>
              <a:rPr lang="uk-UA" dirty="0"/>
              <a:t>, </a:t>
            </a:r>
            <a:r>
              <a:rPr lang="uk-UA" dirty="0" err="1"/>
              <a:t>макро-</a:t>
            </a:r>
            <a:r>
              <a:rPr lang="uk-UA" dirty="0"/>
              <a:t>, </a:t>
            </a:r>
            <a:r>
              <a:rPr lang="uk-UA" dirty="0" err="1"/>
              <a:t>мікро-</a:t>
            </a:r>
            <a:r>
              <a:rPr lang="uk-UA" dirty="0"/>
              <a:t>, </a:t>
            </a:r>
            <a:r>
              <a:rPr lang="uk-UA" dirty="0" err="1"/>
              <a:t>мезо-</a:t>
            </a:r>
            <a:r>
              <a:rPr lang="uk-UA" dirty="0"/>
              <a:t>, нанорельєф.</a:t>
            </a:r>
          </a:p>
          <a:p>
            <a:pPr marL="0" indent="0">
              <a:buNone/>
            </a:pPr>
            <a:r>
              <a:rPr lang="uk-UA" dirty="0"/>
              <a:t>2. Вплив рельєфу  на розподіл вод, тепла, сонячної радіації та кліматичні умови.</a:t>
            </a:r>
          </a:p>
          <a:p>
            <a:pPr marL="0" indent="0">
              <a:buNone/>
            </a:pPr>
            <a:r>
              <a:rPr lang="uk-UA" dirty="0"/>
              <a:t>3. Екзогенні процеси, їх роль у змінюванні земної кори.</a:t>
            </a:r>
          </a:p>
          <a:p>
            <a:pPr marL="0" indent="0">
              <a:buNone/>
            </a:pPr>
            <a:r>
              <a:rPr lang="uk-UA" dirty="0"/>
              <a:t>4. Геологічна діяльність льодовика, вітру, атмосферних вод, річкових вод.</a:t>
            </a:r>
          </a:p>
        </p:txBody>
      </p:sp>
    </p:spTree>
    <p:extLst>
      <p:ext uri="{BB962C8B-B14F-4D97-AF65-F5344CB8AC3E}">
        <p14:creationId xmlns:p14="http://schemas.microsoft.com/office/powerpoint/2010/main" val="37906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Autofit/>
          </a:bodyPr>
          <a:lstStyle/>
          <a:p>
            <a:r>
              <a:rPr lang="uk-UA" sz="3600" b="1" dirty="0"/>
              <a:t>Рельєф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73051"/>
            <a:ext cx="4186808" cy="3948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970784" cy="5433467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сукупність нерівностей поверхні суходолу, дна океанів і морів, різноманітних за обрисами, розмірами, походженням, будовою, віком та історією розвитку. Сукупність форм земної поверхні, які знаходяться на різних стадіях розвитку, у складному поєднанні одна з одною й у взаємозв'язку з навколишнім середовищем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4644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рельєфу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планетарні форми рельєфу (материкові виступи і ложа океанів),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мегарельєф (гірські системи, рівнинні країни),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макрорельєф (гірські хребти, </a:t>
            </a:r>
            <a:r>
              <a:rPr lang="uk-UA" i="1" dirty="0" err="1"/>
              <a:t>міжгірські</a:t>
            </a:r>
            <a:r>
              <a:rPr lang="uk-UA" i="1" dirty="0"/>
              <a:t> западини),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мезорельєф (горби, яри, підводні каньйони),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мікрорельєф (карстові воронки, лунковий або барханний рельєф),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нанорельєф (термітники, кротові купки).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1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Рельєф – один із найважливіших факторів, що впливає на топографію ґрунтового покриву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/>
          <a:lstStyle/>
          <a:p>
            <a:pPr algn="just"/>
            <a:r>
              <a:rPr lang="uk-UA" b="1" dirty="0"/>
              <a:t>Прямий</a:t>
            </a:r>
            <a:r>
              <a:rPr lang="uk-UA" dirty="0"/>
              <a:t> – безпосереднє переміщення мас ґрунту й породи силою тяжіння, протічною водою тощо у відносно низькі елементи рельєфу. </a:t>
            </a:r>
            <a:endParaRPr lang="uk-UA" dirty="0" smtClean="0"/>
          </a:p>
          <a:p>
            <a:pPr algn="just"/>
            <a:r>
              <a:rPr lang="uk-UA" b="1" dirty="0" smtClean="0"/>
              <a:t>Непрямий</a:t>
            </a:r>
            <a:r>
              <a:rPr lang="uk-UA" dirty="0" smtClean="0"/>
              <a:t> </a:t>
            </a:r>
            <a:r>
              <a:rPr lang="uk-UA" dirty="0"/>
              <a:t>виявляється через розподіл кліматичних елементів, води (найбільш яскравий вияв – вертикальна зональність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49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"/>
          <a:stretch/>
        </p:blipFill>
        <p:spPr bwMode="auto">
          <a:xfrm>
            <a:off x="839941" y="645343"/>
            <a:ext cx="7921899" cy="47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2" y="751259"/>
            <a:ext cx="7753168" cy="459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4" y="776229"/>
            <a:ext cx="7620552" cy="45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8328"/>
            <a:ext cx="8856984" cy="179452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Виділяється чотири стадії екзогенних процесів: </a:t>
            </a:r>
            <a:r>
              <a:rPr lang="uk-UA" b="1" dirty="0">
                <a:solidFill>
                  <a:schemeClr val="tx1"/>
                </a:solidFill>
              </a:rPr>
              <a:t>вивітрювання, денудація, акумуляція та діагенез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Вивітрювання</a:t>
            </a:r>
            <a:r>
              <a:rPr lang="uk-UA" dirty="0"/>
              <a:t> (</a:t>
            </a:r>
            <a:r>
              <a:rPr lang="uk-UA" dirty="0" err="1"/>
              <a:t>німецьк</a:t>
            </a:r>
            <a:r>
              <a:rPr lang="uk-UA" dirty="0"/>
              <a:t>. “</a:t>
            </a:r>
            <a:r>
              <a:rPr lang="uk-UA" dirty="0" err="1"/>
              <a:t>веттер</a:t>
            </a:r>
            <a:r>
              <a:rPr lang="uk-UA" dirty="0"/>
              <a:t>” – погода) являє собою процес руйнування та глибоких змін фізичного і хімічного стану мінералів та гірських порід у результаті фізичної, хімічної і біологічної дії на них води, кисню, вуглекислого газу, мінеральних та органічних кислот, а також атмосферних явищ і сонячної радіації.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672"/>
            <a:ext cx="7776864" cy="57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Денудація</a:t>
            </a:r>
            <a:r>
              <a:rPr lang="uk-UA" sz="2400" dirty="0">
                <a:solidFill>
                  <a:schemeClr val="tx1"/>
                </a:solidFill>
              </a:rPr>
              <a:t> (латин. “денудаціо” – відслонення) – це сукупність явищ, направлених на перенесення продуктів вивітрювання з місця їхнього утворення та безпосереднього руйнування гірських порід</a:t>
            </a:r>
            <a:r>
              <a:rPr lang="uk-UA" sz="2400" dirty="0"/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Акумуляція</a:t>
            </a:r>
            <a:r>
              <a:rPr lang="uk-UA" dirty="0" smtClean="0"/>
              <a:t> (латин. “</a:t>
            </a:r>
            <a:r>
              <a:rPr lang="uk-UA" dirty="0" err="1" smtClean="0"/>
              <a:t>аккомулос</a:t>
            </a:r>
            <a:r>
              <a:rPr lang="uk-UA" dirty="0" smtClean="0"/>
              <a:t>” – насипати, накопичувати) – це процес, у результаті якого продукти руйнування гірських порід після перенесення накопичуються на понижених ділянках рельєфу – річкових долинах, озерах, болотах, морях та океанах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Діагенез</a:t>
            </a:r>
            <a:r>
              <a:rPr lang="uk-UA" dirty="0"/>
              <a:t> (</a:t>
            </a:r>
            <a:r>
              <a:rPr lang="uk-UA" dirty="0" err="1"/>
              <a:t>грецьк</a:t>
            </a:r>
            <a:r>
              <a:rPr lang="uk-UA" dirty="0"/>
              <a:t>. “</a:t>
            </a:r>
            <a:r>
              <a:rPr lang="uk-UA" dirty="0" err="1"/>
              <a:t>діагенезис</a:t>
            </a:r>
            <a:r>
              <a:rPr lang="uk-UA" dirty="0"/>
              <a:t>” – переродження) являє собою складний процес перетворення продуктів екзогенної діяльності в осадові гірські породи під впливом гравітаційних сил та змін фізико-хімічних умов в </a:t>
            </a:r>
            <a:r>
              <a:rPr lang="uk-UA" dirty="0" err="1"/>
              <a:t>приповерхневій</a:t>
            </a:r>
            <a:r>
              <a:rPr lang="uk-UA" dirty="0"/>
              <a:t> частині земної кори.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0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3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uk-UA" sz="4000" dirty="0"/>
              <a:t>Види діяльності вітру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1) видування </a:t>
            </a:r>
            <a:r>
              <a:rPr lang="uk-UA" sz="2400" dirty="0"/>
              <a:t>– дрібні частинки, продукти вивітрювання видуваються з тріщин гірських порід. Різновидність видування – вітрова ерозія ґрунту. Іноді видування набуває вигляду пилових бур;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2</a:t>
            </a:r>
            <a:r>
              <a:rPr lang="uk-UA" sz="2400" dirty="0"/>
              <a:t>) коразія – це обточування, шліфування гірських порід піском і частинками алевриту. Внаслідок коразії утворюються печери;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3</a:t>
            </a:r>
            <a:r>
              <a:rPr lang="uk-UA" sz="2400" dirty="0"/>
              <a:t>) перенесення продуктів розпаду.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0"/>
          <a:stretch/>
        </p:blipFill>
        <p:spPr bwMode="auto">
          <a:xfrm>
            <a:off x="1475656" y="3645023"/>
            <a:ext cx="6480720" cy="318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1091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РЕЛЬЄФ,  ЙОГО ПОХОДЖЕННЯ, КЛАСИФІКАЦІЯ</vt:lpstr>
      <vt:lpstr>План</vt:lpstr>
      <vt:lpstr>Рельєф </vt:lpstr>
      <vt:lpstr>Форми рельєфу</vt:lpstr>
      <vt:lpstr>Рельєф – один із найважливіших факторів, що впливає на топографію ґрунтового покриву</vt:lpstr>
      <vt:lpstr>Презентация PowerPoint</vt:lpstr>
      <vt:lpstr>Виділяється чотири стадії екзогенних процесів: вивітрювання, денудація, акумуляція та діагенез.</vt:lpstr>
      <vt:lpstr>Денудація (латин. “денудаціо” – відслонення) – це сукупність явищ, направлених на перенесення продуктів вивітрювання з місця їхнього утворення та безпосереднього руйнування гірських порід. </vt:lpstr>
      <vt:lpstr>Види діяльності вітру</vt:lpstr>
      <vt:lpstr>Геологічна діяльність води </vt:lpstr>
      <vt:lpstr>Діяльність льодовиків. </vt:lpstr>
      <vt:lpstr>Геологічну діяльність також здійснює мерзлота</vt:lpstr>
      <vt:lpstr>Діяльність моря</vt:lpstr>
      <vt:lpstr>Діяльність води в замкнених водоймах</vt:lpstr>
      <vt:lpstr>Геологічні процеси, пов’язані з будівництвом водосховищ залежить від способу експлуатації </vt:lpstr>
      <vt:lpstr>Вплив рельєфу на ґрунтоутворення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Рельєф</dc:title>
  <dc:creator>Неля</dc:creator>
  <cp:lastModifiedBy>User</cp:lastModifiedBy>
  <cp:revision>20</cp:revision>
  <dcterms:created xsi:type="dcterms:W3CDTF">2013-05-12T09:22:52Z</dcterms:created>
  <dcterms:modified xsi:type="dcterms:W3CDTF">2022-04-03T10:50:02Z</dcterms:modified>
</cp:coreProperties>
</file>