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7A7D2-4D2F-43AD-93D7-5AAFF9D61B1F}" type="datetimeFigureOut">
              <a:rPr lang="uk-UA" smtClean="0"/>
              <a:t>09.05.2022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2C94F-3F52-4D34-A4AC-9FB99EE38E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72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2C94F-3F52-4D34-A4AC-9FB99EE38EE2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3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2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7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4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6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6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4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8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B177-6C80-45FE-BF75-DA2AFBB4D77E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7EB2-FE7D-4426-B919-6AE04ED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zakon.rada.gov.ua/laws/show/962-15#Tex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52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9539" y="346657"/>
            <a:ext cx="6164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9008" y="24208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ОХОРОНА ҐРУНТІВ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72293" y="5517232"/>
            <a:ext cx="2055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i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Тема </a:t>
            </a:r>
            <a:r>
              <a:rPr lang="uk-UA" sz="4400" i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24</a:t>
            </a:r>
            <a:endParaRPr lang="ru-RU" sz="4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Забруднення та хімічне отруєння ґрунтів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18765"/>
            <a:ext cx="8568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Застосування пестицидів і агрохімікатів здійснюється відповідно до Закону України «Про пестициди і агрохімікати».</a:t>
            </a:r>
          </a:p>
          <a:p>
            <a:pPr algn="just"/>
            <a:r>
              <a:rPr lang="uk-UA" b="1" dirty="0"/>
              <a:t>Пестициди </a:t>
            </a:r>
            <a:r>
              <a:rPr lang="uk-UA" dirty="0"/>
              <a:t>- токсичні речовини, їх сполуки або суміші речовин хімічного чи біологічного походження, призначені для знищення, регуляції та припинення розвитку шкідливих організмів, внаслідок діяльності яких вражаються рослини, тварини, люди і завдається шкоди матеріальним цінностям, а також гризунів, бур'янів, деревної, чагарникової рослинності, </a:t>
            </a:r>
            <a:r>
              <a:rPr lang="uk-UA" dirty="0" err="1"/>
              <a:t>засмічуючих</a:t>
            </a:r>
            <a:r>
              <a:rPr lang="uk-UA" dirty="0"/>
              <a:t> видів риб.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2734957"/>
            <a:ext cx="849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Агрохімікати</a:t>
            </a:r>
            <a:r>
              <a:rPr lang="uk-UA" dirty="0"/>
              <a:t> – органічні, мінеральні і бактеріальні добрива, хімічні </a:t>
            </a:r>
            <a:r>
              <a:rPr lang="uk-UA" dirty="0" err="1"/>
              <a:t>меліоранти</a:t>
            </a:r>
            <a:r>
              <a:rPr lang="uk-UA" dirty="0"/>
              <a:t>, регулятори росту рослин та інші речовини, що застосовуються для підвищення родючості </a:t>
            </a:r>
            <a:r>
              <a:rPr lang="uk-UA" dirty="0" err="1"/>
              <a:t>грунтів</a:t>
            </a:r>
            <a:r>
              <a:rPr lang="uk-UA" dirty="0"/>
              <a:t>, урожайності сільськогосподарських культур і поліпшення якості рослинницької продукції.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979404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Одна з </a:t>
            </a:r>
            <a:r>
              <a:rPr lang="uk-UA" b="1" dirty="0"/>
              <a:t>основних умов охорони </a:t>
            </a:r>
            <a:r>
              <a:rPr lang="uk-UA" b="1" dirty="0" err="1"/>
              <a:t>грунтів</a:t>
            </a:r>
            <a:r>
              <a:rPr lang="uk-UA" b="1" dirty="0"/>
              <a:t> від забруднення пестицидами</a:t>
            </a:r>
            <a:r>
              <a:rPr lang="uk-UA" dirty="0"/>
              <a:t> – створення і застосування менш токсичних і менш стійких сполук і зменшення доз їхнього внесення у </a:t>
            </a:r>
            <a:r>
              <a:rPr lang="uk-UA" dirty="0" err="1"/>
              <a:t>грунт</a:t>
            </a:r>
            <a:r>
              <a:rPr lang="uk-UA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012" y="4949591"/>
            <a:ext cx="849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Розкладанню токсикантів сприяють </a:t>
            </a:r>
            <a:r>
              <a:rPr lang="uk-UA" b="1" dirty="0"/>
              <a:t>реакції окиснення, відновлення і гідролізу</a:t>
            </a:r>
            <a:r>
              <a:rPr lang="uk-UA" dirty="0"/>
              <a:t>. Найбільш активне розкладання пестицидів здійснюють </a:t>
            </a:r>
            <a:r>
              <a:rPr lang="uk-UA" b="1" dirty="0"/>
              <a:t>мікроорганізми.</a:t>
            </a:r>
            <a:r>
              <a:rPr lang="uk-UA" dirty="0"/>
              <a:t> При участі ферментів мікроорганізмів у </a:t>
            </a:r>
            <a:r>
              <a:rPr lang="uk-UA" dirty="0" err="1"/>
              <a:t>грунті</a:t>
            </a:r>
            <a:r>
              <a:rPr lang="uk-UA" dirty="0"/>
              <a:t> і </a:t>
            </a:r>
            <a:r>
              <a:rPr lang="uk-UA" dirty="0" err="1"/>
              <a:t>грунтовому</a:t>
            </a:r>
            <a:r>
              <a:rPr lang="uk-UA" dirty="0"/>
              <a:t> розчині йдуть ті ж процеси гідролізу, окиснення чи відновлення. </a:t>
            </a:r>
          </a:p>
        </p:txBody>
      </p:sp>
    </p:spTree>
    <p:extLst>
      <p:ext uri="{BB962C8B-B14F-4D97-AF65-F5344CB8AC3E}">
        <p14:creationId xmlns:p14="http://schemas.microsoft.com/office/powerpoint/2010/main" val="1473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Охорона </a:t>
            </a:r>
            <a:r>
              <a:rPr lang="uk-UA" b="1" dirty="0" err="1"/>
              <a:t>грунтів</a:t>
            </a:r>
            <a:r>
              <a:rPr lang="uk-UA" b="1" dirty="0"/>
              <a:t> від надлишку добрив</a:t>
            </a:r>
            <a:r>
              <a:rPr lang="uk-UA" dirty="0"/>
              <a:t> має ряд спільних рис з охороною </a:t>
            </a:r>
            <a:r>
              <a:rPr lang="uk-UA" dirty="0" err="1"/>
              <a:t>грунтів</a:t>
            </a:r>
            <a:r>
              <a:rPr lang="uk-UA" dirty="0"/>
              <a:t> від надлишку пестицидів. Розробка нових довгостроково діючих гранульованих форм добрив, застосування комплексних форм, використання правильної технології їх внесення, дотримання правил збереження і транспортування – все це охороняє </a:t>
            </a:r>
            <a:r>
              <a:rPr lang="uk-UA" dirty="0" err="1"/>
              <a:t>грунт</a:t>
            </a:r>
            <a:r>
              <a:rPr lang="uk-UA" dirty="0"/>
              <a:t> від надлишку агрохімікатів.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5" y="476672"/>
            <a:ext cx="9036496" cy="61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Сучасні методи ґрунтових досліджень і складання ґрунтових карт.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0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1. Мета і завдання контролю за станом ґрунтового покриву.</a:t>
            </a:r>
          </a:p>
          <a:p>
            <a:pPr marL="0" indent="0">
              <a:buNone/>
            </a:pPr>
            <a:r>
              <a:rPr lang="uk-UA" dirty="0" smtClean="0"/>
              <a:t>2. Охорона ґрунтів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Моніторинг земель і ґрунтів </a:t>
            </a:r>
            <a:r>
              <a:rPr lang="uk-UA" dirty="0"/>
              <a:t>проводиться з метою своєчасного виявлення зміни стану земель та властивостей ґрунтів, оцінки здійснення заходів щодо охорони земель, збереження та відтворення родючості ґрунтів, попередження впливу негативних процесів і ліквідації наслідків цього впливу</a:t>
            </a:r>
            <a:r>
              <a:rPr lang="uk-UA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та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земель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dirty="0" err="1"/>
              <a:t>національним</a:t>
            </a:r>
            <a:r>
              <a:rPr lang="ru-RU" b="1" dirty="0"/>
              <a:t>, </a:t>
            </a:r>
            <a:r>
              <a:rPr lang="ru-RU" b="1" dirty="0" err="1"/>
              <a:t>регіональним</a:t>
            </a:r>
            <a:r>
              <a:rPr lang="ru-RU" b="1" dirty="0"/>
              <a:t> і </a:t>
            </a:r>
            <a:r>
              <a:rPr lang="ru-RU" b="1" dirty="0" err="1"/>
              <a:t>локальним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057" y="204537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Моніторинг ґрунтів на землях сільськогосподарського призначення включає:</a:t>
            </a:r>
          </a:p>
          <a:p>
            <a:r>
              <a:rPr lang="uk-UA" dirty="0"/>
              <a:t> </a:t>
            </a:r>
            <a:r>
              <a:rPr lang="uk-UA" dirty="0" smtClean="0"/>
              <a:t>агрохімічне </a:t>
            </a:r>
            <a:r>
              <a:rPr lang="uk-UA" dirty="0"/>
              <a:t>обстеження ґрунтів;</a:t>
            </a:r>
          </a:p>
          <a:p>
            <a:r>
              <a:rPr lang="uk-UA" dirty="0"/>
              <a:t>контроль змін якісного стану ґрунтів;</a:t>
            </a:r>
          </a:p>
          <a:p>
            <a:r>
              <a:rPr lang="uk-UA" dirty="0"/>
              <a:t>агрохімічну паспортизацію земельних ділянок.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899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/>
              <a:t>Педосфера</a:t>
            </a:r>
            <a:r>
              <a:rPr lang="uk-UA" b="1" dirty="0"/>
              <a:t> і зокрема </a:t>
            </a:r>
            <a:r>
              <a:rPr lang="uk-UA" b="1" dirty="0" err="1"/>
              <a:t>гумосфера</a:t>
            </a:r>
            <a:r>
              <a:rPr lang="uk-UA" b="1" dirty="0"/>
              <a:t> </a:t>
            </a:r>
            <a:r>
              <a:rPr lang="uk-UA" dirty="0"/>
              <a:t>є носієм родючості екосистем суші, що забезпечує умови життя та фотосинтетичну діяльність первинним продуцентам. На біду людства, саме цей головний апарат біосфери інтенсивно руйнується від помилок господарської діяльності.</a:t>
            </a:r>
          </a:p>
        </p:txBody>
      </p:sp>
      <p:pic>
        <p:nvPicPr>
          <p:cNvPr id="1026" name="Picture 2" descr="Повномасштабний моніторинг земель сприятиме збереженню родючості та якості  ґрунтів » Портал &quot;Аграрний тиждень. Україна&quot; www.a7d.com.ua Агрополітика,  новини, технології, техніка, агрохімія та все про агробі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1574"/>
            <a:ext cx="3575147" cy="19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Моніторинг зрошуваних земель – Регіональний офіс водних ресурсів у  Полтавській обла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50" y="4361200"/>
            <a:ext cx="303974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Охорона ґрунтів </a:t>
            </a:r>
            <a:r>
              <a:rPr lang="uk-UA" dirty="0"/>
              <a:t>– система правових, організаційних, технологічних та інших заходів, спрямованих на збереження і відтворення родючості та цілісності ґрунтів, їх захист від деградації, ведення сільськогосподарського виробництва з дотриманням ґрунтозахисних технологій та забезпеченням екологічної безпеки довкілля.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132856"/>
            <a:ext cx="37444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hlinkClick r:id="rId2"/>
              </a:rPr>
              <a:t>Закон України «Про охорону земель»</a:t>
            </a:r>
            <a:r>
              <a:rPr lang="uk-UA" dirty="0"/>
              <a:t> визначає правові, економічні та соціальні основи охорони земель з метою забезпечення їх раціонального використання, відтворення та підвищення родючості ґрунтів, інших корисних властивостей землі, збереження екологічних функцій ґрунтового покриву та охорони довкілля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000"/>
            <a:ext cx="5076056" cy="47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46" y="764704"/>
            <a:ext cx="8424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Ерозія </a:t>
            </a:r>
            <a:r>
              <a:rPr lang="uk-UA" b="1" dirty="0" err="1"/>
              <a:t>грунтів</a:t>
            </a:r>
            <a:r>
              <a:rPr lang="uk-UA" dirty="0"/>
              <a:t> – найбільш розповсюджений процес руйнування </a:t>
            </a:r>
            <a:r>
              <a:rPr lang="uk-UA" dirty="0" err="1"/>
              <a:t>грунтового</a:t>
            </a:r>
            <a:r>
              <a:rPr lang="uk-UA" dirty="0"/>
              <a:t> покриву, що включає винос, перенос і </a:t>
            </a:r>
            <a:r>
              <a:rPr lang="uk-UA" dirty="0" err="1"/>
              <a:t>перевідкладення</a:t>
            </a:r>
            <a:r>
              <a:rPr lang="uk-UA" dirty="0"/>
              <a:t> </a:t>
            </a:r>
            <a:r>
              <a:rPr lang="uk-UA" dirty="0" err="1"/>
              <a:t>грунтової</a:t>
            </a:r>
            <a:r>
              <a:rPr lang="uk-UA" dirty="0"/>
              <a:t> маси. У залежності від головного фактора руйнування ерозію поділяють на </a:t>
            </a:r>
            <a:r>
              <a:rPr lang="uk-UA" b="1" dirty="0"/>
              <a:t>водну і вітрову (дефляцію)</a:t>
            </a:r>
            <a:r>
              <a:rPr lang="uk-UA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746" y="2018222"/>
            <a:ext cx="84249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Комплекс протиерозійних заходів </a:t>
            </a:r>
            <a:r>
              <a:rPr lang="uk-UA" b="1" dirty="0" smtClean="0"/>
              <a:t>включає: </a:t>
            </a:r>
            <a:r>
              <a:rPr lang="uk-UA" dirty="0"/>
              <a:t>організаційно-господарські, агротехнічні і лісомеліоративні заходи. Забороняється розорювання схилів крутизною понад 7 градусів (крім ділянок для залуження, залісення та здійснення ґрунтозахисних заходів). На схилах крутизною від 3 до 7 градусів обмежується розміщення просапних культур, чорного пару тощо.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369" y="3564703"/>
            <a:ext cx="840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боротьби з </a:t>
            </a:r>
            <a:r>
              <a:rPr lang="uk-UA" dirty="0" err="1"/>
              <a:t>внутрігрунтовим</a:t>
            </a:r>
            <a:r>
              <a:rPr lang="uk-UA" dirty="0"/>
              <a:t> переущільненням варто використовувати плуги з </a:t>
            </a:r>
            <a:r>
              <a:rPr lang="uk-UA" dirty="0" err="1"/>
              <a:t>грунтопоглиблювачами</a:t>
            </a:r>
            <a:r>
              <a:rPr lang="uk-UA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579" y="4272845"/>
            <a:ext cx="82650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Відновлення родючості переущільнених </a:t>
            </a:r>
            <a:r>
              <a:rPr lang="uk-UA" b="1" dirty="0" err="1"/>
              <a:t>грунтів</a:t>
            </a:r>
            <a:r>
              <a:rPr lang="uk-UA" b="1" dirty="0"/>
              <a:t> </a:t>
            </a:r>
            <a:r>
              <a:rPr lang="uk-UA" b="1" dirty="0" smtClean="0"/>
              <a:t>є </a:t>
            </a:r>
            <a:r>
              <a:rPr lang="uk-UA" dirty="0"/>
              <a:t>застосування органічних добрив, обережне зволоження, відмова від основного обробітку з оборотом </a:t>
            </a:r>
            <a:r>
              <a:rPr lang="uk-UA" dirty="0" err="1"/>
              <a:t>гумусо-акумулятивного</a:t>
            </a:r>
            <a:r>
              <a:rPr lang="uk-UA" dirty="0"/>
              <a:t> горизонту і його заміна на безполицевий та поверхневий, а деколи і внесення піску (піскування). </a:t>
            </a:r>
            <a:r>
              <a:rPr lang="uk-UA" dirty="0" smtClean="0"/>
              <a:t>Полегшення </a:t>
            </a:r>
            <a:r>
              <a:rPr lang="uk-UA" dirty="0"/>
              <a:t>ваги сільськогосподарських машин, зменшення кількості проходів техніки по полю, травосіяння та використання органічних </a:t>
            </a:r>
            <a:r>
              <a:rPr lang="uk-UA" dirty="0" smtClean="0"/>
              <a:t>добрив.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222415"/>
            <a:ext cx="860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Охорона ґрунтів від ерозії, дефляції, переущільнення та </a:t>
            </a:r>
            <a:r>
              <a:rPr lang="uk-UA" b="1" dirty="0" err="1"/>
              <a:t>переосушення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8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82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Меліорація земель здійснюється згідно з проектами, затвердженими в установленому законодавством порядку.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508" y="1187853"/>
            <a:ext cx="8606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Встановити і забезпечити оптимальний рівень залягання грунтових вод на полях і пасовищах, при якому відбуватиметься </a:t>
            </a:r>
            <a:r>
              <a:rPr lang="uk-UA" dirty="0" err="1"/>
              <a:t>підгрунтове</a:t>
            </a:r>
            <a:r>
              <a:rPr lang="uk-UA" dirty="0"/>
              <a:t> зволоження рослин в сухі бездощові періоди (</a:t>
            </a:r>
            <a:r>
              <a:rPr lang="uk-UA" dirty="0" err="1"/>
              <a:t>субіригація</a:t>
            </a:r>
            <a:r>
              <a:rPr lang="uk-UA" dirty="0"/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Вся правда о мелиорации земель - Статьи - Газета «Амурская звезд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733919" cy="27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7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Захист ґрунтів від </a:t>
            </a:r>
            <a:r>
              <a:rPr lang="uk-UA" b="1" dirty="0" err="1"/>
              <a:t>девегетації</a:t>
            </a:r>
            <a:r>
              <a:rPr lang="uk-UA" b="1" dirty="0"/>
              <a:t> та </a:t>
            </a:r>
            <a:r>
              <a:rPr lang="uk-UA" b="1" dirty="0" err="1"/>
              <a:t>дегуміфікації</a:t>
            </a:r>
            <a:r>
              <a:rPr lang="uk-UA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Девегетацією</a:t>
            </a:r>
            <a:r>
              <a:rPr lang="uk-UA" dirty="0"/>
              <a:t> називається втрата </a:t>
            </a:r>
            <a:r>
              <a:rPr lang="uk-UA" dirty="0" err="1"/>
              <a:t>грунтами</a:t>
            </a:r>
            <a:r>
              <a:rPr lang="uk-UA" dirty="0"/>
              <a:t> свого природного лісового, кущового та трав'янистого покриву.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7220"/>
            <a:ext cx="8499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Для боротьби з цим явищем необхідно забезпечувати: в пасовищному господарстві – оптимальне навантаження поголів'я худоби, підсіви та підживлення трав, впровадження системи загонів та огорож; в польових сівозмінах – збільшення частки багаторічних трав, регулярність внесення органічних добрив, контурний обробіток полів з врахуванням особливостей рельєфу; в лісовому господарстві – швидке відновлення і збереження лісової рослинності; на гірських та </a:t>
            </a:r>
            <a:r>
              <a:rPr lang="uk-UA" dirty="0" err="1"/>
              <a:t>схилових</a:t>
            </a:r>
            <a:r>
              <a:rPr lang="uk-UA" dirty="0"/>
              <a:t> ландшафтах – створення </a:t>
            </a:r>
            <a:r>
              <a:rPr lang="uk-UA" dirty="0" err="1"/>
              <a:t>лісоплодових</a:t>
            </a:r>
            <a:r>
              <a:rPr lang="uk-UA" dirty="0"/>
              <a:t> насаджень і терас; в </a:t>
            </a:r>
            <a:r>
              <a:rPr lang="uk-UA" dirty="0" err="1"/>
              <a:t>дорожному</a:t>
            </a:r>
            <a:r>
              <a:rPr lang="uk-UA" dirty="0"/>
              <a:t> та міському господарствах – деревонасадження, парки, сквери, сади, трав'янистий дерновий покрив у дворах, на вулицях та узбіччях доріг.</a:t>
            </a:r>
          </a:p>
        </p:txBody>
      </p:sp>
      <p:pic>
        <p:nvPicPr>
          <p:cNvPr id="4098" name="Picture 2" descr="Архів новин - Боринський лісгос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3" y="4142543"/>
            <a:ext cx="3263751" cy="24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18" y="4168059"/>
            <a:ext cx="3240360" cy="243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/>
              <a:t>Дегуміфікація</a:t>
            </a:r>
            <a:r>
              <a:rPr lang="uk-UA" dirty="0" smtClean="0"/>
              <a:t>  - це зменшення  </a:t>
            </a:r>
            <a:r>
              <a:rPr lang="uk-UA" dirty="0"/>
              <a:t>кількість органічної речовини, що надходить у </a:t>
            </a:r>
            <a:r>
              <a:rPr lang="uk-UA" dirty="0" err="1"/>
              <a:t>грунт</a:t>
            </a:r>
            <a:r>
              <a:rPr lang="uk-UA" dirty="0"/>
              <a:t> з рослинними рештками, а гумус таких </a:t>
            </a:r>
            <a:r>
              <a:rPr lang="uk-UA" dirty="0" err="1"/>
              <a:t>грутів</a:t>
            </a:r>
            <a:r>
              <a:rPr lang="uk-UA" dirty="0"/>
              <a:t> активно </a:t>
            </a:r>
            <a:r>
              <a:rPr lang="uk-UA" dirty="0" smtClean="0"/>
              <a:t>окислюється. </a:t>
            </a:r>
            <a:r>
              <a:rPr lang="uk-UA" dirty="0" err="1"/>
              <a:t>Дегуміфікація</a:t>
            </a:r>
            <a:r>
              <a:rPr lang="uk-UA" dirty="0"/>
              <a:t> призводить до зменшення вмісту і запасів гумусу на 30-40%, потім цей процес стабілізується на більш низькому рівні через 30-50 років. Найбільш різке зменшення вмісту й запасів гумусу відбувається в перші 5-10 років.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9783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Наростанню гумусу в </a:t>
            </a:r>
            <a:r>
              <a:rPr lang="uk-UA" dirty="0" err="1"/>
              <a:t>грунті</a:t>
            </a:r>
            <a:r>
              <a:rPr lang="uk-UA" dirty="0"/>
              <a:t> може сприяти застосуванням органічних добрив, вапнуванням кислих </a:t>
            </a:r>
            <a:r>
              <a:rPr lang="uk-UA" dirty="0" err="1"/>
              <a:t>грунтів</a:t>
            </a:r>
            <a:r>
              <a:rPr lang="uk-UA" dirty="0"/>
              <a:t>, використанням у сівозміні багаторічних трав, регулюванням співвідношення площ просапних і зернових культур та іншими прийомами. Для створення бездефіцитного балансу органічної речовини в </a:t>
            </a:r>
            <a:r>
              <a:rPr lang="uk-UA" dirty="0" err="1"/>
              <a:t>грунти</a:t>
            </a:r>
            <a:r>
              <a:rPr lang="uk-UA" dirty="0"/>
              <a:t> в середньому варто вносити 8-12 т/га органічних добрив щорічно. </a:t>
            </a:r>
          </a:p>
        </p:txBody>
      </p:sp>
      <p:pic>
        <p:nvPicPr>
          <p:cNvPr id="5122" name="Picture 2" descr="https://ecolog-ua.com/sites/default/files/news/07-2020/22/20181016_150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5" b="28329"/>
          <a:stretch/>
        </p:blipFill>
        <p:spPr bwMode="auto">
          <a:xfrm>
            <a:off x="2031058" y="3930530"/>
            <a:ext cx="5153891" cy="25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6735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Порушення водного та хімічного режиму ґрунтів</a:t>
            </a:r>
            <a:r>
              <a:rPr lang="uk-UA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60606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Для створення оптимального водного режиму в районах недостатнього зволоження необхідне зрошення. Однак при порушенні правил експлуатації іригаційних систем, при недосконалих їхніх проектах виникають побічні явища: вторинне засолення, осолонцювання, злитість і т.п.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018" y="1752925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Щоб уникнути втрат поливної води і вторинного засолення, рекомендую</a:t>
            </a:r>
            <a:r>
              <a:rPr lang="uk-UA" dirty="0"/>
              <a:t>ть: 1) закриту мережу каналів, що виключає фільтрацію води; 2) дренажні споруди, що забезпечують утримання солоних грунтових вод на глибині не ближче 1,5-3 м; 3) капітальні промивання </a:t>
            </a:r>
            <a:r>
              <a:rPr lang="uk-UA" dirty="0" err="1"/>
              <a:t>грунтів</a:t>
            </a:r>
            <a:r>
              <a:rPr lang="uk-UA" dirty="0"/>
              <a:t>, якщо вони засолені, для вилучення солей з кореневмісного шару; 4) регулярні вегетаційні поливи з дренажними </a:t>
            </a:r>
            <a:r>
              <a:rPr lang="uk-UA" dirty="0" smtClean="0"/>
              <a:t>водовідводами.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018" y="3558670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охорони </a:t>
            </a:r>
            <a:r>
              <a:rPr lang="uk-UA" dirty="0" err="1"/>
              <a:t>грунтів</a:t>
            </a:r>
            <a:r>
              <a:rPr lang="uk-UA" dirty="0"/>
              <a:t> від содового засолення і злитості бажана </a:t>
            </a:r>
            <a:r>
              <a:rPr lang="uk-UA" b="1" dirty="0"/>
              <a:t>хімічна меліорація</a:t>
            </a:r>
            <a:r>
              <a:rPr lang="uk-UA" dirty="0"/>
              <a:t> (внесення гіпсу), застосування фізіологічно кислих і сірковмісних добрив, введення в сівозміну багаторічних трав. </a:t>
            </a:r>
          </a:p>
        </p:txBody>
      </p:sp>
      <p:pic>
        <p:nvPicPr>
          <p:cNvPr id="6146" name="Picture 2" descr="ГІПСУВАННЯ СОЛОНЦЮВАТИХ І СОЛОНЧАКУВАТИХ ГРУНТІВ. АТ &quot;ГІПСОВИК&quot;:  vilnalibera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24" y="3332732"/>
            <a:ext cx="5356746" cy="35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1005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28</cp:revision>
  <dcterms:created xsi:type="dcterms:W3CDTF">2015-01-07T11:42:54Z</dcterms:created>
  <dcterms:modified xsi:type="dcterms:W3CDTF">2022-05-09T08:05:35Z</dcterms:modified>
</cp:coreProperties>
</file>