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9" r:id="rId4"/>
    <p:sldId id="280" r:id="rId5"/>
    <p:sldId id="261" r:id="rId6"/>
    <p:sldId id="262" r:id="rId7"/>
    <p:sldId id="263" r:id="rId8"/>
    <p:sldId id="264" r:id="rId9"/>
    <p:sldId id="258" r:id="rId10"/>
    <p:sldId id="259" r:id="rId11"/>
    <p:sldId id="267" r:id="rId12"/>
    <p:sldId id="265" r:id="rId13"/>
    <p:sldId id="266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81" r:id="rId23"/>
    <p:sldId id="282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9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2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5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4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2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50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8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54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11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2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6B177-6C80-45FE-BF75-DA2AFBB4D77E}" type="datetimeFigureOut">
              <a:rPr lang="ru-RU" smtClean="0"/>
              <a:t>09.05.2022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C7EB2-FE7D-4426-B919-6AE04ED5F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08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files.ub.ua/news/news/5/716041_201970_1317709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9519" y="476672"/>
            <a:ext cx="65249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i="1" u="sng" dirty="0" smtClean="0"/>
              <a:t>Основи ґрунтознавства та геології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9008" y="2420888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ҐРУНТОВІ КАРТИ І КАРТОГРАМИ, ЇХ ЗНАЧЕННЯ. </a:t>
            </a:r>
          </a:p>
          <a:p>
            <a:pPr algn="ctr"/>
            <a:r>
              <a:rPr lang="uk-UA" sz="36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АГРОВИРОБНИЧЕ ГРУПУВАННЯ ТА БОНІТУВАННЯ ҐРУНТІВ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72293" y="5517232"/>
            <a:ext cx="2055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Тема </a:t>
            </a:r>
            <a:r>
              <a:rPr lang="uk-UA" sz="4400" i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23</a:t>
            </a:r>
            <a:endParaRPr lang="ru-RU" sz="4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libr.dp.ua/region/Image/gru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0" y="367804"/>
            <a:ext cx="8060060" cy="612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5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griclimatic Conditions and So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2" y="440668"/>
            <a:ext cx="861761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60648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КАРТОГРАМИ</a:t>
            </a:r>
            <a:endParaRPr lang="ru-RU" sz="2400" b="1" dirty="0"/>
          </a:p>
        </p:txBody>
      </p:sp>
      <p:pic>
        <p:nvPicPr>
          <p:cNvPr id="3" name="Picture 8" descr="http://4.bp.blogspot.com/-Z0IxlVk9Y2U/TZ7p9sf1YeI/AAAAAAAAAAo/R9VwEbM0lZM/s1600/%25D1%2580%25D0%25B8%25D1%25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1" y="3717032"/>
            <a:ext cx="2978340" cy="286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ua.convdocs.org/pars_docs/refs/168/167813/167813_html_m1c59ed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15" y="4009783"/>
            <a:ext cx="3610923" cy="252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mineraliz.com/upload/custom/posev_mat/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12555"/>
            <a:ext cx="2473609" cy="270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mineraliz.com/upload/custom/posev_mat/Z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7" y="681189"/>
            <a:ext cx="2664296" cy="273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balansagro.com/sites/default/files/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79187"/>
            <a:ext cx="2280236" cy="26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grar-office.com.ua/RUS/Bodenbeprobung_files/karte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861049"/>
            <a:ext cx="2555776" cy="27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2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/>
              <a:t>Ґрунтове обстеження складається з трьох </a:t>
            </a:r>
            <a:r>
              <a:rPr lang="uk-UA" sz="3600" b="1" i="1" dirty="0" smtClean="0"/>
              <a:t>етапів:</a:t>
            </a:r>
          </a:p>
          <a:p>
            <a:r>
              <a:rPr lang="uk-UA" sz="3600" b="1" i="1" dirty="0" smtClean="0"/>
              <a:t>1) попереднього</a:t>
            </a:r>
            <a:r>
              <a:rPr lang="uk-UA" sz="3600" b="1" i="1" dirty="0"/>
              <a:t>, </a:t>
            </a:r>
            <a:endParaRPr lang="uk-UA" sz="3600" b="1" i="1" dirty="0" smtClean="0"/>
          </a:p>
          <a:p>
            <a:r>
              <a:rPr lang="uk-UA" sz="3600" b="1" i="1" dirty="0" smtClean="0"/>
              <a:t>2) польового</a:t>
            </a:r>
            <a:r>
              <a:rPr lang="uk-UA" sz="3600" b="1" i="1" dirty="0"/>
              <a:t>, </a:t>
            </a:r>
            <a:endParaRPr lang="uk-UA" sz="3600" b="1" i="1" dirty="0" smtClean="0"/>
          </a:p>
          <a:p>
            <a:r>
              <a:rPr lang="uk-UA" sz="3600" b="1" i="1" dirty="0" smtClean="0"/>
              <a:t>3)камерального</a:t>
            </a:r>
            <a:r>
              <a:rPr lang="uk-UA" sz="3600" dirty="0" smtClean="0"/>
              <a:t>.</a:t>
            </a:r>
            <a:endParaRPr lang="ru-RU" sz="3600" dirty="0"/>
          </a:p>
        </p:txBody>
      </p:sp>
      <p:pic>
        <p:nvPicPr>
          <p:cNvPr id="10242" name="Picture 2" descr="https://encrypted-tbn0.gstatic.com/images?q=tbn:ANd9GcTKHwDhDyOY7s41RPW-tyu0ONWFPUqi2gm5QuKxHQxYqtFSIQ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3646"/>
            <a:ext cx="4051151" cy="30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2664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u="sng" dirty="0" smtClean="0"/>
              <a:t>Під час підготовчих робіт: </a:t>
            </a:r>
          </a:p>
          <a:p>
            <a:r>
              <a:rPr lang="uk-UA" dirty="0" smtClean="0"/>
              <a:t>- готують топографічні карти (земельні пла­ни) господарств, </a:t>
            </a:r>
          </a:p>
          <a:p>
            <a:r>
              <a:rPr lang="uk-UA" dirty="0" smtClean="0"/>
              <a:t>- вивчають картографічні дані, які характеризують рельєф, геологічну будову, </a:t>
            </a:r>
          </a:p>
          <a:p>
            <a:r>
              <a:rPr lang="uk-UA" dirty="0" smtClean="0"/>
              <a:t>- знайомляться з матеріалами попередніх об­стежень, </a:t>
            </a:r>
          </a:p>
          <a:p>
            <a:r>
              <a:rPr lang="uk-UA" dirty="0" smtClean="0"/>
              <a:t>- накреслюють маршрути польових досліджень з врахуванням рельєфу території, сільськогосподарських угідь, розміщенням сівозмін масивів, </a:t>
            </a:r>
          </a:p>
          <a:p>
            <a:r>
              <a:rPr lang="uk-UA" dirty="0" smtClean="0"/>
              <a:t>- планують та відбирають місця для вивчення та опису рослин­них угруповань.</a:t>
            </a:r>
            <a:endParaRPr lang="ru-RU" dirty="0"/>
          </a:p>
        </p:txBody>
      </p:sp>
      <p:pic>
        <p:nvPicPr>
          <p:cNvPr id="16386" name="Picture 2" descr="http://www.uhmi.org.ua/img/ris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6322"/>
            <a:ext cx="2511352" cy="35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5fan.info/files/5/8ab9e631ef4842be4b19c039fa0698e4.html_files/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94746"/>
            <a:ext cx="5376338" cy="33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/>
              <a:t>Польовий період ґрунтової зйомки поділяється на де­кілька етапів: </a:t>
            </a:r>
            <a:endParaRPr lang="uk-UA" sz="2400" b="1" u="sng" dirty="0" smtClean="0"/>
          </a:p>
          <a:p>
            <a:pPr algn="ctr"/>
            <a:r>
              <a:rPr lang="uk-UA" i="1" dirty="0" smtClean="0"/>
              <a:t>рекогносцирування</a:t>
            </a:r>
            <a:r>
              <a:rPr lang="uk-UA" i="1" dirty="0"/>
              <a:t>, планування робочих маршрутів, суцільна зйомка,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679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/>
              <a:t>Рекогносцирування</a:t>
            </a:r>
            <a:r>
              <a:rPr lang="uk-UA" dirty="0"/>
              <a:t> – це загальне маршрутне ознайомлення з територією господарства. 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3771"/>
            <a:ext cx="5328592" cy="439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om-in.kiev.ua/assets/images/1223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44476"/>
            <a:ext cx="3456384" cy="40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5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3.bp.blogspot.com/-BDXbRfBbM08/UJI7r65INoI/AAAAAAAAANU/jjKMKaiXD4M/s1600/SAM_0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0" y="1767587"/>
            <a:ext cx="3006518" cy="40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19" y="5821449"/>
            <a:ext cx="2942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Основний (головний) розріз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06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Ґрунтові розкриття бувають 3-х типів: </a:t>
            </a:r>
            <a:r>
              <a:rPr lang="uk-UA" b="1" i="1" u="sng" dirty="0"/>
              <a:t>повні (основні), </a:t>
            </a:r>
            <a:r>
              <a:rPr lang="uk-UA" b="1" i="1" u="sng" dirty="0" err="1"/>
              <a:t>напівями</a:t>
            </a:r>
            <a:r>
              <a:rPr lang="uk-UA" b="1" i="1" u="sng" dirty="0"/>
              <a:t> (контрольні), прикопки (поверхневі).</a:t>
            </a:r>
            <a:endParaRPr lang="ru-RU" b="1" i="1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944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Для опису та картування </a:t>
            </a:r>
            <a:r>
              <a:rPr lang="uk-UA" dirty="0" err="1"/>
              <a:t>грунтів</a:t>
            </a:r>
            <a:r>
              <a:rPr lang="uk-UA" dirty="0"/>
              <a:t> закладають три види </a:t>
            </a:r>
            <a:r>
              <a:rPr lang="uk-UA" dirty="0" smtClean="0"/>
              <a:t>розрізів: </a:t>
            </a:r>
            <a:r>
              <a:rPr lang="uk-UA" b="1" i="1" u="sng" dirty="0" smtClean="0"/>
              <a:t>го­ловний</a:t>
            </a:r>
            <a:r>
              <a:rPr lang="uk-UA" b="1" i="1" u="sng" dirty="0"/>
              <a:t>, </a:t>
            </a:r>
            <a:r>
              <a:rPr lang="uk-UA" b="1" i="1" u="sng" dirty="0" err="1"/>
              <a:t>напіврозріз</a:t>
            </a:r>
            <a:r>
              <a:rPr lang="uk-UA" b="1" i="1" u="sng" dirty="0"/>
              <a:t>, прикопку.</a:t>
            </a:r>
            <a:endParaRPr lang="ru-RU" b="1" i="1" u="sng" dirty="0"/>
          </a:p>
        </p:txBody>
      </p:sp>
      <p:pic>
        <p:nvPicPr>
          <p:cNvPr id="12290" name="Picture 2" descr="https://encrypted-tbn3.gstatic.com/images?q=tbn:ANd9GcTfMyf5i-kYRkwuonV39dfi5MDTHXoe4tRrndFRRZS2weYT64S6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62" y="4095890"/>
            <a:ext cx="3320786" cy="27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64830" y="3347846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Прикопки (поверхневі)</a:t>
            </a:r>
            <a:endParaRPr lang="ru-RU" dirty="0"/>
          </a:p>
        </p:txBody>
      </p:sp>
      <p:pic>
        <p:nvPicPr>
          <p:cNvPr id="12293" name="Picture 5" descr="D:\грунтознавство\обстеж грунтове земель_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81" y="1767587"/>
            <a:ext cx="3429762" cy="236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90563" y="422108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u="sng" dirty="0" err="1" smtClean="0"/>
              <a:t>Напіврозріз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9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endocs.ru/gendocs/docs/12/11574/conv_1/file1_html_m3868648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8" y="-8214"/>
            <a:ext cx="2520280" cy="33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gendocs.ru/gendocs/docs/12/11574/conv_1/file1_html_36d5e5f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0804"/>
            <a:ext cx="1584176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9015" y="3197464"/>
            <a:ext cx="2231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Польові</a:t>
            </a:r>
            <a:r>
              <a:rPr lang="ru-RU" dirty="0"/>
              <a:t> </a:t>
            </a:r>
            <a:r>
              <a:rPr lang="ru-RU" dirty="0" err="1"/>
              <a:t>комп'ютери</a:t>
            </a:r>
            <a:r>
              <a:rPr lang="ru-RU" dirty="0"/>
              <a:t> </a:t>
            </a:r>
          </a:p>
        </p:txBody>
      </p:sp>
      <p:pic>
        <p:nvPicPr>
          <p:cNvPr id="19458" name="Picture 2" descr="http://gendocs.ru/gendocs/docs/12/11574/conv_1/file1_html_528e65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0804"/>
            <a:ext cx="2857500" cy="29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3490282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Автоматичний</a:t>
            </a:r>
            <a:r>
              <a:rPr lang="ru-RU" dirty="0"/>
              <a:t> </a:t>
            </a:r>
            <a:r>
              <a:rPr lang="ru-RU" dirty="0" err="1"/>
              <a:t>пробовідбірник</a:t>
            </a:r>
            <a:r>
              <a:rPr lang="ru-RU" dirty="0"/>
              <a:t> </a:t>
            </a:r>
            <a:r>
              <a:rPr lang="en-US" dirty="0" err="1"/>
              <a:t>Wintex</a:t>
            </a:r>
            <a:r>
              <a:rPr lang="en-US" dirty="0"/>
              <a:t> 1000</a:t>
            </a:r>
            <a:endParaRPr lang="ru-RU" dirty="0"/>
          </a:p>
        </p:txBody>
      </p:sp>
      <p:pic>
        <p:nvPicPr>
          <p:cNvPr id="19459" name="Picture 3" descr="D:\грунтознавство\профіль діагностика грунтів_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52" y="3813448"/>
            <a:ext cx="1980624" cy="2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http://konspekta.net/studopediaorg/baza4/898113259013.files/image03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r="8955" b="9271"/>
          <a:stretch/>
        </p:blipFill>
        <p:spPr bwMode="auto">
          <a:xfrm rot="10800000">
            <a:off x="6804248" y="2842739"/>
            <a:ext cx="2192856" cy="399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/>
              <a:t>Попереднє оброблення польових </a:t>
            </a:r>
            <a:r>
              <a:rPr lang="uk-UA" sz="2800" b="1" i="1" dirty="0" smtClean="0"/>
              <a:t>матеріалів: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35596" y="980728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1. Щоденне нанесення на чистовий екземпляр топографічної основи: 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меж полів та всіх границь контурів;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усіх розрізів </a:t>
            </a:r>
            <a:r>
              <a:rPr lang="uk-UA" dirty="0"/>
              <a:t>й </a:t>
            </a:r>
            <a:r>
              <a:rPr lang="uk-UA" dirty="0" err="1" smtClean="0"/>
              <a:t>напіврозрізів</a:t>
            </a:r>
            <a:r>
              <a:rPr lang="uk-UA" dirty="0" smtClean="0"/>
              <a:t>. </a:t>
            </a:r>
            <a:r>
              <a:rPr lang="uk-UA" dirty="0"/>
              <a:t>Кожний контур одержує індексацію відповідно до систематичного списку </a:t>
            </a:r>
            <a:r>
              <a:rPr lang="uk-UA" dirty="0" smtClean="0"/>
              <a:t>ґрунтів.</a:t>
            </a:r>
            <a:endParaRPr lang="ru-RU" dirty="0"/>
          </a:p>
          <a:p>
            <a:r>
              <a:rPr lang="uk-UA" dirty="0" smtClean="0"/>
              <a:t>2. Щоденно </a:t>
            </a:r>
            <a:r>
              <a:rPr lang="uk-UA" dirty="0"/>
              <a:t>заповнюється таблиця морфологічних ознак ґрунтів і відомості відбору зразків (форми яких наведені в методичних указівках). </a:t>
            </a:r>
            <a:endParaRPr lang="uk-UA" dirty="0" smtClean="0"/>
          </a:p>
          <a:p>
            <a:r>
              <a:rPr lang="uk-UA" dirty="0" smtClean="0"/>
              <a:t>3. Проводиться </a:t>
            </a:r>
            <a:r>
              <a:rPr lang="uk-UA" dirty="0"/>
              <a:t>сушка, перевірка й відбір зразків для аналізів. З відомості морфоло­гічних ознак відбирають найбільш типові розрізи для аналізу.</a:t>
            </a:r>
            <a:endParaRPr lang="ru-RU" dirty="0"/>
          </a:p>
        </p:txBody>
      </p:sp>
      <p:sp>
        <p:nvSpPr>
          <p:cNvPr id="4" name="AutoShape 2" descr="data:image/jpeg;base64,/9j/4AAQSkZJRgABAQAAAQABAAD/2wCEAAkGBxQTEhUUEhQWFBUXGBwaGBgYFxsYGBwaIBcXGhoZGBgaHCggGh0lHBcYJDEhJSkrLi4uGB80OjMsNygtLiwBCgoKDg0OGxAQGywmHyY0LCwsLCwsLC8sLCwsLCwsLCwsLCwsLCwsLCwsLCwsLCwsLCwsLCwsLCwsLCwsLCwsLP/AABEIAJYAyAMBIgACEQEDEQH/xAAcAAACAgMBAQAAAAAAAAAAAAAFBgMEAAEHAgj/xABEEAACAQIEAwUFBQQIBQUAAAABAhEAAwQSITEFQVEGEyJhcTJCgZGxUqHB0fAHFCNiJDNyc4KSouEVFzRDUxZEwtLx/8QAGgEAAwEBAQEAAAAAAAAAAAAAAQIDAAQFBv/EACQRAAICAgICAwADAQAAAAAAAAABAhEDIRIxQVEEEyIyYXEF/9oADAMBAAIRAxEAPwCUVIprxXoV0nnEgNexXkCpFpjElsVYSoEqytagWTWxUuWvFsVOq1g2QX7QKmQCOh2011pQ48vePb/pFsW2K6aTDSVZTzJIgetOxQQQdZ/UUi8ZwDfvFq8LCtkQZLC+N4BAZXVd8m/lUsmkUhsLdm8c9uzcE944IFrO8Awvs6yQ0yTHKj/Zfib3b9xTdm2MseHYgEFZPsgyDPOq3CMFkv3LaWQEeXNxm8UxEhY35EjqKL8M4LbVnJWVYDSTrrPL4a+VJUtUPaLmIv8A7upxF6WIBVhbkqFzSDr0Ea+tK3aTixuYhG7kd33ZFtrgkMM0s6jSIIA16002+JZ0uAaXU8L51kaTBidQRr8aQuO8T767aCGRatxmBmSxzGNBpoBHlSylfQ+NUzofY9G7tYEgM4JJ1ExsOe1NApI7B8VlWsto2bMp67Bh9Kdg1Av5K+HWHf4fSrNR2xqakosEejK1W61QCeRSV2241/7e2f7wj7k/P4Uc7ScY7i2Av9a4hB06sR5Vz4YVm367k/eedENFdEk1OV//AGpxhY3f5CPvM1GcKnNc39rxfKaFh4lVsXbHvZj0WWP3VlW2SNtPTSsocg8QRcuQdapvjWzECI05eVR8exRBPkNPrSw3E84lCQYnfX086tKWtHDHHUt9DcMbc8vlVfC8auNcuWyFm3l1jcNOp18qT24lcgHOTNbtYpgWYEZjGoOpGu9Lyfsq4x9D+OJXP5flRHhOJYgZyDJImIIOu/IzXNlx90n2iKa+zFwd2HKO7A6wTlE6gldp318qaM2uxJY0+tDxbFWUWqvDnzKDBHrV5Fq0XashKNOjw+lL9q0n79nPd6MSO7JVlIRSWuEbNqQ0mCMmlMr25oHxDhV1gRbdLWdgHOTOWWdVY+k0mRNrQYOmXk4vbYqwlRJALBe7gbkHlmGkz8KJcIxQy3WDO+ZywNwQq8oWNcgI3pT4gWsoLVlVRbet1wYRbR2kEf1hWTk2GhO4FeuA8UTubNzNcFxiFzOQyqZbu1yjxgyI06yZ2qXN3TKKKrRe7ZYo2TdUb4q0mo2BtsRc16FWUUr4C3pPU/r8a3x3i74m4isBbyFrcAzbB0JKtGmYiY5ZaJcF4Fdeyt3vCFiQoAzR70T7wEmNY51DlG3R0R12bwrsjq6nxKZH6/W9dY4XjlvW1uL7w1HQ8x865xxLgTWXRRddgxWTlUgqVY5hpoQVO/I0/cB4SuHSFZjmgnMQdY5QNKp4DzTlx8hJOfrXuo7fP1qSsFdGVo1utNWCRNZU7gHTmAa8Pg7f/jT/ACj8qnrTc6wSp/wuyYm0n+UUg9rreXEsLcIoCiFECYk/WulLXMe0lzNibp/mj5ACihJvQFJuf+Q1lejWUaRLkxLxdkkHxEDXU6n4Anal3uVt3siOHAjUQYmQRpy2pruNI360ucSNxrik21XKCpg8uTHTTap3e2WqtIjRsrZWAI1GumsaERUgw6yRIH0/OtLLnQIfQyfjpVxMBeEAoup6zrH00puSAosqpA0mCKauBcU7i28GAygtpOzN/wDYUvi26ozHLKiTCljvAMDlpV7DWsxEkHwkQBDEHrP9naOtMnfQrXF7Oi8B4gblsNE+YjaOQ+FG7b0s9lLq93lRMiqAB4iTznej5uVfF/E5s382Xc9KvHbn7rcN0O7Nei2AAvt6kk6RGo89Oc0bFwk6VE/DZvW7xuGEzAJAy6qBm12YEelbIuS0Ti6exQ4ytxrNy0zFlAdvETmFwqJ2Go1JHSjuL4hZW9w23cKr3BdrtvkpFnKoYHmZPrFS3sNF5iHRbUHwkTLNbYEhp0iVPnJ6V57QrbX9zv5UXvO97xoGrPhyQWPM5lNcnFps6U1oB8O4davXS7DUkMVDEL4dtOQ8VOOD4j3UZCvhAAkTtmg77wxE9K5/wS8y3m8UhlJA+zBSfnVqw5kEE6nr51OUado64tVtDs/EszKxglAAsDkDI0H6gmmrs7xB7obMNFiPCV6/lS8rdNKk71p3PzNTjkaeyzxprQ62xHzr0WpFtAj3mJ82J/GKl1Om5p/u/oRYP7HM3l+0PmKjbFp9tf8AMKUWwVw/9tv8tQXcBdGotk+Wgrfa/Qfpj7HhXB1BBHUGa23OubtxW/aJQOUCn2RGh9YqROP3/tn5flVFMm4bOi1yTiF4NcuNI1dj/qNHU7QXebA/MfjWk4ofs2/lTcwPHYsVlNn/ABR/srWqH2IX6TkpxCjcgfdrVTHsd1idta8cReYWFtzJkn8xVTDs0AENGwJET6Uq9DNeQVg73dsY0kSR1jp560Vfid0tmUlfsKWBA6+GJI26UPawJBIkAkT8dIqY4IL7MkMZ6EeQPMeVOtCXrYYwmIlWshV/iAZzPibKSQQT4QxJ9KZeD9nri2w7XLZNyGGe2xZdZGzAZtTypLtXApaFeTvpI20jQgfKnnsdjjcw4BBHdtl1BGkAgieWpHwrdIydsCduMfdwISzauw90F3Kggqs+FQSTEmfgKVeC9pcRZfMlxmJOquWdW9QTTP8AtNtW7mJRhmY90EuBVJyMNUI5NINBrfC7IAaGHIrt6metCUmhoY1Lo6hwri7PZR3Xu3I1WZHwqhiLd/F3HS17ltWP8Xux4iwHuNm9k9BQy9jmW3lgCAAARqsdKYf2dtmxOM8rdgf6r/5VTLNrGcmGCllr/TXDOBYwIvfIXZW0Fu9byxrBIZQS2upJ6VJ2yv3Dh4bDXLQ71CjM9plDQ8jwOSAQTyp7tpSb+0JmJtpnBtnXKIkOJEyNdmrljNt0dsscUrOcDF3EuZjp4Y013InbXkKI8PDPdAWST7s6aak6+QoNxdDbeZnN667SdKMdlsSP3tRsRm0/w1SXQsezoiXTvB+Y/OpVczsNuvnVZble+9rlo67LWfbz00k/ONqDccL51yZTBEzPsxrH80xV1sWF9pgo8yBQ3E41Llw5GDBYkjUajTX4Vktmk1xZLgOK3FgE3LZnqzLt1Gg+NG8Hxu40Q63BMcj960HsmvdzDoZJUaAmR4Tt1FXtkSjcxZuzcYAFzmIGwk7a1Er/AKifpUVrS0gE+yvnyHSo80+vwP3aNRAX0v8AKfv9evrWzcn4/wAsjl9k/wA1Ue/1384mOh2cfjXjvAsZhEcyrL095ZXZKwQ7gmlQepJ59T11rK1w4Hu7YP2V5lunvHffetUrGONMl25c7xw91Q3iMgdSBMeAfCii8fIELYtR/NcdjtHJRTe2DS3bCW1C5pnrPMHzBBrn161lZl6E00J2Jkx8aJTxEj2bWHX/AAXD9XqWzxK6xCqLCzoIs9fVqpE1q08Mp6EfWqWSDq/ve3fKv9hFH4VjWb4BLYq7AGsED6LRDNVTi1yLR84FFAbpWUbWJaBLFjzLGSfVqnt3lzjMswJGunoY0ahdt49atG3I6RVpRUlTODHklCVph/ht+3iWId2EzMQGkdJ3FV+0SWEZcl65afYst0B9ORCjbXnQThPD79+6/wC7Wbl424L5MoyzMbkfZNEsV2XxTanhd7MTqysASTzMHepzpnRihJO6KON44yXLIwt/Eon/AHG7121keIBiY0nSmLFYZAqvba5csgbvAujpnAEETvEGDtS8/YrHe7gsUvqVP1r3b7DcSif3XEAc4a2D9aRJHR+ili8e+IVbi2giagQSzT8d9tqLdj8QpxNsDQjNHmI1I/LlWYHheMwxyfuTiDIWZI05lZmi2A7O4+5dXEWsEyEzuyBWO0wzAg/KaDVhQ2m/Sh297QXbBtC00BgS0bnXTXpQDjPbTEW7jIhTSQ2a3BDAkMIzERIpd4nxm7iQGvMGKkBYAAEgk7VOOOnseU9aDFrtVJ8a5j8Qfxp7wuKRNFTKdmliQx5ET7Ma6Vx60JZR/MPqK6LjeKravFHU5SAcw13JB05gRy60ZIEWx1w+IU7GD0P4HY1bxLxbefsN6+yaWbZgD9CrD41hbZZgFTofEPgeVIOS3mhFB8vT2arm5tO3KdvhmkH4Gp8TJAy677a+kEH1qiD02M6jz6kCOXvLRRiUtpBOWYG+UbMNA8ofgelauGJnwzP2rJ97nqm7jevK3AOcCZBHhB1U762259OdasqfCnsEwNP4e5RRpqjey23w60QA7sX2hxN/Gi290m3muHLlA8KgwNvSsoh2Q7LfuTvda6LmW28QpHnJJO+m1ZSydvQ8FrZPiTJuCRowYdYaP/lmpE4wD3pJ3I19QSD94pv4ndCnM3surL8vEv3E0scSuLcYtsJPyP8AuKGIf5DQKNQMsx5Vda4vJQfU/hURfWCAPhFWujlqxgwYAXNJ8QBPyiqXFcWGs5k1hh86zDYohYK+GIEcqCtdYfwz9rN8IgUYu2LkVRdkqX+Tb9fzqzbxHX86rizp4R8aguIV5j0roPP4pnRv2K3P6TjV627Z+TsPxrrhWuKfsQu/06+p96wfuuA124RUH2eljX4R4y1ltfKvYWvYWsGiRWPU16U+Ieo+teAK9KNR61gHzonAlu3cU7Rpiby7AnRzzPrQftfw8WDbUKVkTqyknfXwiB6VexfDDdxOMm+9sDFXhlX+8Ou/6iqt7hdpGysXuhgDLGGBBI8JFbQr6F/DqC6wffWARr7Q6aV07FYZbgIuIGUkxPWeR5H0pLt8GQXLbW3bR1JVxruPeGnzFOuHxkZgDvII069ORpMg8GixiHIRiPaAkRqeUwOZiasNdhQ0gTGu4k7DzmvXDuHtdRmtkEW9WE+KDOo+Rrzi7JykTGoI0mCDpp8x8aRFAbjsY1ouyNlIYCBBX2ZMqfXlWsJ2ktP/ANQmRh76SR6mPEvxkedVOLMoYrlmGgyTGiqIEfWh4ZIkEKeYYyPg8bf2vnVOKaJtjccGWQtZdbqsNGVlBOhHtDwNuPaHL0jeDH8YAgoc05YKEgC43smVb2l9mDtPSkuwjWjns3haYnXKwKn1TY/Kj/De2JkJiLZY/btIfn3Z1+K/KlcWhlJMaOLX8uGvn+SPnpWqDdoOMWbuEK2btt2d08KsM0TMldxt0rK0EacuqFjiHFlu3u7YgW7UiTsWE6ny5UFxlxzqYAG2UQPXzqvhyA7F/Zkz8yaYu0WDVEtINCRJ8toH3/dTR0qFbcm2xWVWmdZo5bsFkluUa+RNEeH8E8MsNfwP+4oocGoDLpr9OlBuxoxoWMMGzFdhtUV/Cs5BVSSOQEmNjTFjMEAWI5n9ffXnhOFOYvrlWRPmYpYupDThcWgPb4Vfj+rI9SB9xNabs/cO5Qf4ifpTasEx+NSYbCZydYA32+G9dHOzz3hcJUwP2HxFvhuPD4i6otvZuCdQJlYGvpXT/wDmFw4Ej96t6CdzB8h51z3jPCrLQGy3WGwPIc9QaG/+mMOde7K+jsPxpOzoU+KpnUx+0bh0E/vK6HbmfQVCn7UeGkSbrj1tsDXFcZhcIDCZ288+n0oO993XxSyrGkbDoCKNB52fRP8AzO4bp/HbXpbY/MDaruC7f8PuEZb+/VSv12r54tYXDiO8DgHTMCDHqIpp4fwDCZSt0XNdnUrIHMQVg1qDzS7KWIQnEYu7aYmcTdK/ZKlpk/PSvV3CklWzG4Cu5AGXWI+dHreCw9m01vDLc8ZBZrhHIyIAEChWNwY1JLBDo2U6gH3o2I6gjzpnSkmiKfJNPyVWREYPcbKgO+sBjGUkDUgQwjqaj4XjluuWttlYtmuqZ8YClQy9OpFb7QcKvtbCpluLMkroWHLTY9dKV8JZfvERZS4WgToQfqKEpKUUh4JxdnUMHjXVWS2xVXjMBz+O9HbVyw2GDXSq3c6hYaWMtpmHLnPpSBhMSz3Ldu8TavW2kRot0Rt6xyo1jcYge1aJ/iMwYDU6AkfoVCtl70DuKMDdJWSNduZJM/SqL2/aMdKN2uH/AMMEalVlgOW+poLexHkAuhmRToVkWaT5E0Vt4FVhyQMpjMYhSynbWZifnQfEzlkdf1FaNwo1k3AzIGDt0J0kRtMCKzkkwqNqwmOH21xCNb2uOFBJ18JXMCsabgzJ2NaqTgGJa/ftu2wZ3VeSjfKAOUkD4Vus5ULxsUsUuu3vGfnRe1xnMctwZgTvzAqFuHEkHkfrrVfC8MuSJG2/rvWTDQ03cZEKG8SiV6EaeE0MwvEvbYnSJ+J0AH1+FU8U5VUMez4T89KpXW5qND+tKDQykPFpA4zMQFid6uYRYtFYgfLzof2SxcI9y6FIBAVW6/y+grXGeIPda2oByGc0b7abbCsoN+B3NRVnvCgMxYaKphY2PX1q09vTSKhwqBRFWDdHQmnikkcGSUpyujzbQV7LLtpRDBYZWtq+UEkbnXmfhQztVxsYW2AoXvX0QRoBzdh0HTma3JdDLC3tsV8X2Taf4LEjoymR/iGlQYfsReMhgEEb5p15SpiPWorHbTFCMzI4G8oJ+YjoaKN27hhFkkc5YA/CBFC5eiiivZLhuxp071wyj3QND6mmBOG9W+Q/Og1ntzYPt27ifJh+dXF7V4ZoCXQkmCXRxAj0j8KRufofjFhIYBI1zH41hsIPdEdar/8AE1ZSbdxL68ypy5fUzr6ATXi5hyZzjMTvpt/KOgpHJjqEfR5x1xVAyELqByAjynQa/KlFME7cQDpbuNbFzMWCsREDXMd9aZsdhHChrQUMpzZdPFHKanvY437YuBmA5rtlPQgU8WCSKnEuELeB72EI9iSMw5zA11P0FZh+HF2tLLX8QhlGW2Q2XnI5771PZw4eSBHn+Qp0/Z1h0Y3EIbvZDBw2Xw/ZHPenURbEnE3Llq4VBNplPh0PLkxO2n6NDuIW1uGQq27u8e4/UryU+mh8qf8AtzZTvArDNdEi40EArAKEnYtM/CkPEYWBDDX3XA5+fL50jtMppoGYV2Vip0nQg/iDt61cxbWlW1mdR/FBcE6hRBJI6RFQtrAuQTOjDceo5jyqK9aKHxAbSpEEHSPy0oPbsC/IzcFuLcxNy6g8JHhgRozdOWgNarfZu2FV2J3IH+Ufm1ZTs0egRb4c3dk22OkiI+RjzFEeF9nLpy3FvqRoQpUx5gnrvUow7LBTURBHWiPDGKgAPlPQjT516EcGN9o8B/NzJaZBd7GsywXTfmDtMgHqR1oPiuHPh5QoFHUaqR/a5elP9i7I1EH1rwzI3hZfgRVVggvAkf8AoZr/AFs52iAaKJG0evXqasW2ieXWmDF8Cths9nwkGY90/lQjimEJVigy3AJgiZ5xFJmg6OhfLUmqIO9PWs7ylQ8QdjrcYDoIH0qO5iQQZknzJP41w814R3fRLyzq/ZvxYayeq/ia5J2ixN65iHuYhGRiYykEAKNlBOkDqN9a6z2M/wCgw/8Adj8aJ3LAcQwDDzAP1qV0zq42jgM+X61r1m/XyrrmO7F4RySbWQnnbYp/pBj7qBY/9nYAJtXmnkHUH7xFNzQvBiGmv66T+FbRSYAEkkADqTp8NaO4jsZiV2CN6NlPyainY3gDJda5fXKyeFUMHWJzGOgOlHmq0aMG3QM4v2YewishNw5S1wADwwNI6jU/KhdriF1dUuuBOhzcgJJg112/gwygbE6HoZ5EVyfjeBZLzr3eUToBqMpM6flSxd6ZTLBR2i1Z7U4lWALB9QCGUZtfMR1puvDubhuATbYw6769RSJwXCm5irQK+/mOmwGv4CuiO7NmAAYHSCdCTU8lJqjY/wBLZ6vMQdSWQjwkfdEc6lw2JynMpMjpoR56UH4fiTbCpejun9lxPgaYKuOUHnV42srEH86ZO0CkmE79xmkscxkiSZkDnJ+FUrmvLb9aeVVzjGHPTbbl5VlzF6fh9IrOLb7GUo10CMTw4AyNhy/3qBrRCjXMs6gjbUairnEMQZBQajfTcVlxD3Za2o2kyIHqJpVBp7YZTi1SQXwQPcHKPEQfWWP+1bqzghCx6fQf71qqNWKuirwbFFrYzctKKi0DyFZWV6kHo+XyRVssLmHsmPj+EVq5fckDQxz2/CtVlPbJUeLlxgJMfM1TbEB2yssNyINZWUG2NBJi/jez9lc0p1MhjPM6chSq+HAB0G3nWVlef8hJNUe58KTalb9HU+xI/oGH/sfiaOFYrdZXO+zuRG1rbWtm3pWVlKMRPYHQUnX+MKl9/CxDwRtpoBtW6yqY4KT2K5OPQyWXkaevnVQ8LtXFDXElm1zAkHy1BGwrKypvXR0T2iviuGraZGUsYJABYsBI3APpUtzCb5TBPlp8qysqb3J2J0lQv4+w2VyzSCfGOpGmYaaHYeY9K8cGxRvK1pic1qIbqusA/KtVlUxiTL+HwLNpm+de3waKYYsT5aD86ysqghB3gU+BFXzMsfvpd4lxm9au+Mq6QDlGhj86yspE25UFrVjZhMRmAZZh/EJ311gxWVlZVD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TEhUUEhQWFBUXGBwaGBgYFxsYGBwaIBcXGhoZGBgaHCggGh0lHBcYJDEhJSkrLi4uGB80OjMsNygtLiwBCgoKDg0OGxAQGywmHyY0LCwsLCwsLC8sLCwsLCwsLCwsLCwsLCwsLCwsLCwsLCwsLCwsLCwsLCwsLCwsLCwsLP/AABEIAJYAyAMBIgACEQEDEQH/xAAcAAACAgMBAQAAAAAAAAAAAAAFBgMEAAEHAgj/xABEEAACAQIEAwUFBQQIBQUAAAABAhEAAwQSITEFQVEGEyJhcTJCgZGxUqHB0fAHFCNiJDNyc4KSouEVFzRDUxZEwtLx/8QAGgEAAwEBAQEAAAAAAAAAAAAAAQIDAAQFBv/EACQRAAICAgICAwADAQAAAAAAAAABAhEDIRIxQVEEEyIyYXEF/9oADAMBAAIRAxEAPwCUVIprxXoV0nnEgNexXkCpFpjElsVYSoEqytagWTWxUuWvFsVOq1g2QX7QKmQCOh2011pQ48vePb/pFsW2K6aTDSVZTzJIgetOxQQQdZ/UUi8ZwDfvFq8LCtkQZLC+N4BAZXVd8m/lUsmkUhsLdm8c9uzcE944IFrO8Awvs6yQ0yTHKj/Zfib3b9xTdm2MseHYgEFZPsgyDPOq3CMFkv3LaWQEeXNxm8UxEhY35EjqKL8M4LbVnJWVYDSTrrPL4a+VJUtUPaLmIv8A7upxF6WIBVhbkqFzSDr0Ea+tK3aTixuYhG7kd33ZFtrgkMM0s6jSIIA16002+JZ0uAaXU8L51kaTBidQRr8aQuO8T767aCGRatxmBmSxzGNBpoBHlSylfQ+NUzofY9G7tYEgM4JJ1ExsOe1NApI7B8VlWsto2bMp67Bh9Kdg1Av5K+HWHf4fSrNR2xqakosEejK1W61QCeRSV2241/7e2f7wj7k/P4Uc7ScY7i2Av9a4hB06sR5Vz4YVm367k/eedENFdEk1OV//AGpxhY3f5CPvM1GcKnNc39rxfKaFh4lVsXbHvZj0WWP3VlW2SNtPTSsocg8QRcuQdapvjWzECI05eVR8exRBPkNPrSw3E84lCQYnfX086tKWtHDHHUt9DcMbc8vlVfC8auNcuWyFm3l1jcNOp18qT24lcgHOTNbtYpgWYEZjGoOpGu9Lyfsq4x9D+OJXP5flRHhOJYgZyDJImIIOu/IzXNlx90n2iKa+zFwd2HKO7A6wTlE6gldp318qaM2uxJY0+tDxbFWUWqvDnzKDBHrV5Fq0XashKNOjw+lL9q0n79nPd6MSO7JVlIRSWuEbNqQ0mCMmlMr25oHxDhV1gRbdLWdgHOTOWWdVY+k0mRNrQYOmXk4vbYqwlRJALBe7gbkHlmGkz8KJcIxQy3WDO+ZywNwQq8oWNcgI3pT4gWsoLVlVRbet1wYRbR2kEf1hWTk2GhO4FeuA8UTubNzNcFxiFzOQyqZbu1yjxgyI06yZ2qXN3TKKKrRe7ZYo2TdUb4q0mo2BtsRc16FWUUr4C3pPU/r8a3x3i74m4isBbyFrcAzbB0JKtGmYiY5ZaJcF4Fdeyt3vCFiQoAzR70T7wEmNY51DlG3R0R12bwrsjq6nxKZH6/W9dY4XjlvW1uL7w1HQ8x865xxLgTWXRRddgxWTlUgqVY5hpoQVO/I0/cB4SuHSFZjmgnMQdY5QNKp4DzTlx8hJOfrXuo7fP1qSsFdGVo1utNWCRNZU7gHTmAa8Pg7f/jT/ACj8qnrTc6wSp/wuyYm0n+UUg9rreXEsLcIoCiFECYk/WulLXMe0lzNibp/mj5ACihJvQFJuf+Q1lejWUaRLkxLxdkkHxEDXU6n4Anal3uVt3siOHAjUQYmQRpy2pruNI360ucSNxrik21XKCpg8uTHTTap3e2WqtIjRsrZWAI1GumsaERUgw6yRIH0/OtLLnQIfQyfjpVxMBeEAoup6zrH00puSAosqpA0mCKauBcU7i28GAygtpOzN/wDYUvi26ozHLKiTCljvAMDlpV7DWsxEkHwkQBDEHrP9naOtMnfQrXF7Oi8B4gblsNE+YjaOQ+FG7b0s9lLq93lRMiqAB4iTznej5uVfF/E5s382Xc9KvHbn7rcN0O7Nei2AAvt6kk6RGo89Oc0bFwk6VE/DZvW7xuGEzAJAy6qBm12YEelbIuS0Ti6exQ4ytxrNy0zFlAdvETmFwqJ2Go1JHSjuL4hZW9w23cKr3BdrtvkpFnKoYHmZPrFS3sNF5iHRbUHwkTLNbYEhp0iVPnJ6V57QrbX9zv5UXvO97xoGrPhyQWPM5lNcnFps6U1oB8O4davXS7DUkMVDEL4dtOQ8VOOD4j3UZCvhAAkTtmg77wxE9K5/wS8y3m8UhlJA+zBSfnVqw5kEE6nr51OUado64tVtDs/EszKxglAAsDkDI0H6gmmrs7xB7obMNFiPCV6/lS8rdNKk71p3PzNTjkaeyzxprQ62xHzr0WpFtAj3mJ82J/GKl1Om5p/u/oRYP7HM3l+0PmKjbFp9tf8AMKUWwVw/9tv8tQXcBdGotk+Wgrfa/Qfpj7HhXB1BBHUGa23OubtxW/aJQOUCn2RGh9YqROP3/tn5flVFMm4bOi1yTiF4NcuNI1dj/qNHU7QXebA/MfjWk4ofs2/lTcwPHYsVlNn/ABR/srWqH2IX6TkpxCjcgfdrVTHsd1idta8cReYWFtzJkn8xVTDs0AENGwJET6Uq9DNeQVg73dsY0kSR1jp560Vfid0tmUlfsKWBA6+GJI26UPawJBIkAkT8dIqY4IL7MkMZ6EeQPMeVOtCXrYYwmIlWshV/iAZzPibKSQQT4QxJ9KZeD9nri2w7XLZNyGGe2xZdZGzAZtTypLtXApaFeTvpI20jQgfKnnsdjjcw4BBHdtl1BGkAgieWpHwrdIydsCduMfdwISzauw90F3Kggqs+FQSTEmfgKVeC9pcRZfMlxmJOquWdW9QTTP8AtNtW7mJRhmY90EuBVJyMNUI5NINBrfC7IAaGHIrt6metCUmhoY1Lo6hwri7PZR3Xu3I1WZHwqhiLd/F3HS17ltWP8Xux4iwHuNm9k9BQy9jmW3lgCAAARqsdKYf2dtmxOM8rdgf6r/5VTLNrGcmGCllr/TXDOBYwIvfIXZW0Fu9byxrBIZQS2upJ6VJ2yv3Dh4bDXLQ71CjM9plDQ8jwOSAQTyp7tpSb+0JmJtpnBtnXKIkOJEyNdmrljNt0dsscUrOcDF3EuZjp4Y013InbXkKI8PDPdAWST7s6aak6+QoNxdDbeZnN667SdKMdlsSP3tRsRm0/w1SXQsezoiXTvB+Y/OpVczsNuvnVZble+9rlo67LWfbz00k/ONqDccL51yZTBEzPsxrH80xV1sWF9pgo8yBQ3E41Llw5GDBYkjUajTX4Vktmk1xZLgOK3FgE3LZnqzLt1Gg+NG8Hxu40Q63BMcj960HsmvdzDoZJUaAmR4Tt1FXtkSjcxZuzcYAFzmIGwk7a1Er/AKifpUVrS0gE+yvnyHSo80+vwP3aNRAX0v8AKfv9evrWzcn4/wAsjl9k/wA1Ue/1384mOh2cfjXjvAsZhEcyrL095ZXZKwQ7gmlQepJ59T11rK1w4Hu7YP2V5lunvHffetUrGONMl25c7xw91Q3iMgdSBMeAfCii8fIELYtR/NcdjtHJRTe2DS3bCW1C5pnrPMHzBBrn161lZl6E00J2Jkx8aJTxEj2bWHX/AAXD9XqWzxK6xCqLCzoIs9fVqpE1q08Mp6EfWqWSDq/ve3fKv9hFH4VjWb4BLYq7AGsED6LRDNVTi1yLR84FFAbpWUbWJaBLFjzLGSfVqnt3lzjMswJGunoY0ahdt49atG3I6RVpRUlTODHklCVph/ht+3iWId2EzMQGkdJ3FV+0SWEZcl65afYst0B9ORCjbXnQThPD79+6/wC7Wbl424L5MoyzMbkfZNEsV2XxTanhd7MTqysASTzMHepzpnRihJO6KON44yXLIwt/Eon/AHG7121keIBiY0nSmLFYZAqvba5csgbvAujpnAEETvEGDtS8/YrHe7gsUvqVP1r3b7DcSif3XEAc4a2D9aRJHR+ili8e+IVbi2giagQSzT8d9tqLdj8QpxNsDQjNHmI1I/LlWYHheMwxyfuTiDIWZI05lZmi2A7O4+5dXEWsEyEzuyBWO0wzAg/KaDVhQ2m/Sh297QXbBtC00BgS0bnXTXpQDjPbTEW7jIhTSQ2a3BDAkMIzERIpd4nxm7iQGvMGKkBYAAEgk7VOOOnseU9aDFrtVJ8a5j8Qfxp7wuKRNFTKdmliQx5ET7Ma6Vx60JZR/MPqK6LjeKravFHU5SAcw13JB05gRy60ZIEWx1w+IU7GD0P4HY1bxLxbefsN6+yaWbZgD9CrD41hbZZgFTofEPgeVIOS3mhFB8vT2arm5tO3KdvhmkH4Gp8TJAy677a+kEH1qiD02M6jz6kCOXvLRRiUtpBOWYG+UbMNA8ofgelauGJnwzP2rJ97nqm7jevK3AOcCZBHhB1U762259OdasqfCnsEwNP4e5RRpqjey23w60QA7sX2hxN/Gi290m3muHLlA8KgwNvSsoh2Q7LfuTvda6LmW28QpHnJJO+m1ZSydvQ8FrZPiTJuCRowYdYaP/lmpE4wD3pJ3I19QSD94pv4ndCnM3surL8vEv3E0scSuLcYtsJPyP8AuKGIf5DQKNQMsx5Vda4vJQfU/hURfWCAPhFWujlqxgwYAXNJ8QBPyiqXFcWGs5k1hh86zDYohYK+GIEcqCtdYfwz9rN8IgUYu2LkVRdkqX+Tb9fzqzbxHX86rizp4R8aguIV5j0roPP4pnRv2K3P6TjV627Z+TsPxrrhWuKfsQu/06+p96wfuuA124RUH2eljX4R4y1ltfKvYWvYWsGiRWPU16U+Ieo+teAK9KNR61gHzonAlu3cU7Rpiby7AnRzzPrQftfw8WDbUKVkTqyknfXwiB6VexfDDdxOMm+9sDFXhlX+8Ou/6iqt7hdpGysXuhgDLGGBBI8JFbQr6F/DqC6wffWARr7Q6aV07FYZbgIuIGUkxPWeR5H0pLt8GQXLbW3bR1JVxruPeGnzFOuHxkZgDvII069ORpMg8GixiHIRiPaAkRqeUwOZiasNdhQ0gTGu4k7DzmvXDuHtdRmtkEW9WE+KDOo+Rrzi7JykTGoI0mCDpp8x8aRFAbjsY1ouyNlIYCBBX2ZMqfXlWsJ2ktP/ANQmRh76SR6mPEvxkedVOLMoYrlmGgyTGiqIEfWh4ZIkEKeYYyPg8bf2vnVOKaJtjccGWQtZdbqsNGVlBOhHtDwNuPaHL0jeDH8YAgoc05YKEgC43smVb2l9mDtPSkuwjWjns3haYnXKwKn1TY/Kj/De2JkJiLZY/btIfn3Z1+K/KlcWhlJMaOLX8uGvn+SPnpWqDdoOMWbuEK2btt2d08KsM0TMldxt0rK0EacuqFjiHFlu3u7YgW7UiTsWE6ny5UFxlxzqYAG2UQPXzqvhyA7F/Zkz8yaYu0WDVEtINCRJ8toH3/dTR0qFbcm2xWVWmdZo5bsFkluUa+RNEeH8E8MsNfwP+4oocGoDLpr9OlBuxoxoWMMGzFdhtUV/Cs5BVSSOQEmNjTFjMEAWI5n9ffXnhOFOYvrlWRPmYpYupDThcWgPb4Vfj+rI9SB9xNabs/cO5Qf4ifpTasEx+NSYbCZydYA32+G9dHOzz3hcJUwP2HxFvhuPD4i6otvZuCdQJlYGvpXT/wDmFw4Ej96t6CdzB8h51z3jPCrLQGy3WGwPIc9QaG/+mMOde7K+jsPxpOzoU+KpnUx+0bh0E/vK6HbmfQVCn7UeGkSbrj1tsDXFcZhcIDCZ288+n0oO993XxSyrGkbDoCKNB52fRP8AzO4bp/HbXpbY/MDaruC7f8PuEZb+/VSv12r54tYXDiO8DgHTMCDHqIpp4fwDCZSt0XNdnUrIHMQVg1qDzS7KWIQnEYu7aYmcTdK/ZKlpk/PSvV3CklWzG4Cu5AGXWI+dHreCw9m01vDLc8ZBZrhHIyIAEChWNwY1JLBDo2U6gH3o2I6gjzpnSkmiKfJNPyVWREYPcbKgO+sBjGUkDUgQwjqaj4XjluuWttlYtmuqZ8YClQy9OpFb7QcKvtbCpluLMkroWHLTY9dKV8JZfvERZS4WgToQfqKEpKUUh4JxdnUMHjXVWS2xVXjMBz+O9HbVyw2GDXSq3c6hYaWMtpmHLnPpSBhMSz3Ldu8TavW2kRot0Rt6xyo1jcYge1aJ/iMwYDU6AkfoVCtl70DuKMDdJWSNduZJM/SqL2/aMdKN2uH/AMMEalVlgOW+poLexHkAuhmRToVkWaT5E0Vt4FVhyQMpjMYhSynbWZifnQfEzlkdf1FaNwo1k3AzIGDt0J0kRtMCKzkkwqNqwmOH21xCNb2uOFBJ18JXMCsabgzJ2NaqTgGJa/ftu2wZ3VeSjfKAOUkD4Vus5ULxsUsUuu3vGfnRe1xnMctwZgTvzAqFuHEkHkfrrVfC8MuSJG2/rvWTDQ03cZEKG8SiV6EaeE0MwvEvbYnSJ+J0AH1+FU8U5VUMez4T89KpXW5qND+tKDQykPFpA4zMQFid6uYRYtFYgfLzof2SxcI9y6FIBAVW6/y+grXGeIPda2oByGc0b7abbCsoN+B3NRVnvCgMxYaKphY2PX1q09vTSKhwqBRFWDdHQmnikkcGSUpyujzbQV7LLtpRDBYZWtq+UEkbnXmfhQztVxsYW2AoXvX0QRoBzdh0HTma3JdDLC3tsV8X2Taf4LEjoymR/iGlQYfsReMhgEEb5p15SpiPWorHbTFCMzI4G8oJ+YjoaKN27hhFkkc5YA/CBFC5eiiivZLhuxp071wyj3QND6mmBOG9W+Q/Og1ntzYPt27ifJh+dXF7V4ZoCXQkmCXRxAj0j8KRufofjFhIYBI1zH41hsIPdEdar/8AE1ZSbdxL68ypy5fUzr6ATXi5hyZzjMTvpt/KOgpHJjqEfR5x1xVAyELqByAjynQa/KlFME7cQDpbuNbFzMWCsREDXMd9aZsdhHChrQUMpzZdPFHKanvY437YuBmA5rtlPQgU8WCSKnEuELeB72EI9iSMw5zA11P0FZh+HF2tLLX8QhlGW2Q2XnI5771PZw4eSBHn+Qp0/Z1h0Y3EIbvZDBw2Xw/ZHPenURbEnE3Llq4VBNplPh0PLkxO2n6NDuIW1uGQq27u8e4/UryU+mh8qf8AtzZTvArDNdEi40EArAKEnYtM/CkPEYWBDDX3XA5+fL50jtMppoGYV2Vip0nQg/iDt61cxbWlW1mdR/FBcE6hRBJI6RFQtrAuQTOjDceo5jyqK9aKHxAbSpEEHSPy0oPbsC/IzcFuLcxNy6g8JHhgRozdOWgNarfZu2FV2J3IH+Ufm1ZTs0egRb4c3dk22OkiI+RjzFEeF9nLpy3FvqRoQpUx5gnrvUow7LBTURBHWiPDGKgAPlPQjT516EcGN9o8B/NzJaZBd7GsywXTfmDtMgHqR1oPiuHPh5QoFHUaqR/a5elP9i7I1EH1rwzI3hZfgRVVggvAkf8AoZr/AFs52iAaKJG0evXqasW2ieXWmDF8Cths9nwkGY90/lQjimEJVigy3AJgiZ5xFJmg6OhfLUmqIO9PWs7ylQ8QdjrcYDoIH0qO5iQQZknzJP41w814R3fRLyzq/ZvxYayeq/ia5J2ixN65iHuYhGRiYykEAKNlBOkDqN9a6z2M/wCgw/8Adj8aJ3LAcQwDDzAP1qV0zq42jgM+X61r1m/XyrrmO7F4RySbWQnnbYp/pBj7qBY/9nYAJtXmnkHUH7xFNzQvBiGmv66T+FbRSYAEkkADqTp8NaO4jsZiV2CN6NlPyainY3gDJda5fXKyeFUMHWJzGOgOlHmq0aMG3QM4v2YewishNw5S1wADwwNI6jU/KhdriF1dUuuBOhzcgJJg112/gwygbE6HoZ5EVyfjeBZLzr3eUToBqMpM6flSxd6ZTLBR2i1Z7U4lWALB9QCGUZtfMR1puvDubhuATbYw6769RSJwXCm5irQK+/mOmwGv4CuiO7NmAAYHSCdCTU8lJqjY/wBLZ6vMQdSWQjwkfdEc6lw2JynMpMjpoR56UH4fiTbCpejun9lxPgaYKuOUHnV42srEH86ZO0CkmE79xmkscxkiSZkDnJ+FUrmvLb9aeVVzjGHPTbbl5VlzF6fh9IrOLb7GUo10CMTw4AyNhy/3qBrRCjXMs6gjbUairnEMQZBQajfTcVlxD3Za2o2kyIHqJpVBp7YZTi1SQXwQPcHKPEQfWWP+1bqzghCx6fQf71qqNWKuirwbFFrYzctKKi0DyFZWV6kHo+XyRVssLmHsmPj+EVq5fckDQxz2/CtVlPbJUeLlxgJMfM1TbEB2yssNyINZWUG2NBJi/jez9lc0p1MhjPM6chSq+HAB0G3nWVlef8hJNUe58KTalb9HU+xI/oGH/sfiaOFYrdZXO+zuRG1rbWtm3pWVlKMRPYHQUnX+MKl9/CxDwRtpoBtW6yqY4KT2K5OPQyWXkaevnVQ8LtXFDXElm1zAkHy1BGwrKypvXR0T2iviuGraZGUsYJABYsBI3APpUtzCb5TBPlp8qysqb3J2J0lQv4+w2VyzSCfGOpGmYaaHYeY9K8cGxRvK1pic1qIbqusA/KtVlUxiTL+HwLNpm+de3waKYYsT5aD86ysqghB3gU+BFXzMsfvpd4lxm9au+Mq6QDlGhj86yspE25UFrVjZhMRmAZZh/EJ311gxWVlZVD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http://konspekta.net/studopediaorg/baza4/898113259013.files/image0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9" y="3725625"/>
            <a:ext cx="3028192" cy="28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konspekta.net/studopediaorg/baza4/898113259013.files/image0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316" y="3717032"/>
            <a:ext cx="2971080" cy="285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4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7048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Камеральні роботи є заключною стадією польової зйом­ки ґрунтів. Вони включають:</a:t>
            </a:r>
            <a:endParaRPr lang="ru-RU" sz="2400" dirty="0"/>
          </a:p>
          <a:p>
            <a:r>
              <a:rPr lang="uk-UA" i="1" dirty="0" smtClean="0"/>
              <a:t>• </a:t>
            </a:r>
            <a:r>
              <a:rPr lang="uk-UA" dirty="0" smtClean="0"/>
              <a:t>проведення </a:t>
            </a:r>
            <a:r>
              <a:rPr lang="uk-UA" dirty="0"/>
              <a:t>лабораторних аналізів;</a:t>
            </a:r>
            <a:endParaRPr lang="ru-RU" dirty="0"/>
          </a:p>
          <a:p>
            <a:r>
              <a:rPr lang="uk-UA" i="1" dirty="0" smtClean="0"/>
              <a:t>• </a:t>
            </a:r>
            <a:r>
              <a:rPr lang="uk-UA" dirty="0"/>
              <a:t>складання та виготовлення ґрунтової карти;</a:t>
            </a:r>
            <a:endParaRPr lang="ru-RU" dirty="0"/>
          </a:p>
          <a:p>
            <a:r>
              <a:rPr lang="uk-UA" i="1" dirty="0" smtClean="0"/>
              <a:t>• </a:t>
            </a:r>
            <a:r>
              <a:rPr lang="uk-UA" dirty="0"/>
              <a:t>складання й креслення картограм;</a:t>
            </a:r>
            <a:endParaRPr lang="ru-RU" dirty="0"/>
          </a:p>
          <a:p>
            <a:r>
              <a:rPr lang="uk-UA" i="1" dirty="0" smtClean="0"/>
              <a:t>• </a:t>
            </a:r>
            <a:r>
              <a:rPr lang="uk-UA" dirty="0" smtClean="0"/>
              <a:t>обчислення </a:t>
            </a:r>
            <a:r>
              <a:rPr lang="uk-UA" dirty="0"/>
              <a:t>площ ґрунтів зі складанням експлікації;</a:t>
            </a:r>
            <a:endParaRPr lang="ru-RU" dirty="0"/>
          </a:p>
          <a:p>
            <a:r>
              <a:rPr lang="uk-UA" i="1" dirty="0" smtClean="0"/>
              <a:t>• </a:t>
            </a:r>
            <a:r>
              <a:rPr lang="uk-UA" dirty="0"/>
              <a:t>складання технічного звіту (нарису).</a:t>
            </a:r>
            <a:endParaRPr lang="ru-RU" dirty="0"/>
          </a:p>
        </p:txBody>
      </p:sp>
      <p:pic>
        <p:nvPicPr>
          <p:cNvPr id="14338" name="Picture 2" descr="http://www.iogu.gov.ua/poltavska/wp-content/uploads/sites/23/2013/06/Untitled-3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" y="2692663"/>
            <a:ext cx="287235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iogu.gov.ua/lvivska/wp-content/uploads/sites/20/2013/06/Untitled-10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92663"/>
            <a:ext cx="3206024" cy="21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mnau.edu.ua/images/news_100125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" y="4944029"/>
            <a:ext cx="2872354" cy="18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iogu.gov.ua/hmelnicka/wp-content/uploads/sites/29/2013/06/Untitled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4883"/>
            <a:ext cx="2811938" cy="21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iogu.gov.ua/poltavska/wp-content/uploads/sites/23/2013/06/Untitled-4-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4029"/>
            <a:ext cx="2811938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s://encrypted-tbn0.gstatic.com/images?q=tbn:ANd9GcTFXHPQyS4kXx_QPZC21QKw2UxrafbLeTSK7DDpMFoY-ZEAaKOq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77179"/>
            <a:ext cx="3206024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16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1. Поняття </a:t>
            </a:r>
            <a:r>
              <a:rPr lang="uk-UA" dirty="0"/>
              <a:t>про ґрунтову карту і картограму.</a:t>
            </a:r>
          </a:p>
          <a:p>
            <a:pPr marL="0" indent="0">
              <a:buNone/>
            </a:pPr>
            <a:r>
              <a:rPr lang="uk-UA" dirty="0"/>
              <a:t>2. Агровиробниче групування ґрунтів.</a:t>
            </a:r>
          </a:p>
          <a:p>
            <a:pPr marL="0" indent="0">
              <a:buNone/>
            </a:pPr>
            <a:r>
              <a:rPr lang="uk-UA" dirty="0"/>
              <a:t>3. Бонітування </a:t>
            </a:r>
            <a:r>
              <a:rPr lang="uk-UA" dirty="0" smtClean="0"/>
              <a:t>ґрунтів.</a:t>
            </a: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6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При складанні й виготовленні ґрунтової карти послі­довно виконують такі елементи робіт:</a:t>
            </a:r>
            <a:endParaRPr lang="ru-RU" dirty="0"/>
          </a:p>
          <a:p>
            <a:r>
              <a:rPr lang="uk-UA" dirty="0" smtClean="0"/>
              <a:t>- </a:t>
            </a:r>
            <a:r>
              <a:rPr lang="uk-UA" dirty="0"/>
              <a:t>складання авторського оригіналу ґрунтової карти;</a:t>
            </a:r>
            <a:endParaRPr lang="ru-RU" dirty="0"/>
          </a:p>
          <a:p>
            <a:r>
              <a:rPr lang="uk-UA" dirty="0" smtClean="0"/>
              <a:t>- </a:t>
            </a:r>
            <a:r>
              <a:rPr lang="uk-UA" dirty="0"/>
              <a:t>виготовлення видавничого оригіналу;</a:t>
            </a:r>
            <a:endParaRPr lang="ru-RU" dirty="0"/>
          </a:p>
          <a:p>
            <a:r>
              <a:rPr lang="uk-UA" dirty="0"/>
              <a:t>- розмноження й ілюмінування </a:t>
            </a:r>
            <a:r>
              <a:rPr lang="uk-UA" dirty="0" err="1"/>
              <a:t>літовідбитків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91683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Авторським оригіналом </a:t>
            </a:r>
            <a:r>
              <a:rPr lang="uk-UA" dirty="0"/>
              <a:t>служить виконана на </a:t>
            </a:r>
            <a:r>
              <a:rPr lang="uk-UA" dirty="0" err="1"/>
              <a:t>фотопланах</a:t>
            </a:r>
            <a:r>
              <a:rPr lang="uk-UA" dirty="0"/>
              <a:t> або іншій топографічній основі ґрунтова карта з вне­сеними на основі лабораторних аналізів доповненнями або змінами.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2884326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/>
              <a:t>Автоматизовуване</a:t>
            </a:r>
            <a:r>
              <a:rPr lang="uk-UA" dirty="0"/>
              <a:t>  виготовлення карт – картографічні джерела – шифрування </a:t>
            </a:r>
            <a:r>
              <a:rPr lang="uk-UA" dirty="0" smtClean="0"/>
              <a:t>їх - </a:t>
            </a:r>
            <a:r>
              <a:rPr lang="uk-UA" dirty="0"/>
              <a:t>формування банку даних – ведення необхідних даних в ПК – обробка за певної програми – графічне відтворення обробленої інформації.</a:t>
            </a:r>
            <a:endParaRPr lang="ru-RU" dirty="0"/>
          </a:p>
        </p:txBody>
      </p:sp>
      <p:pic>
        <p:nvPicPr>
          <p:cNvPr id="17410" name="Picture 2" descr="http://image.slidesharecdn.com/random-120803050445-phpapp01/95/-47-728.jpg?cb=1344347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3823"/>
            <a:ext cx="4338469" cy="26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space.com.ua/pictures/monitor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3973822"/>
            <a:ext cx="3456384" cy="25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42" y="260648"/>
            <a:ext cx="9197938" cy="68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3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82013"/>
            <a:ext cx="8568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Агровиробниче </a:t>
            </a:r>
            <a:r>
              <a:rPr lang="uk-UA" b="1" dirty="0"/>
              <a:t>групування ґрунтів </a:t>
            </a:r>
            <a:r>
              <a:rPr lang="uk-UA" dirty="0"/>
              <a:t>– це об'єднання видів і різновидів ґрунтів у більші </a:t>
            </a:r>
            <a:r>
              <a:rPr lang="uk-UA" dirty="0" err="1"/>
              <a:t>агровиробничі</a:t>
            </a:r>
            <a:r>
              <a:rPr lang="uk-UA" dirty="0"/>
              <a:t> групи за спільністю агрономічних властивостей, близькістю екологічних умов, якісними особливостями та родючістю, </a:t>
            </a:r>
            <a:r>
              <a:rPr lang="uk-UA" b="1" dirty="0" smtClean="0"/>
              <a:t>одно типовістю </a:t>
            </a:r>
            <a:r>
              <a:rPr lang="uk-UA" dirty="0"/>
              <a:t>необхідних агротехнічних та меліоративних заходів.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1626460"/>
            <a:ext cx="8568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Загальнодержавне групування </a:t>
            </a:r>
            <a:r>
              <a:rPr lang="uk-UA" dirty="0"/>
              <a:t>– проводять для характерис­тики і обліку якості земель за схожістю </a:t>
            </a:r>
            <a:r>
              <a:rPr lang="uk-UA" dirty="0" smtClean="0"/>
              <a:t>агрономічних </a:t>
            </a:r>
            <a:r>
              <a:rPr lang="uk-UA" dirty="0"/>
              <a:t>властивостей та особливостей ґрунтів, враховуючи провінціальні екологічні умови.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549790"/>
            <a:ext cx="856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Регіональний комплекс </a:t>
            </a:r>
            <a:r>
              <a:rPr lang="uk-UA" b="1" dirty="0" err="1"/>
              <a:t>агровиробничих</a:t>
            </a:r>
            <a:r>
              <a:rPr lang="uk-UA" b="1" dirty="0"/>
              <a:t> групувань </a:t>
            </a:r>
            <a:r>
              <a:rPr lang="uk-UA" b="1" dirty="0" smtClean="0"/>
              <a:t>ґрунтів </a:t>
            </a:r>
            <a:r>
              <a:rPr lang="uk-UA" dirty="0"/>
              <a:t>має важливе значення для правильного розміщення культур, запро­вадження сівозмін і системи добрив.</a:t>
            </a:r>
            <a:endParaRPr lang="ru-RU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529" y="3363671"/>
            <a:ext cx="85689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Господарське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агровиробниче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групування ґрунтів с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формою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агрономічної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інтерпретації і узагальнення великомасштабних ґрунтових досліджень на територіях конкретних господарств.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32447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8" name="Picture 8" descr="http://5fan.info/files/17/dfd58df37d54913a7eaacd1fa69f745c.html_files/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68" y="3942132"/>
            <a:ext cx="3447011" cy="276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8" y="4137671"/>
            <a:ext cx="3929282" cy="256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6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06364"/>
            <a:ext cx="87129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Бонітування ґрунтів </a:t>
            </a:r>
            <a:r>
              <a:rPr lang="uk-UA" dirty="0" smtClean="0"/>
              <a:t>– це порівняльна оцінка якості ґрунтів за їх основними природними властивостями, які мають сталий характер та суттєво впливають на врожайність сільськогосподарських культур, вирощуваних у конкретних природно-кліматичних умовах. Бонітування ґрунтів проводиться за 100-бальною шкалою. Вищим балом оцінюються ґрунти з кращими властивостями, які мають найбільшу природну продуктивність.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2088031"/>
            <a:ext cx="864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Бонітування ґрунтів </a:t>
            </a:r>
            <a:r>
              <a:rPr lang="uk-UA" dirty="0"/>
              <a:t>на землях сільськогосподарського призначення </a:t>
            </a:r>
            <a:r>
              <a:rPr lang="uk-UA" b="1" dirty="0"/>
              <a:t>проводиться</a:t>
            </a:r>
            <a:r>
              <a:rPr lang="uk-UA" dirty="0"/>
              <a:t> не рідше як </a:t>
            </a:r>
            <a:r>
              <a:rPr lang="uk-UA" b="1" dirty="0"/>
              <a:t>один раз у 7 років</a:t>
            </a:r>
            <a:r>
              <a:rPr lang="uk-UA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4" r="19333"/>
          <a:stretch/>
        </p:blipFill>
        <p:spPr bwMode="auto">
          <a:xfrm>
            <a:off x="1319214" y="2757701"/>
            <a:ext cx="5247842" cy="135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4271958"/>
            <a:ext cx="85689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Якщо за 100 балів прийнято оптимальне значення ознаки найбільш родючого ґрунту при бонітуванні за природними властивостями або максимальну урожайність сільськогосподарських культур, то отримують </a:t>
            </a:r>
            <a:r>
              <a:rPr lang="uk-UA" b="1" dirty="0"/>
              <a:t>замкнуту шкалу бонітування.</a:t>
            </a:r>
          </a:p>
          <a:p>
            <a:r>
              <a:rPr lang="uk-UA" dirty="0"/>
              <a:t>У випадку </a:t>
            </a:r>
            <a:r>
              <a:rPr lang="uk-UA" b="1" dirty="0"/>
              <a:t>розімкнутої шкали </a:t>
            </a:r>
            <a:r>
              <a:rPr lang="uk-UA" dirty="0"/>
              <a:t>за 100 балів приймають значення ознаки або величину урожайності ґрунту, який має найбільшу питому вагу в даному регіоні (в структурі ґрунтового покриву </a:t>
            </a:r>
            <a:r>
              <a:rPr lang="uk-UA" dirty="0" err="1"/>
              <a:t>природно-</a:t>
            </a:r>
            <a:r>
              <a:rPr lang="uk-UA" dirty="0"/>
              <a:t> сільськогосподарського району).</a:t>
            </a:r>
          </a:p>
        </p:txBody>
      </p:sp>
    </p:spTree>
    <p:extLst>
      <p:ext uri="{BB962C8B-B14F-4D97-AF65-F5344CB8AC3E}">
        <p14:creationId xmlns:p14="http://schemas.microsoft.com/office/powerpoint/2010/main" val="42106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646" y="260648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Роботи з бонітування ґрунтів проводиться в наступній послідовності</a:t>
            </a:r>
            <a:r>
              <a:rPr lang="uk-UA" dirty="0"/>
              <a:t>:</a:t>
            </a:r>
          </a:p>
          <a:p>
            <a:r>
              <a:rPr lang="uk-UA" dirty="0"/>
              <a:t>- уточнення природно-сільськогосподарського районування земельного фонду;</a:t>
            </a:r>
          </a:p>
          <a:p>
            <a:r>
              <a:rPr lang="uk-UA" dirty="0"/>
              <a:t>- складання списку </a:t>
            </a:r>
            <a:r>
              <a:rPr lang="uk-UA" dirty="0" err="1"/>
              <a:t>агровиробничих</a:t>
            </a:r>
            <a:r>
              <a:rPr lang="uk-UA" dirty="0"/>
              <a:t> груп ґрунтів;</a:t>
            </a:r>
          </a:p>
          <a:p>
            <a:r>
              <a:rPr lang="uk-UA" dirty="0"/>
              <a:t>- агроекологічне обґрунтування розміщення культур;</a:t>
            </a:r>
          </a:p>
          <a:p>
            <a:r>
              <a:rPr lang="uk-UA" dirty="0"/>
              <a:t>- збір та аналіз даних про властивості ґрунтів;</a:t>
            </a:r>
          </a:p>
          <a:p>
            <a:r>
              <a:rPr lang="uk-UA" dirty="0"/>
              <a:t>- вибір еталонних ґрунтів для природно – сільськогосподарських районів і зон вирощування культур;</a:t>
            </a:r>
          </a:p>
          <a:p>
            <a:r>
              <a:rPr lang="uk-UA" dirty="0"/>
              <a:t>- розробка шкал бонітування ґрунтів.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1646" y="2568972"/>
            <a:ext cx="8446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/>
              <a:t>Для розрахунку шкал загального бонітування використовують такі основні </a:t>
            </a:r>
            <a:r>
              <a:rPr lang="uk-UA" sz="1600" b="1" dirty="0"/>
              <a:t>показники</a:t>
            </a:r>
            <a:r>
              <a:rPr lang="uk-UA" sz="1600" dirty="0"/>
              <a:t>:</a:t>
            </a:r>
          </a:p>
          <a:p>
            <a:pPr algn="just"/>
            <a:r>
              <a:rPr lang="uk-UA" sz="1600" dirty="0"/>
              <a:t>- валові запаси гумусу в метровому шарі ґрунту, </a:t>
            </a:r>
            <a:r>
              <a:rPr lang="uk-UA" sz="1600" dirty="0" err="1"/>
              <a:t>m\га</a:t>
            </a:r>
            <a:r>
              <a:rPr lang="uk-UA" sz="1600" dirty="0"/>
              <a:t>;</a:t>
            </a:r>
          </a:p>
          <a:p>
            <a:pPr algn="just"/>
            <a:r>
              <a:rPr lang="uk-UA" sz="1600" dirty="0"/>
              <a:t>- максимально можливі запаси продуктивної вологи у метровому шарі ґрунту, мм;</a:t>
            </a:r>
          </a:p>
          <a:p>
            <a:pPr algn="just"/>
            <a:r>
              <a:rPr lang="uk-UA" sz="1600" dirty="0"/>
              <a:t>- вміст рухомих форм азоту, фосфору, калію в орному ( 0 – 30 см) шарі ґрунту, кг/m.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2715" y="3789040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/>
              <a:t>Бонітування ґрунтів </a:t>
            </a:r>
            <a:r>
              <a:rPr lang="uk-UA" sz="1600" dirty="0"/>
              <a:t>у системі земельного кадастру є науковою основою раціонального і високопродуктивного використання земельних ресурсів країни, підвищення родючості ґрунтів і врожайності сільськогосподарських культур.</a:t>
            </a:r>
          </a:p>
          <a:p>
            <a:pPr algn="just"/>
            <a:r>
              <a:rPr lang="uk-UA" sz="1600" b="1" dirty="0" smtClean="0"/>
              <a:t>Показники </a:t>
            </a:r>
            <a:r>
              <a:rPr lang="uk-UA" sz="1600" b="1" dirty="0"/>
              <a:t>бонітування ґрунтів забезпечують </a:t>
            </a:r>
            <a:r>
              <a:rPr lang="uk-UA" sz="1600" dirty="0"/>
              <a:t>планові органи і сільськогосподарські підприємства необхідною інформацією про землю, як головний засіб виробництва у сільському господарстві. Ці дані потрібні для науково обґрунтованого визначення плати за землю, планування, організації, розміщення і спеціалізації сільського господарства, оцінки результатів виробничої діяльності сільськогосподарських підприємств, удосконалення системи господарсько-договірних відносин, державних і ринкових цін на сільськогосподарську продукцію, матеріально-технічне постачання, оподаткування, кредитування тощо.</a:t>
            </a:r>
          </a:p>
        </p:txBody>
      </p:sp>
    </p:spTree>
    <p:extLst>
      <p:ext uri="{BB962C8B-B14F-4D97-AF65-F5344CB8AC3E}">
        <p14:creationId xmlns:p14="http://schemas.microsoft.com/office/powerpoint/2010/main" val="982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Самостійне </a:t>
            </a:r>
            <a:r>
              <a:rPr lang="uk-UA" dirty="0"/>
              <a:t>вивчення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/>
              <a:t>Сучасні методи ґрунтових досліджень і складання ґрунтових карт.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548680"/>
            <a:ext cx="8496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/>
              <a:t>Ґрунтова карта </a:t>
            </a:r>
            <a:r>
              <a:rPr lang="uk-UA" dirty="0"/>
              <a:t>містить досить об’ємну інформацію про просторове поширення ґрунтів та ґрунтотворних порід.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8496943" cy="518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1646" y="332656"/>
            <a:ext cx="8496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/>
              <a:t>Ґрунтова карта</a:t>
            </a:r>
            <a:r>
              <a:rPr lang="uk-UA" sz="2000" dirty="0"/>
              <a:t> – це топографічна основа з відображенням на ній ґрунтового покриву. </a:t>
            </a:r>
            <a:endParaRPr lang="uk-UA" sz="2000" dirty="0" smtClean="0"/>
          </a:p>
          <a:p>
            <a:pPr algn="just"/>
            <a:r>
              <a:rPr lang="uk-UA" sz="2000" dirty="0" smtClean="0"/>
              <a:t>Карти </a:t>
            </a:r>
            <a:r>
              <a:rPr lang="uk-UA" sz="2000" dirty="0"/>
              <a:t>бувають:</a:t>
            </a:r>
          </a:p>
          <a:p>
            <a:pPr algn="just"/>
            <a:r>
              <a:rPr lang="uk-UA" sz="2000" dirty="0"/>
              <a:t>• дрібномасштабні (від 1; 500000 до 1:50000), використовуються для обліку земельного фонду і планування сільського господарства;</a:t>
            </a:r>
          </a:p>
          <a:p>
            <a:pPr algn="just"/>
            <a:r>
              <a:rPr lang="uk-UA" sz="2000" dirty="0"/>
              <a:t>• великомасштабні (від 1:25000 до 1:5000), для використання в виробничій діяльності окремих господарств;</a:t>
            </a:r>
          </a:p>
          <a:p>
            <a:pPr algn="just"/>
            <a:r>
              <a:rPr lang="uk-UA" sz="2000" dirty="0"/>
              <a:t>• середньомасштабні (від 1: 300000 до 1:100000), для роботи плануючих органів;</a:t>
            </a:r>
          </a:p>
          <a:p>
            <a:pPr algn="just"/>
            <a:r>
              <a:rPr lang="uk-UA" sz="2000" dirty="0"/>
              <a:t>• детальні (1:5000 до 1:200) для територій сільськогосподарських установ (інститутів, дослідних станцій, навчальних господарств тощо).</a:t>
            </a:r>
          </a:p>
        </p:txBody>
      </p:sp>
    </p:spTree>
    <p:extLst>
      <p:ext uri="{BB962C8B-B14F-4D97-AF65-F5344CB8AC3E}">
        <p14:creationId xmlns:p14="http://schemas.microsoft.com/office/powerpoint/2010/main" val="287603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Дрібномасштабні карти (масштаб від 1:1 000 000 до 1:300 000)</a:t>
            </a:r>
            <a:endParaRPr lang="ru-RU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50606"/>
            <a:ext cx="45720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2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Середньомасштабні </a:t>
            </a:r>
            <a:r>
              <a:rPr lang="uk-UA" sz="2000" b="1" dirty="0" smtClean="0"/>
              <a:t>ґрунтові </a:t>
            </a:r>
            <a:r>
              <a:rPr lang="uk-UA" sz="2000" b="1" dirty="0"/>
              <a:t>карти (масштаб від 1:300 000 до 1:100 000) </a:t>
            </a:r>
            <a:endParaRPr lang="ru-RU" sz="2000" b="1" dirty="0"/>
          </a:p>
        </p:txBody>
      </p:sp>
      <p:pic>
        <p:nvPicPr>
          <p:cNvPr id="4098" name="Picture 2" descr="http://geoknigi.com/img/shabliy/karta-gruntiv-lvivskoyi-obla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3705"/>
            <a:ext cx="715768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Великомасштабні </a:t>
            </a:r>
            <a:r>
              <a:rPr lang="uk-UA" sz="2000" b="1" i="1" dirty="0" err="1"/>
              <a:t>грунтові</a:t>
            </a:r>
            <a:r>
              <a:rPr lang="uk-UA" sz="2000" b="1" i="1" dirty="0"/>
              <a:t> карти (масштаб від 1:100 000 до 1:10000)</a:t>
            </a:r>
            <a:endParaRPr lang="ru-RU" sz="2000" dirty="0"/>
          </a:p>
        </p:txBody>
      </p:sp>
      <p:pic>
        <p:nvPicPr>
          <p:cNvPr id="9220" name="Picture 4" descr="http://zapovednik.lg.ua/sites/default/files/%D0%A1%D1%82%D0%B0%D0%BD%D0%B8%D1%86%D0%B0%20-%20%D0%BF%D0%BE%D1%87%D0%B2%D1%8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97666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/>
              <a:t>Детальні </a:t>
            </a:r>
            <a:r>
              <a:rPr lang="uk-UA" sz="2000" b="1" i="1" dirty="0" smtClean="0"/>
              <a:t>ґрунтові </a:t>
            </a:r>
            <a:r>
              <a:rPr lang="uk-UA" sz="2000" b="1" i="1" dirty="0"/>
              <a:t>карти</a:t>
            </a:r>
            <a:r>
              <a:rPr lang="uk-UA" sz="2000" b="1" dirty="0"/>
              <a:t> (масштаб 1:5000 - 1:2000 і більш великий) </a:t>
            </a:r>
            <a:endParaRPr lang="ru-RU" sz="2000" b="1" dirty="0"/>
          </a:p>
        </p:txBody>
      </p:sp>
      <p:pic>
        <p:nvPicPr>
          <p:cNvPr id="6146" name="Picture 2" descr="http://1.bp.blogspot.com/-UNXfLyhfPAU/TaaYPvOa68I/AAAAAAAAAAQ/s2r8WnrGt4w/s1600/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804774"/>
            <a:ext cx="8924925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33265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Одним із способів вивчення </a:t>
            </a:r>
            <a:r>
              <a:rPr lang="uk-UA" b="1" dirty="0" err="1"/>
              <a:t>грунтів</a:t>
            </a:r>
            <a:r>
              <a:rPr lang="uk-UA" b="1" dirty="0"/>
              <a:t> є їх картог­рафування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0198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Матеріали ґрунтового та геоботанічного обстеження містять відомості про властивості </a:t>
            </a:r>
            <a:r>
              <a:rPr lang="uk-UA" dirty="0" smtClean="0"/>
              <a:t>ґрунтів, </a:t>
            </a:r>
            <a:r>
              <a:rPr lang="uk-UA" dirty="0"/>
              <a:t>їх поширення, необхідні меліорації та підвищення родючості.</a:t>
            </a:r>
            <a:endParaRPr lang="ru-RU" dirty="0"/>
          </a:p>
        </p:txBody>
      </p:sp>
      <p:pic>
        <p:nvPicPr>
          <p:cNvPr id="1034" name="Picture 10" descr="http://icdu.kiev.ua/wp-content/uploads/2012/08/vegetation_map_UK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16" y="2836376"/>
            <a:ext cx="531867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394219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Польове знімання ґрунтового покриву здійснюється в такій послідовності: 1) планування польових досліджень; 2) закладання грунтових розрізів; 3) вивчення горизонтів ґрунтового профілю і визначення типу грунту; 4) відбір зразків грунту для лабораторних аналізів; 5) встановлення меж грунтових контурів, складання польової карти </a:t>
            </a:r>
            <a:r>
              <a:rPr lang="uk-UA" dirty="0" smtClean="0"/>
              <a:t>ґрунтів.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42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1082</Words>
  <Application>Microsoft Office PowerPoint</Application>
  <PresentationFormat>Экран (4:3)</PresentationFormat>
  <Paragraphs>84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План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Самостійне вивчення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Неля</dc:creator>
  <cp:lastModifiedBy>User</cp:lastModifiedBy>
  <cp:revision>25</cp:revision>
  <dcterms:created xsi:type="dcterms:W3CDTF">2015-01-07T11:42:54Z</dcterms:created>
  <dcterms:modified xsi:type="dcterms:W3CDTF">2022-05-09T08:05:19Z</dcterms:modified>
</cp:coreProperties>
</file>