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4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6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6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0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7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2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8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48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8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4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6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09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5636" y="27191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315" y="2355193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АЛЮВІАЛЬНІ ҐРУНТИ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229200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Тема </a:t>
            </a:r>
            <a:r>
              <a:rPr lang="uk-UA" sz="60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22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2" y="3309989"/>
            <a:ext cx="8482910" cy="335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553" y="33265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Заплавні </a:t>
            </a:r>
            <a:r>
              <a:rPr lang="uk-UA" b="1" dirty="0" smtClean="0"/>
              <a:t>ґрунти </a:t>
            </a:r>
            <a:r>
              <a:rPr lang="uk-UA" dirty="0"/>
              <a:t>– одні з найцінніших складових земельного фонду будь-якої країни. Особливою родючістю відрізняються алювіальні лугові </a:t>
            </a:r>
            <a:r>
              <a:rPr lang="uk-UA" dirty="0" smtClean="0"/>
              <a:t>ґрунти. </a:t>
            </a:r>
            <a:r>
              <a:rPr lang="uk-UA" dirty="0"/>
              <a:t>У природному стані вони зайняті продуктивними луками, пасовищами. Окремі ділянки розорюються для вирощування коренеплодів, картоплі, овочевих культур. Рекомендуються для ефективного використання алювіальних ґрунтів такі заходи: поліпшення природних лугів і пасовищ, науково-обгрунтоване внесення мінеральних добрив. Для захисту від берегової водної ерозії не допускається розорювання алювіальних ґрунтів при швидкості течії, що перевищує 0,2-0,25м/</a:t>
            </a:r>
            <a:r>
              <a:rPr lang="uk-UA" dirty="0" err="1"/>
              <a:t>сек</a:t>
            </a:r>
            <a:r>
              <a:rPr lang="uk-UA" dirty="0"/>
              <a:t>, а також ділянок, близьких до русла, місць виходу та входу повеневих вод в заплаву, грив, тальвегів, рекомендується насадження дерев'янисто-чагарникової рослинності вздовж берегів.</a:t>
            </a:r>
          </a:p>
        </p:txBody>
      </p:sp>
    </p:spTree>
    <p:extLst>
      <p:ext uri="{BB962C8B-B14F-4D97-AF65-F5344CB8AC3E}">
        <p14:creationId xmlns:p14="http://schemas.microsoft.com/office/powerpoint/2010/main" val="27998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err="1"/>
              <a:t>Інтразональність</a:t>
            </a:r>
            <a:r>
              <a:rPr lang="uk-UA" i="1" dirty="0"/>
              <a:t> </a:t>
            </a:r>
            <a:r>
              <a:rPr lang="uk-UA" i="1" dirty="0" smtClean="0"/>
              <a:t>ґрунтів.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3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Будова </a:t>
            </a:r>
            <a:r>
              <a:rPr lang="ru-RU" dirty="0" err="1"/>
              <a:t>заплав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заплавних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характеристика.</a:t>
            </a:r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068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Заплава</a:t>
            </a:r>
            <a:r>
              <a:rPr lang="uk-UA" sz="2000" dirty="0" smtClean="0"/>
              <a:t> – частина річкової долини, яка періодично затоплюється повеневими або паводковими водами. Алювіальні ґрунти – це ті, які утворюються в заплавах рік, озер, у приморських дельтах рік тощо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532169"/>
            <a:ext cx="78867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" y="1314924"/>
            <a:ext cx="2921575" cy="189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0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89679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Прируслова заплава</a:t>
            </a:r>
            <a:r>
              <a:rPr lang="uk-UA" dirty="0"/>
              <a:t>. Для неї характерні найвищі відмітки поверхні, найбільша швидкість води під час повені. Ширина її коливається від 20 м до декількох кілометрів; відкладається найбільш крупний галечниково-піщаний алювій; у період межені </a:t>
            </a:r>
            <a:r>
              <a:rPr lang="uk-UA" dirty="0" err="1"/>
              <a:t>грунтові</a:t>
            </a:r>
            <a:r>
              <a:rPr lang="uk-UA" dirty="0"/>
              <a:t> води опускаються глибоко й не впливають на грунтоутворення; рослинність – збіднені </a:t>
            </a:r>
            <a:r>
              <a:rPr lang="uk-UA" dirty="0" err="1"/>
              <a:t>ксерофітні</a:t>
            </a:r>
            <a:r>
              <a:rPr lang="uk-UA" dirty="0"/>
              <a:t>, часто псамофітові луки, чагарники.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082" y="1988840"/>
            <a:ext cx="86323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Центральна заплава – </a:t>
            </a:r>
            <a:r>
              <a:rPr lang="uk-UA" dirty="0"/>
              <a:t>найширша, до декількох десятків кілометрів, поверхня п дещо знижена порівняно з прирусловою частиною, швидкість води при повені менша, тому відкладається алювій більш тонкий, пилувато-суглинковий; </a:t>
            </a:r>
            <a:r>
              <a:rPr lang="uk-UA" dirty="0" err="1"/>
              <a:t>грунтові</a:t>
            </a:r>
            <a:r>
              <a:rPr lang="uk-UA" dirty="0"/>
              <a:t> води в період межені знаходяться неглибоко й охоплюють своїм впливом нижню частину профілю; рослинність – найбільш продуктивні заливні луки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b="1" dirty="0"/>
              <a:t>Притерасна заплава</a:t>
            </a:r>
            <a:r>
              <a:rPr lang="uk-UA" dirty="0"/>
              <a:t> – найвіддаленіша від русла, поверхня найнижча, швидкість повеневого потоку мінімальна, відкладається </a:t>
            </a:r>
            <a:r>
              <a:rPr lang="uk-UA" dirty="0" err="1"/>
              <a:t>найтонкіший</a:t>
            </a:r>
            <a:r>
              <a:rPr lang="uk-UA" dirty="0"/>
              <a:t> глинистий алювій; тривалість затоплення найбільша; у межень виклинюється </a:t>
            </a:r>
            <a:r>
              <a:rPr lang="uk-UA" dirty="0" err="1"/>
              <a:t>грунтовий</a:t>
            </a:r>
            <a:r>
              <a:rPr lang="uk-UA" dirty="0"/>
              <a:t> потік, що йде з водозбору, вода застоюється на поверхні – це основні причини заболочення території; рослинність – вологолюбна, часто болотна (осока, мохи, очерет тощо).</a:t>
            </a:r>
          </a:p>
        </p:txBody>
      </p:sp>
    </p:spTree>
    <p:extLst>
      <p:ext uri="{BB962C8B-B14F-4D97-AF65-F5344CB8AC3E}">
        <p14:creationId xmlns:p14="http://schemas.microsoft.com/office/powerpoint/2010/main" val="36289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704677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577" y="479715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заплавах річок утворилися гідроморфні ґрунти: чорноземи лучні глибокосолонцюваті і солончакуваті, лучні, лучно-шаруваті, лучно-болотні, болотні, лучно-содово-солончакуваті. Заплавні ґрунти використовуються як пасовища і сінокоси. Якісне сіно збирають на центральній зернистій заплаві. Після осушення перетворюються на високоокультурені родючі ґрунти – низинні торфовища. Торф використовують для виготовлення компостів. </a:t>
            </a:r>
          </a:p>
        </p:txBody>
      </p:sp>
    </p:spTree>
    <p:extLst>
      <p:ext uri="{BB962C8B-B14F-4D97-AF65-F5344CB8AC3E}">
        <p14:creationId xmlns:p14="http://schemas.microsoft.com/office/powerpoint/2010/main" val="1474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76901" cy="507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Алювіальні дернові ґрунти</a:t>
            </a:r>
            <a:r>
              <a:rPr lang="uk-UA" dirty="0"/>
              <a:t> формуються під луговою, чагарниковою та лісовою рослинністю в прирусловій заплаві. Ґрунтові води, хоча й не знаходяться дуже глибоко, більшу частину року не впливають на ґрунтовий профіль, тому ці ґрунти сухі. Ознаки оглеєння слабкі або відсутні. Ґрунти слабо гумусовані (1-3%), більшістю сильно шаруваті, що за старою номенклатурою дозволило їх називати «заплавними шаруватими»; переважно малопотужні з невеликою ЄП (10-15 мг-екв на 100 г ґрунту).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38778" y="2159168"/>
            <a:ext cx="5318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Профіль типового алювіального дернового ґрунту: </a:t>
            </a:r>
          </a:p>
          <a:p>
            <a:r>
              <a:rPr lang="uk-UA" dirty="0" err="1"/>
              <a:t>Нд</a:t>
            </a:r>
            <a:r>
              <a:rPr lang="uk-UA" dirty="0"/>
              <a:t> – дернина, сіра або бурувато-сіра, потужністю 5-7 см; </a:t>
            </a:r>
          </a:p>
          <a:p>
            <a:r>
              <a:rPr lang="uk-UA" dirty="0"/>
              <a:t>Н – потужністю 3-20 см, </a:t>
            </a:r>
            <a:endParaRPr lang="uk-UA" dirty="0" smtClean="0"/>
          </a:p>
          <a:p>
            <a:r>
              <a:rPr lang="uk-UA" dirty="0" smtClean="0"/>
              <a:t>гумусовий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сірий</a:t>
            </a:r>
            <a:r>
              <a:rPr lang="uk-UA" dirty="0"/>
              <a:t>, шаруватий, </a:t>
            </a:r>
            <a:endParaRPr lang="uk-UA" dirty="0" smtClean="0"/>
          </a:p>
          <a:p>
            <a:r>
              <a:rPr lang="uk-UA" dirty="0" smtClean="0"/>
              <a:t>найчастіше </a:t>
            </a:r>
            <a:r>
              <a:rPr lang="uk-UA" dirty="0"/>
              <a:t>– піщаний ;</a:t>
            </a:r>
          </a:p>
          <a:p>
            <a:r>
              <a:rPr lang="uk-UA" dirty="0"/>
              <a:t>HP – перехідний, шаруватий;</a:t>
            </a:r>
          </a:p>
          <a:p>
            <a:r>
              <a:rPr lang="uk-UA" dirty="0"/>
              <a:t>Р – алювій різного </a:t>
            </a:r>
            <a:endParaRPr lang="uk-UA" dirty="0" smtClean="0"/>
          </a:p>
          <a:p>
            <a:r>
              <a:rPr lang="uk-UA" dirty="0" smtClean="0"/>
              <a:t>гранулометричного </a:t>
            </a:r>
          </a:p>
          <a:p>
            <a:r>
              <a:rPr lang="uk-UA" dirty="0" smtClean="0"/>
              <a:t>складу</a:t>
            </a:r>
            <a:r>
              <a:rPr lang="uk-UA" dirty="0"/>
              <a:t>, шаруватий.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2410869"/>
            <a:ext cx="2016224" cy="406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87" y="2932632"/>
            <a:ext cx="1600200" cy="38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53" y="2192377"/>
            <a:ext cx="15716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Алювіальні лугові ґрунти </a:t>
            </a:r>
            <a:r>
              <a:rPr lang="uk-UA" dirty="0" smtClean="0"/>
              <a:t>утворились під трав'янистою луговою рослинністю в центральній заплаві.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77281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Будова профілю типового ґрунту:</a:t>
            </a:r>
          </a:p>
          <a:p>
            <a:r>
              <a:rPr lang="uk-UA" dirty="0" err="1"/>
              <a:t>Нд</a:t>
            </a:r>
            <a:r>
              <a:rPr lang="uk-UA" dirty="0"/>
              <a:t> – дернина, потужністю 3-5 см, щільна, багато коренів; </a:t>
            </a:r>
          </a:p>
          <a:p>
            <a:r>
              <a:rPr lang="uk-UA" dirty="0"/>
              <a:t>Н – гумусовий, потужністю 30-50 см, темно-сірий, зернистий; </a:t>
            </a:r>
          </a:p>
          <a:p>
            <a:r>
              <a:rPr lang="uk-UA" dirty="0" err="1"/>
              <a:t>HPgl</a:t>
            </a:r>
            <a:r>
              <a:rPr lang="uk-UA" dirty="0"/>
              <a:t> – перехідний, бурий, з плямами оглеєння; </a:t>
            </a:r>
          </a:p>
          <a:p>
            <a:r>
              <a:rPr lang="uk-UA" dirty="0" err="1"/>
              <a:t>PGl</a:t>
            </a:r>
            <a:r>
              <a:rPr lang="uk-UA" dirty="0"/>
              <a:t> – шаруватий алювій, </a:t>
            </a:r>
            <a:r>
              <a:rPr lang="uk-UA" dirty="0" err="1"/>
              <a:t>оглеєний</a:t>
            </a:r>
            <a:r>
              <a:rPr lang="uk-UA" dirty="0"/>
              <a:t>, часто безструктурний, іноді з шарами торфу.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5" y="1250043"/>
            <a:ext cx="1752797" cy="527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50043"/>
            <a:ext cx="1866900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Алювіальні болотні </a:t>
            </a:r>
            <a:r>
              <a:rPr lang="uk-UA" b="1" dirty="0" smtClean="0"/>
              <a:t>ґрунти</a:t>
            </a:r>
            <a:r>
              <a:rPr lang="uk-UA" dirty="0" smtClean="0"/>
              <a:t> </a:t>
            </a:r>
            <a:r>
              <a:rPr lang="uk-UA" dirty="0"/>
              <a:t>утворились у притерасних або старичних зниженнях. Для їх генезису характерна спільна дія болотного й алювіального грунтоутворення. Залежно від їх співвідношення, алювіальні болотні </a:t>
            </a:r>
            <a:r>
              <a:rPr lang="uk-UA" dirty="0" smtClean="0"/>
              <a:t>ґрунти </a:t>
            </a:r>
            <a:r>
              <a:rPr lang="uk-UA" dirty="0"/>
              <a:t>діляться на лугово-болотні (сильно глейові, не мають Т) та оторфовані (мають шар Т). Оторфовані поділяються за потужністю та ступенем розкладу торфу. Типовий профіль: H(T)+HPGl+PGl. Болота, звичайно, низинного типу, гумусу від 5 до 20%, реакція кисла або слабокисла, ЄП різноманітна, містять мало Р і К, торф сильно замулений, у мінеральній частині профілю – іржаво-вохристі плями.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02" y="2813723"/>
            <a:ext cx="1764196" cy="38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soils.narod.ru/interactive/pic/alluv/s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13723"/>
            <a:ext cx="2736304" cy="18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soils.narod.ru/interactive/pic/alluv/s_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20216"/>
            <a:ext cx="2016224" cy="22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6939"/>
            <a:ext cx="15049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1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696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Самостійне вивчення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Неля</dc:creator>
  <cp:lastModifiedBy>User</cp:lastModifiedBy>
  <cp:revision>61</cp:revision>
  <dcterms:created xsi:type="dcterms:W3CDTF">2015-01-07T10:29:27Z</dcterms:created>
  <dcterms:modified xsi:type="dcterms:W3CDTF">2022-05-09T08:04:43Z</dcterms:modified>
</cp:coreProperties>
</file>