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70" r:id="rId5"/>
    <p:sldId id="278" r:id="rId6"/>
    <p:sldId id="271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87" r:id="rId18"/>
    <p:sldId id="298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2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3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1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0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63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56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7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4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3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0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0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BDD2-173D-4AE6-98DC-D943592F1A13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6B261-4E9F-46B1-8DB4-A1E62798B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7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agronom.com/karty/karta-gruntiv-ukrainy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gravery.com/uk/posts/show/geografia-vrozaiv-klimaticni-zoni-ukraini-so-treba-znati-agronom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agronom.com/karty/karta-gruntiv-ukrain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uperagronom.com/karty/karta-gruntiv-ukrain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iles.ub.ua/news/news/5/716041_201970_131770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09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271914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u="sng" dirty="0" smtClean="0"/>
              <a:t>Основи ґрунтознавства та геології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315" y="2355193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ҐРУНТИ ГІРСЬКИХ ТЕРИТОРІЙ УКРАЇНИ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5229200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Тема 21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Гірська частина Криму – </a:t>
            </a:r>
            <a:r>
              <a:rPr lang="uk-UA" dirty="0"/>
              <a:t>це три дугоподібні й паралельно розташовані гірські гряди із двома поздовжніми долинами. Висота гірських гряд знижується з півдня на північ. Висота головної гряди Кримських гір – 1540 м </a:t>
            </a:r>
            <a:r>
              <a:rPr lang="uk-UA" dirty="0" err="1"/>
              <a:t>н.р.м</a:t>
            </a:r>
            <a:r>
              <a:rPr lang="uk-UA" dirty="0"/>
              <a:t>., середньої – 540-550 м і третьої (північної) – 120-350 м. Долини, що їх поділяють, мають ширину від 2-3 до 15-20 км. 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Рисунок 4" descr="https://image.jimcdn.com/app/cms/image/transf/none/path/s16925f0d51e7b5d4/image/i223606951fef8881/version/1550517743/imag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0"/>
          <a:stretch/>
        </p:blipFill>
        <p:spPr bwMode="auto">
          <a:xfrm>
            <a:off x="1297569" y="2177095"/>
            <a:ext cx="7128791" cy="3844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91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9679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Різний рівень висот Кримських гір спричиняє мінливість клімату, рослинності й ґрунтового покриву, відповідно до принципів вертикальної зональності. Гірський Крим поділяється на три фізико-географічні області: Передгірну (степову й лісостепову), Головної гряди й Південного берегу Криму.</a:t>
            </a:r>
          </a:p>
        </p:txBody>
      </p:sp>
      <p:pic>
        <p:nvPicPr>
          <p:cNvPr id="5" name="Рисунок 4" descr="https://image.jimcdn.com/app/cms/image/transf/dimension=733x10000:format=png/path/s16925f0d51e7b5d4/image/ic6cf6f9445cc9d2a/version/1550517763/ima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560839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7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9679"/>
            <a:ext cx="86409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Кримські гори одержують найбільшу в країні кількість сонячної радіації – 120–127 ккал/</a:t>
            </a:r>
            <a:r>
              <a:rPr lang="uk-UA" sz="2000" dirty="0" err="1" smtClean="0"/>
              <a:t>см²</a:t>
            </a:r>
            <a:r>
              <a:rPr lang="uk-UA" sz="2000" dirty="0" smtClean="0"/>
              <a:t>. 60 % припадає на пряму радіацію, особливо влітку, коли панує суха погода. Температура повітря змінюється залежно від висоти пасом. Якщо на Зовнішньому пасмі взимку –1 °С, то на Внутрішньому – –2 °С, а на Головному – –4 °С. Літні температури, відповідно, становлять +22 °С, +21 °С та +16 °С.</a:t>
            </a:r>
            <a:endParaRPr lang="uk-UA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7" y="2636911"/>
            <a:ext cx="89439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59" cy="655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0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/>
              <a:t>Рослинність</a:t>
            </a:r>
            <a:r>
              <a:rPr lang="ru-RU" sz="2000" b="1" dirty="0"/>
              <a:t> </a:t>
            </a:r>
            <a:r>
              <a:rPr lang="ru-RU" sz="2000" b="1" dirty="0" err="1"/>
              <a:t>степового</a:t>
            </a:r>
            <a:r>
              <a:rPr lang="ru-RU" sz="2000" b="1" dirty="0"/>
              <a:t> </a:t>
            </a:r>
            <a:r>
              <a:rPr lang="ru-RU" sz="2000" b="1" dirty="0" err="1"/>
              <a:t>передгір'я</a:t>
            </a:r>
            <a:r>
              <a:rPr lang="ru-RU" sz="2000" b="1" dirty="0"/>
              <a:t> </a:t>
            </a:r>
            <a:r>
              <a:rPr lang="ru-RU" sz="2000" dirty="0"/>
              <a:t>представлена </a:t>
            </a:r>
            <a:r>
              <a:rPr lang="ru-RU" sz="2000" dirty="0" err="1"/>
              <a:t>трав'яними</a:t>
            </a:r>
            <a:r>
              <a:rPr lang="ru-RU" sz="2000" dirty="0"/>
              <a:t> </a:t>
            </a:r>
            <a:r>
              <a:rPr lang="ru-RU" sz="2000" dirty="0" err="1"/>
              <a:t>південними</a:t>
            </a:r>
            <a:r>
              <a:rPr lang="ru-RU" sz="2000" dirty="0"/>
              <a:t> </a:t>
            </a:r>
            <a:r>
              <a:rPr lang="ru-RU" sz="2000" dirty="0" err="1"/>
              <a:t>асоціаціями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повсюдно</a:t>
            </a:r>
            <a:r>
              <a:rPr lang="ru-RU" sz="2000" dirty="0"/>
              <a:t> </a:t>
            </a:r>
            <a:r>
              <a:rPr lang="ru-RU" sz="2000" dirty="0" err="1"/>
              <a:t>замінені</a:t>
            </a:r>
            <a:r>
              <a:rPr lang="ru-RU" sz="2000" dirty="0"/>
              <a:t> </a:t>
            </a:r>
            <a:r>
              <a:rPr lang="ru-RU" sz="2000" dirty="0" err="1"/>
              <a:t>сільськогосподарськими</a:t>
            </a:r>
            <a:r>
              <a:rPr lang="ru-RU" sz="2000" dirty="0"/>
              <a:t> культурами. </a:t>
            </a:r>
            <a:endParaRPr lang="uk-UA" sz="2000" dirty="0"/>
          </a:p>
        </p:txBody>
      </p:sp>
      <p:pic>
        <p:nvPicPr>
          <p:cNvPr id="6" name="Picture 2" descr="Кримські гор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488832" cy="331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8885"/>
            <a:ext cx="8615566" cy="534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4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7817915" cy="339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Ай-Петринська яйл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9" y="208608"/>
            <a:ext cx="4005824" cy="300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1123"/>
            <a:ext cx="4032448" cy="287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5" y="257834"/>
            <a:ext cx="8593810" cy="640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20219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 </a:t>
            </a:r>
            <a:r>
              <a:rPr lang="ru-RU" sz="2000" b="1" dirty="0" err="1"/>
              <a:t>степовому</a:t>
            </a:r>
            <a:r>
              <a:rPr lang="ru-RU" sz="2000" b="1" dirty="0"/>
              <a:t> </a:t>
            </a:r>
            <a:r>
              <a:rPr lang="ru-RU" sz="2000" b="1" dirty="0" err="1"/>
              <a:t>передгір'ї</a:t>
            </a:r>
            <a:r>
              <a:rPr lang="ru-RU" sz="2000" b="1" dirty="0"/>
              <a:t> </a:t>
            </a:r>
            <a:r>
              <a:rPr lang="ru-RU" sz="2000" b="1" dirty="0" err="1"/>
              <a:t>сформувались</a:t>
            </a:r>
            <a:r>
              <a:rPr lang="ru-RU" sz="2000" b="1" dirty="0"/>
              <a:t> </a:t>
            </a:r>
            <a:r>
              <a:rPr lang="ru-RU" sz="2000" b="1" dirty="0" err="1"/>
              <a:t>ґрунти</a:t>
            </a:r>
            <a:r>
              <a:rPr lang="ru-RU" sz="2000" b="1" dirty="0"/>
              <a:t> </a:t>
            </a:r>
            <a:r>
              <a:rPr lang="ru-RU" sz="2000" b="1" dirty="0" err="1"/>
              <a:t>чорноземного</a:t>
            </a:r>
            <a:r>
              <a:rPr lang="ru-RU" sz="2000" b="1" dirty="0"/>
              <a:t> типу. </a:t>
            </a:r>
            <a:r>
              <a:rPr lang="ru-RU" sz="2000" dirty="0" err="1"/>
              <a:t>Серед</a:t>
            </a:r>
            <a:r>
              <a:rPr lang="ru-RU" sz="2000" dirty="0"/>
              <a:t> них </a:t>
            </a:r>
            <a:r>
              <a:rPr lang="ru-RU" sz="2000" dirty="0" err="1"/>
              <a:t>переважають</a:t>
            </a:r>
            <a:r>
              <a:rPr lang="ru-RU" sz="2000" dirty="0"/>
              <a:t> </a:t>
            </a:r>
            <a:r>
              <a:rPr lang="ru-RU" sz="2000" dirty="0" err="1"/>
              <a:t>чорноземи</a:t>
            </a:r>
            <a:r>
              <a:rPr lang="ru-RU" sz="2000" dirty="0"/>
              <a:t> </a:t>
            </a:r>
            <a:r>
              <a:rPr lang="ru-RU" sz="2000" dirty="0" err="1"/>
              <a:t>звичайні</a:t>
            </a:r>
            <a:r>
              <a:rPr lang="ru-RU" sz="2000" dirty="0"/>
              <a:t> </a:t>
            </a:r>
            <a:r>
              <a:rPr lang="ru-RU" sz="2000" dirty="0" err="1"/>
              <a:t>міцелярно-карбонатні</a:t>
            </a:r>
            <a:r>
              <a:rPr lang="ru-RU" sz="2000" dirty="0"/>
              <a:t>.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загальна</a:t>
            </a:r>
            <a:r>
              <a:rPr lang="ru-RU" sz="2000" dirty="0"/>
              <a:t> </a:t>
            </a:r>
            <a:r>
              <a:rPr lang="ru-RU" sz="2000" dirty="0" err="1"/>
              <a:t>площа</a:t>
            </a:r>
            <a:r>
              <a:rPr lang="ru-RU" sz="2000" dirty="0"/>
              <a:t> 513,7 тис. га, в тому </a:t>
            </a:r>
            <a:r>
              <a:rPr lang="ru-RU" sz="2000" dirty="0" err="1"/>
              <a:t>числі</a:t>
            </a:r>
            <a:r>
              <a:rPr lang="ru-RU" sz="2000" dirty="0"/>
              <a:t> в </a:t>
            </a:r>
            <a:r>
              <a:rPr lang="ru-RU" sz="2000" dirty="0" err="1"/>
              <a:t>обробітку</a:t>
            </a:r>
            <a:r>
              <a:rPr lang="ru-RU" sz="2000" dirty="0"/>
              <a:t> 230,8 тис. га. </a:t>
            </a:r>
            <a:r>
              <a:rPr lang="ru-RU" sz="2000" dirty="0" err="1"/>
              <a:t>Гумусний</a:t>
            </a:r>
            <a:r>
              <a:rPr lang="ru-RU" sz="2000" dirty="0"/>
              <a:t> шар </a:t>
            </a:r>
            <a:r>
              <a:rPr lang="ru-RU" sz="2000" dirty="0" err="1"/>
              <a:t>глибиною</a:t>
            </a:r>
            <a:r>
              <a:rPr lang="ru-RU" sz="2000" dirty="0"/>
              <a:t> до 40 см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містить</a:t>
            </a:r>
            <a:r>
              <a:rPr lang="ru-RU" sz="2000" dirty="0"/>
              <a:t> до 6% гумусу, </a:t>
            </a:r>
            <a:r>
              <a:rPr lang="ru-RU" sz="2000" dirty="0" err="1"/>
              <a:t>має</a:t>
            </a:r>
            <a:r>
              <a:rPr lang="ru-RU" sz="2000" dirty="0"/>
              <a:t> зернисто-</a:t>
            </a:r>
            <a:r>
              <a:rPr lang="ru-RU" sz="2000" dirty="0" err="1"/>
              <a:t>грудочкувату</a:t>
            </a:r>
            <a:r>
              <a:rPr lang="ru-RU" sz="2000" dirty="0"/>
              <a:t> структуру, </a:t>
            </a:r>
            <a:r>
              <a:rPr lang="ru-RU" sz="2000" dirty="0" err="1"/>
              <a:t>лужну</a:t>
            </a:r>
            <a:r>
              <a:rPr lang="ru-RU" sz="2000" dirty="0"/>
              <a:t> </a:t>
            </a:r>
            <a:r>
              <a:rPr lang="ru-RU" sz="2000" dirty="0" err="1"/>
              <a:t>реакцію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8" y="5013176"/>
            <a:ext cx="2144917" cy="143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1" y="1951435"/>
            <a:ext cx="8640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Дерново-карбонатні гірсько-лісостепові</a:t>
            </a:r>
            <a:r>
              <a:rPr lang="uk-UA" sz="2000" dirty="0"/>
              <a:t> ґрунти мають профіль глибиною до 80 см з вмістом гумусу 2,5-3,5%, </a:t>
            </a:r>
            <a:r>
              <a:rPr lang="uk-UA" sz="2000" dirty="0" err="1"/>
              <a:t>рН</a:t>
            </a:r>
            <a:r>
              <a:rPr lang="uk-UA" sz="2000" dirty="0"/>
              <a:t> — 7,3-7,8. Значна частина цих ґрунтів різного ступеня </a:t>
            </a:r>
            <a:r>
              <a:rPr lang="uk-UA" sz="2000" dirty="0" err="1"/>
              <a:t>змитості</a:t>
            </a:r>
            <a:r>
              <a:rPr lang="uk-UA" sz="2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2144" y="2968555"/>
            <a:ext cx="86409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У лісостеповому передгір'ї на схилах південної й південно-західної експозиції переважають </a:t>
            </a:r>
            <a:r>
              <a:rPr lang="uk-UA" sz="2000" b="1" dirty="0"/>
              <a:t>сірі гірсько-лісостепові ґрунти</a:t>
            </a:r>
            <a:r>
              <a:rPr lang="uk-UA" sz="2000" dirty="0"/>
              <a:t>, які сформувались на вапняках і глинистих сланцях під чагарниковою, трав'янистою рослинністю. Загальна товщина профілю цих ґрунтів 6080 см, гумусний шар 25-30 см з вмістом 3,5-6,2% гумусу, реакція слабо кисла, сума увібраних основ 27-32 мг. - </a:t>
            </a:r>
            <a:r>
              <a:rPr lang="uk-UA" sz="2000" dirty="0" err="1"/>
              <a:t>екв</a:t>
            </a:r>
            <a:r>
              <a:rPr lang="uk-UA" sz="2000" dirty="0"/>
              <a:t>/100 г ґрунту.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5403047"/>
            <a:ext cx="235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Карта ґрунтів 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75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347" y="33265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гірській лісовій зоні на висоті 300 м на північних схилах і в верхній частині південних схилів поширені </a:t>
            </a:r>
            <a:r>
              <a:rPr lang="uk-UA" b="1" dirty="0"/>
              <a:t>буроземи</a:t>
            </a:r>
            <a:r>
              <a:rPr lang="uk-UA" dirty="0"/>
              <a:t>. Загальна їх площа 40 тис. га, в тому числі орних — 9 тис. га. Більш виражений буроземний ґрунтоутворювальний процес в цій зоні на </a:t>
            </a:r>
            <a:r>
              <a:rPr lang="uk-UA" dirty="0" err="1"/>
              <a:t>безкарбонатних</a:t>
            </a:r>
            <a:r>
              <a:rPr lang="uk-UA" dirty="0"/>
              <a:t> породах — глинистих сланцях, піщаниках та масивно-кристалічних відкладеннях. У таких ґрунтах видні генетичні горизонти, карбонати не стикають по всьому профілю. На південній приморській смузі після знищення лісів під впливом трав'янистої рослинності із зміною гідротермічних умов буроземи набули ознак </a:t>
            </a:r>
            <a:r>
              <a:rPr lang="uk-UA" dirty="0" err="1"/>
              <a:t>остепніння</a:t>
            </a:r>
            <a:r>
              <a:rPr lang="uk-UA" dirty="0"/>
              <a:t>. Буроземи зайняті переважно буковими лісами.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3476" y="278092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 Південному березі Криму під степовою та зрідженою деревною рослинністю сформувались </a:t>
            </a:r>
            <a:r>
              <a:rPr lang="uk-UA" b="1" dirty="0"/>
              <a:t>коричневі ґрунти</a:t>
            </a:r>
            <a:r>
              <a:rPr lang="uk-UA" dirty="0"/>
              <a:t>. Загальними ознаками цих ґрунтів є такі: вони утворились під рослинністю сухих лісів і кущів за умов напівсухих субтропіків, мають ущільнений перехідний горизонт, карбонатні або </a:t>
            </a:r>
            <a:r>
              <a:rPr lang="uk-UA" dirty="0" err="1"/>
              <a:t>слабовилуговані</a:t>
            </a:r>
            <a:r>
              <a:rPr lang="uk-UA" dirty="0"/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6"/>
          <a:stretch/>
        </p:blipFill>
        <p:spPr bwMode="auto">
          <a:xfrm>
            <a:off x="373476" y="272689"/>
            <a:ext cx="852483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3" y="140732"/>
            <a:ext cx="880633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/>
              <a:t>Гумусовані</a:t>
            </a:r>
            <a:r>
              <a:rPr lang="uk-UA" dirty="0"/>
              <a:t> ці ґрунти на глибину 25-30 см, мають сірувато-коричневий колір. Коричневі ґрунти займають схили до 500 м над рівнем моря і тягнуться смугою шириною 6-8 км. їх загальна площа 41,8 тис. га, в тому числі в обробітку 7,2 тис. га. Ґрунти мають </a:t>
            </a:r>
            <a:r>
              <a:rPr lang="uk-UA" dirty="0" err="1"/>
              <a:t>слабокислу</a:t>
            </a:r>
            <a:r>
              <a:rPr lang="uk-UA" dirty="0"/>
              <a:t> реакцію не стикають по всьому профілю, вміст гумусу близько 6,5%.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65968"/>
            <a:ext cx="6408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Будова </a:t>
            </a:r>
            <a:r>
              <a:rPr lang="uk-UA" b="1" dirty="0"/>
              <a:t>профілю типового коричневого </a:t>
            </a:r>
            <a:r>
              <a:rPr lang="uk-UA" b="1" dirty="0" err="1"/>
              <a:t>грунту</a:t>
            </a:r>
            <a:r>
              <a:rPr lang="uk-UA" dirty="0"/>
              <a:t>:</a:t>
            </a:r>
          </a:p>
          <a:p>
            <a:r>
              <a:rPr lang="uk-UA" dirty="0"/>
              <a:t>Н</a:t>
            </a:r>
            <a:r>
              <a:rPr lang="uk-UA" baseline="-25000" dirty="0"/>
              <a:t>0</a:t>
            </a:r>
            <a:r>
              <a:rPr lang="uk-UA" dirty="0"/>
              <a:t> – лісова і трав'яниста підстилка потужністю до 2 см, часто взагалі відсутня;</a:t>
            </a:r>
          </a:p>
          <a:p>
            <a:r>
              <a:rPr lang="uk-UA" dirty="0"/>
              <a:t>Н – гумусовий, задернований, сіро-коричневий, грудкувато-зернистий;</a:t>
            </a:r>
          </a:p>
          <a:p>
            <a:r>
              <a:rPr lang="uk-UA" dirty="0"/>
              <a:t>Н</a:t>
            </a:r>
            <a:r>
              <a:rPr lang="de-CH" dirty="0" err="1"/>
              <a:t>pm</a:t>
            </a:r>
            <a:r>
              <a:rPr lang="de-CH" dirty="0"/>
              <a:t> – </a:t>
            </a:r>
            <a:r>
              <a:rPr lang="uk-UA" dirty="0" err="1"/>
              <a:t>гумусований</a:t>
            </a:r>
            <a:r>
              <a:rPr lang="uk-UA" dirty="0"/>
              <a:t> </a:t>
            </a:r>
            <a:r>
              <a:rPr lang="uk-UA" dirty="0" err="1"/>
              <a:t>оглинений</a:t>
            </a:r>
            <a:r>
              <a:rPr lang="uk-UA" dirty="0"/>
              <a:t> перехідний, коричневий, ущільнений, </a:t>
            </a:r>
            <a:r>
              <a:rPr lang="uk-UA" dirty="0" err="1"/>
              <a:t>зернисто-крупногрудкуватий</a:t>
            </a:r>
            <a:r>
              <a:rPr lang="uk-UA" dirty="0"/>
              <a:t>;</a:t>
            </a:r>
          </a:p>
          <a:p>
            <a:r>
              <a:rPr lang="de-CH" dirty="0" err="1"/>
              <a:t>Phm</a:t>
            </a:r>
            <a:r>
              <a:rPr lang="uk-UA" dirty="0"/>
              <a:t>к – нижній перехідний </a:t>
            </a:r>
            <a:r>
              <a:rPr lang="uk-UA" dirty="0" err="1"/>
              <a:t>слабкогумусований</a:t>
            </a:r>
            <a:r>
              <a:rPr lang="uk-UA" dirty="0"/>
              <a:t> </a:t>
            </a:r>
            <a:r>
              <a:rPr lang="uk-UA" dirty="0" err="1"/>
              <a:t>оглинений</a:t>
            </a:r>
            <a:r>
              <a:rPr lang="uk-UA" dirty="0"/>
              <a:t>, коричнево-бурий, </a:t>
            </a:r>
            <a:r>
              <a:rPr lang="uk-UA" dirty="0" err="1"/>
              <a:t>горіхувато-крупногрудкуватий</a:t>
            </a:r>
            <a:r>
              <a:rPr lang="uk-UA" dirty="0"/>
              <a:t>, щільний;</a:t>
            </a:r>
          </a:p>
          <a:p>
            <a:r>
              <a:rPr lang="uk-UA" dirty="0"/>
              <a:t>Р(к) – елювій-делювій вапняків або сланців.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06" y="4797152"/>
            <a:ext cx="68770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Профиль коричневой почв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59555"/>
            <a:ext cx="2592288" cy="29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</a:t>
            </a:r>
            <a:r>
              <a:rPr lang="uk-UA" sz="2000" dirty="0" smtClean="0"/>
              <a:t>Передгірній зоні та на Південному березі Криму необхідно здійснювати </a:t>
            </a:r>
            <a:r>
              <a:rPr lang="uk-UA" sz="2000" dirty="0" err="1" smtClean="0"/>
              <a:t>противодно-ерозійні</a:t>
            </a:r>
            <a:r>
              <a:rPr lang="uk-UA" sz="2000" dirty="0" smtClean="0"/>
              <a:t> заходи. </a:t>
            </a:r>
          </a:p>
          <a:p>
            <a:pPr algn="just"/>
            <a:r>
              <a:rPr lang="uk-UA" sz="2000" dirty="0" smtClean="0"/>
              <a:t>Всі ґрунти гірського Криму, особливо зрошувані, добре реагують на внесення органічних і мінеральних добрив, норми яких визначаються технологічними картами вирощування районованих культур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11266" name="Picture 2" descr="https://ok-t.ru/studopediaru/baza9/486366918114.files/image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88940"/>
            <a:ext cx="355478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ok-t.ru/studopediaru/baza9/486366918114.files/image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74" y="2899058"/>
            <a:ext cx="5350122" cy="26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6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Самостійне </a:t>
            </a:r>
            <a:r>
              <a:rPr lang="uk-UA" dirty="0"/>
              <a:t>вивчення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err="1"/>
              <a:t>Інтразональність</a:t>
            </a:r>
            <a:r>
              <a:rPr lang="uk-UA" i="1" dirty="0"/>
              <a:t> </a:t>
            </a:r>
            <a:r>
              <a:rPr lang="uk-UA" i="1" dirty="0" smtClean="0"/>
              <a:t>ґрунтів.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3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uk-UA" dirty="0" smtClean="0"/>
              <a:t>Українські Карпати: природні умови ґрунтоутворення, ґрунти.</a:t>
            </a:r>
          </a:p>
          <a:p>
            <a:pPr marL="0" indent="0">
              <a:buNone/>
            </a:pPr>
            <a:r>
              <a:rPr lang="uk-UA" dirty="0" smtClean="0"/>
              <a:t>2. Ґрунти Кримської гірської області.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068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Карпатська гірська система знаходиться в </a:t>
            </a:r>
            <a:r>
              <a:rPr lang="uk-UA" dirty="0" err="1"/>
              <a:t>суббореальному</a:t>
            </a:r>
            <a:r>
              <a:rPr lang="uk-UA" dirty="0"/>
              <a:t> </a:t>
            </a:r>
            <a:r>
              <a:rPr lang="uk-UA" dirty="0" err="1"/>
              <a:t>грунтово-біокліматичному</a:t>
            </a:r>
            <a:r>
              <a:rPr lang="uk-UA" dirty="0"/>
              <a:t> поясі, помірно-континентальній області. Ця гірська країна (Українська частина) розташована на території широтної лісостепової зони і є вертикальною гірською буроземною зоною. Українські Карпати – частина Східних Карпат, мають протяжність до 200 км і ширину біля 100 км, площа провінції з передгір'ями складає ~30 тис. км кв.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11208"/>
            <a:ext cx="5544616" cy="4414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0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759" y="40466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Кліматичні умови українських Карпат</a:t>
            </a:r>
            <a:endParaRPr lang="uk-UA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623213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Інтерактивна карта кліматичних зон України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598990" cy="405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/>
          <a:stretch/>
        </p:blipFill>
        <p:spPr bwMode="auto">
          <a:xfrm>
            <a:off x="0" y="1114424"/>
            <a:ext cx="9144000" cy="533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6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75" y="176962"/>
            <a:ext cx="8368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Ландшафти українських </a:t>
            </a:r>
            <a:r>
              <a:rPr lang="uk-UA" sz="2400" b="1" dirty="0" smtClean="0"/>
              <a:t>Карпат</a:t>
            </a:r>
            <a:endParaRPr lang="uk-UA" sz="2400" b="1" dirty="0"/>
          </a:p>
          <a:p>
            <a:pPr algn="ctr"/>
            <a:endParaRPr lang="uk-UA" sz="2400" b="1" dirty="0"/>
          </a:p>
        </p:txBody>
      </p:sp>
      <p:sp>
        <p:nvSpPr>
          <p:cNvPr id="4" name="AutoShape 2" descr="Гуцульщина (національний природний парк)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4191000" cy="307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820891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08" y="890759"/>
            <a:ext cx="3291260" cy="307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1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9379"/>
            <a:ext cx="8424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Процеси ґрунтоутворення та їх характеристика</a:t>
            </a:r>
            <a:endParaRPr lang="uk-UA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687" y="862220"/>
            <a:ext cx="8588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Головним </a:t>
            </a:r>
            <a:r>
              <a:rPr lang="uk-UA" sz="2000" dirty="0"/>
              <a:t>процесом ґрунтоутворення є кисле </a:t>
            </a:r>
            <a:r>
              <a:rPr lang="uk-UA" sz="2000" b="1" dirty="0"/>
              <a:t>буроземоутворення</a:t>
            </a:r>
            <a:r>
              <a:rPr lang="uk-UA" sz="2000" dirty="0"/>
              <a:t>, а супутніми – дерновий, підзолистий, глейовий, глейово-елювіальний. Ґрунти поділяються за термічним показником (табл. 1), глибиною залягання скельної породи, оглеєності, опідзоленості.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5" y="2185659"/>
            <a:ext cx="77914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04" y="4379831"/>
            <a:ext cx="7298595" cy="20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3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8466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У гірсько-лісовому поясі Карпат переважають бурі лісові кислі </a:t>
            </a:r>
            <a:r>
              <a:rPr lang="uk-UA" dirty="0" err="1"/>
              <a:t>грунти</a:t>
            </a:r>
            <a:r>
              <a:rPr lang="uk-UA" dirty="0"/>
              <a:t>: </a:t>
            </a:r>
            <a:r>
              <a:rPr lang="de-CH" dirty="0" err="1"/>
              <a:t>Ho+Hq+HPmq+PQ+D</a:t>
            </a:r>
            <a:r>
              <a:rPr lang="de-CH" dirty="0"/>
              <a:t>; </a:t>
            </a:r>
            <a:r>
              <a:rPr lang="uk-UA" dirty="0"/>
              <a:t>зустрічаються бурі лісові опідзолені на більш-менш вирівняних елементах рельєфу: </a:t>
            </a:r>
            <a:r>
              <a:rPr lang="de-CH" dirty="0" err="1"/>
              <a:t>Ho+Heq+HPmiq+PQ+D</a:t>
            </a:r>
            <a:r>
              <a:rPr lang="de-CH" dirty="0"/>
              <a:t>, </a:t>
            </a:r>
            <a:r>
              <a:rPr lang="uk-UA" dirty="0"/>
              <a:t>вони переважно </a:t>
            </a:r>
            <a:r>
              <a:rPr lang="uk-UA" dirty="0" err="1"/>
              <a:t>оглеєні</a:t>
            </a:r>
            <a:r>
              <a:rPr lang="uk-UA" dirty="0"/>
              <a:t>; на високих рівнях утворюються дерново-торф'яні: </a:t>
            </a:r>
            <a:r>
              <a:rPr lang="de-CH" dirty="0"/>
              <a:t>T(HT)+HP(t)</a:t>
            </a:r>
            <a:r>
              <a:rPr lang="de-CH" dirty="0" err="1"/>
              <a:t>q+PQ+D</a:t>
            </a:r>
            <a:r>
              <a:rPr lang="de-CH" dirty="0"/>
              <a:t>; </a:t>
            </a:r>
            <a:r>
              <a:rPr lang="uk-UA" dirty="0"/>
              <a:t>на терасах рік часто зустрічаються дерново-буроземні </a:t>
            </a:r>
            <a:r>
              <a:rPr lang="uk-UA" dirty="0" err="1"/>
              <a:t>грунти</a:t>
            </a:r>
            <a:r>
              <a:rPr lang="uk-UA" dirty="0"/>
              <a:t>: </a:t>
            </a:r>
            <a:r>
              <a:rPr lang="de-CH" dirty="0" err="1"/>
              <a:t>Ho+Hd+HPmq+PQ</a:t>
            </a:r>
            <a:r>
              <a:rPr lang="de-CH" dirty="0"/>
              <a:t>; </a:t>
            </a:r>
            <a:r>
              <a:rPr lang="uk-UA" dirty="0"/>
              <a:t>на полонинах – гірсько-лугові </a:t>
            </a:r>
            <a:r>
              <a:rPr lang="uk-UA" dirty="0" err="1"/>
              <a:t>грунти</a:t>
            </a:r>
            <a:r>
              <a:rPr lang="uk-UA" dirty="0"/>
              <a:t>: </a:t>
            </a:r>
            <a:r>
              <a:rPr lang="de-CH" dirty="0" err="1"/>
              <a:t>Hd+H+HPq+PQ+D</a:t>
            </a:r>
            <a:r>
              <a:rPr lang="de-CH" dirty="0"/>
              <a:t>.</a:t>
            </a:r>
            <a:endParaRPr lang="uk-UA" dirty="0"/>
          </a:p>
        </p:txBody>
      </p:sp>
      <p:sp>
        <p:nvSpPr>
          <p:cNvPr id="3" name="AutoShape 2" descr="Профіль бурозему; Карп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21" y="2420888"/>
            <a:ext cx="2381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195" y="5866362"/>
            <a:ext cx="2978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Профіль бурозему; Карпати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4208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Найбільша кількість гумусу в гумусовому горизонті (6-10 %). Кислотність та ступінь насиченості основами бурих лісових ґрунтів залежить від географічного положення; більш кисла реакція цих ґрунтів спостерігається в південних районах.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5408047"/>
            <a:ext cx="235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Карта ґрунтів 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78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531" y="33265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У передгірній частині Закарпаття переважно </a:t>
            </a:r>
            <a:r>
              <a:rPr lang="uk-UA" sz="2000" dirty="0"/>
              <a:t>утворюються підзолисто-буроземні </a:t>
            </a:r>
            <a:r>
              <a:rPr lang="uk-UA" sz="2000" dirty="0" err="1"/>
              <a:t>поверхнево-оглеєні</a:t>
            </a:r>
            <a:r>
              <a:rPr lang="uk-UA" sz="2000" dirty="0"/>
              <a:t> </a:t>
            </a:r>
            <a:r>
              <a:rPr lang="uk-UA" sz="2000" dirty="0" err="1"/>
              <a:t>грунти</a:t>
            </a:r>
            <a:r>
              <a:rPr lang="uk-UA" sz="2000" dirty="0"/>
              <a:t>: </a:t>
            </a:r>
            <a:r>
              <a:rPr lang="de-CH" sz="2000" dirty="0" err="1"/>
              <a:t>Ho+He</a:t>
            </a:r>
            <a:r>
              <a:rPr lang="de-CH" sz="2000" dirty="0"/>
              <a:t>(</a:t>
            </a:r>
            <a:r>
              <a:rPr lang="de-CH" sz="2000" dirty="0" err="1"/>
              <a:t>gl</a:t>
            </a:r>
            <a:r>
              <a:rPr lang="de-CH" sz="2000" dirty="0"/>
              <a:t>)+</a:t>
            </a:r>
            <a:r>
              <a:rPr lang="de-CH" sz="2000" dirty="0" err="1"/>
              <a:t>PImgl+Pgl</a:t>
            </a:r>
            <a:r>
              <a:rPr lang="de-CH" sz="2000" dirty="0"/>
              <a:t> </a:t>
            </a:r>
            <a:r>
              <a:rPr lang="uk-UA" sz="2000" dirty="0"/>
              <a:t>на алювіально-делювіальному суглинку. Крім них зустрічаються буроземи, в тому числі й </a:t>
            </a:r>
            <a:r>
              <a:rPr lang="uk-UA" sz="2000" dirty="0" err="1"/>
              <a:t>оглеєні</a:t>
            </a:r>
            <a:r>
              <a:rPr lang="uk-UA" sz="2000" dirty="0"/>
              <a:t>. На Закарпатській низовині на терасах р. Тиса, де переважають </a:t>
            </a:r>
            <a:r>
              <a:rPr lang="uk-UA" sz="2000" dirty="0" err="1"/>
              <a:t>давньоалювіальні</a:t>
            </a:r>
            <a:r>
              <a:rPr lang="uk-UA" sz="2000" dirty="0"/>
              <a:t> відклади, розповсюджені лугово-буроземні </a:t>
            </a:r>
            <a:r>
              <a:rPr lang="uk-UA" sz="2000" dirty="0" err="1"/>
              <a:t>глейо-елювійовані</a:t>
            </a:r>
            <a:r>
              <a:rPr lang="uk-UA" sz="2000" dirty="0"/>
              <a:t> </a:t>
            </a:r>
            <a:r>
              <a:rPr lang="uk-UA" sz="2000" dirty="0" err="1"/>
              <a:t>грунти</a:t>
            </a:r>
            <a:r>
              <a:rPr lang="uk-UA" sz="2000" dirty="0"/>
              <a:t>: </a:t>
            </a:r>
            <a:r>
              <a:rPr lang="de-CH" sz="2000" dirty="0" err="1"/>
              <a:t>Hegl+HEgl+PhGHm+PGlm+PGI</a:t>
            </a:r>
            <a:r>
              <a:rPr lang="de-CH" sz="2000" dirty="0"/>
              <a:t>(K).</a:t>
            </a:r>
            <a:endParaRPr lang="uk-UA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95235" y="2271648"/>
            <a:ext cx="235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2"/>
              </a:rPr>
              <a:t>Карта ґрунтів України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57" y="2898691"/>
            <a:ext cx="2137179" cy="379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99" y="2898690"/>
            <a:ext cx="2286975" cy="379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5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Передкарпатті, де випадає багато опадів, панують важкі породи та безстічні або </a:t>
            </a:r>
            <a:r>
              <a:rPr lang="uk-UA" dirty="0" err="1"/>
              <a:t>слабостічні</a:t>
            </a:r>
            <a:r>
              <a:rPr lang="uk-UA" dirty="0"/>
              <a:t> форми рельєфу, значні площі займають бурувато-підзолисті </a:t>
            </a:r>
            <a:r>
              <a:rPr lang="uk-UA" dirty="0" err="1"/>
              <a:t>поверхнево-оглеєні</a:t>
            </a:r>
            <a:r>
              <a:rPr lang="uk-UA" dirty="0"/>
              <a:t> </a:t>
            </a:r>
            <a:r>
              <a:rPr lang="uk-UA" dirty="0" err="1"/>
              <a:t>грунти</a:t>
            </a:r>
            <a:r>
              <a:rPr lang="uk-UA" dirty="0"/>
              <a:t>: </a:t>
            </a:r>
            <a:r>
              <a:rPr lang="uk-UA" dirty="0" err="1"/>
              <a:t>HEgl+E</a:t>
            </a:r>
            <a:r>
              <a:rPr lang="uk-UA" dirty="0"/>
              <a:t>(h)</a:t>
            </a:r>
            <a:r>
              <a:rPr lang="uk-UA" dirty="0" err="1"/>
              <a:t>gl+Igl+PIgl+Pgl</a:t>
            </a:r>
            <a:r>
              <a:rPr lang="uk-UA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2204864"/>
            <a:ext cx="69437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6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913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Самостійне вивчення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Неля</dc:creator>
  <cp:lastModifiedBy>User</cp:lastModifiedBy>
  <cp:revision>51</cp:revision>
  <dcterms:created xsi:type="dcterms:W3CDTF">2015-01-07T10:29:27Z</dcterms:created>
  <dcterms:modified xsi:type="dcterms:W3CDTF">2022-04-03T12:51:36Z</dcterms:modified>
</cp:coreProperties>
</file>