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8" r:id="rId6"/>
    <p:sldId id="271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7" r:id="rId18"/>
    <p:sldId id="298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3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5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3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0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21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7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2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agravery.com/uk/posts/show/geografia-vrozaiv-klimaticni-zoni-ukraini-so-treba-znati-agronom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4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ҐРУНТИ ЗОНИ СУХОГО СТЕПУ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20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Засолені </a:t>
            </a:r>
            <a:r>
              <a:rPr lang="uk-UA" dirty="0"/>
              <a:t>– це такі </a:t>
            </a:r>
            <a:r>
              <a:rPr lang="uk-UA" dirty="0" smtClean="0"/>
              <a:t>ґрунти, </a:t>
            </a:r>
            <a:r>
              <a:rPr lang="uk-UA" dirty="0"/>
              <a:t>що містять у всьому профілі або в його частині легкорозчинні солі в кількостях, шкідливих для рослин. Шкідливість водорозчинних солей полягає в тому, що вони підвищують осмотичний потенціал </a:t>
            </a:r>
            <a:r>
              <a:rPr lang="uk-UA" dirty="0" smtClean="0"/>
              <a:t>ґрунтового </a:t>
            </a:r>
            <a:r>
              <a:rPr lang="uk-UA" dirty="0"/>
              <a:t>розчину, чим погіршують постачання рослин водою через недостатню всмоктувальну силу кореневих систем. </a:t>
            </a:r>
          </a:p>
        </p:txBody>
      </p:sp>
      <p:pic>
        <p:nvPicPr>
          <p:cNvPr id="7170" name="Picture 2" descr="Американські дослідники зробили зерновим культурам щеплення від засолення  грунтів | ІАС &quot;Аграрії разом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0037"/>
            <a:ext cx="3672408" cy="30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пер засоленість ґрунтів не є завадою для ведення фермермерської  діяльності - АгроЮг — Агроновости Укра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92" y="2585866"/>
            <a:ext cx="4516388" cy="30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Солончаки</a:t>
            </a:r>
            <a:r>
              <a:rPr lang="uk-UA" dirty="0"/>
              <a:t> – один із типів засолених </a:t>
            </a:r>
            <a:r>
              <a:rPr lang="uk-UA" dirty="0" smtClean="0"/>
              <a:t>ґрунтів, </a:t>
            </a:r>
            <a:r>
              <a:rPr lang="uk-UA" dirty="0"/>
              <a:t>які містять у шарі 0-30 см токсичну кількість водорозчинних солей. На території України зустрічаються локально по узбережжю Чорного моря, в Придніпров'ї, на терасах Південного Бугу, Дністра, Дунаю. солончаки – </a:t>
            </a:r>
            <a:r>
              <a:rPr lang="uk-UA" dirty="0" smtClean="0"/>
              <a:t>ґрунти </a:t>
            </a:r>
            <a:r>
              <a:rPr lang="uk-UA" dirty="0"/>
              <a:t>інтразональні, але найчастіше вони зустрічаються в пустелях, напівпустелях, сухих степах, дуже рідко – в лісостепу та степу.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6" y="2060848"/>
            <a:ext cx="71151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0" y="342565"/>
            <a:ext cx="8247008" cy="60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8640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Типова будова профілю </a:t>
            </a:r>
            <a:r>
              <a:rPr lang="uk-UA" b="1" dirty="0" err="1" smtClean="0"/>
              <a:t>солончака</a:t>
            </a:r>
            <a:r>
              <a:rPr lang="uk-UA" b="1" dirty="0" smtClean="0"/>
              <a:t>: </a:t>
            </a:r>
            <a:r>
              <a:rPr lang="uk-UA" b="1" dirty="0" err="1"/>
              <a:t>Hks+Hpks+Phks+Pks</a:t>
            </a:r>
            <a:r>
              <a:rPr lang="uk-UA" dirty="0"/>
              <a:t>. По всьому профілю спостерігаються вицвіти солей, але при наявності вологи в </a:t>
            </a:r>
            <a:r>
              <a:rPr lang="uk-UA" dirty="0" err="1"/>
              <a:t>грунті</a:t>
            </a:r>
            <a:r>
              <a:rPr lang="uk-UA" dirty="0"/>
              <a:t> солі знаходяться в розчині й візуально не фіксуються. Характерна закономірність: якщо солончаки утворились при засоленні інших типів </a:t>
            </a:r>
            <a:r>
              <a:rPr lang="uk-UA" dirty="0" err="1"/>
              <a:t>грунтів</a:t>
            </a:r>
            <a:r>
              <a:rPr lang="uk-UA" dirty="0"/>
              <a:t>, то вони зберігають будову й морфологічні ознаки вихідного </a:t>
            </a:r>
            <a:r>
              <a:rPr lang="uk-UA" dirty="0" err="1"/>
              <a:t>грунту</a:t>
            </a:r>
            <a:r>
              <a:rPr lang="uk-UA" dirty="0"/>
              <a:t>, тому в профілі може бути різноманітний набір генетичних горизонтів.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1512168" cy="38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6084590" cy="39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17145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98501"/>
            <a:ext cx="8136904" cy="590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Солонці</a:t>
            </a:r>
            <a:r>
              <a:rPr lang="uk-UA" dirty="0"/>
              <a:t> – це </a:t>
            </a:r>
            <a:r>
              <a:rPr lang="uk-UA" dirty="0" smtClean="0"/>
              <a:t>ґрунти, </a:t>
            </a:r>
            <a:r>
              <a:rPr lang="uk-UA" dirty="0"/>
              <a:t>що містять у ввібраному стані велику кількість обмінного </a:t>
            </a:r>
            <a:r>
              <a:rPr lang="uk-UA" dirty="0" err="1"/>
              <a:t>Na</a:t>
            </a:r>
            <a:r>
              <a:rPr lang="uk-UA" dirty="0"/>
              <a:t> (&gt; 15% від ЄП) або інколи </a:t>
            </a:r>
            <a:r>
              <a:rPr lang="uk-UA" dirty="0" err="1"/>
              <a:t>Mg</a:t>
            </a:r>
            <a:r>
              <a:rPr lang="uk-UA" dirty="0"/>
              <a:t> (&gt;40% від ЄП) в ілювіальному горизонті. Солі в цих </a:t>
            </a:r>
            <a:r>
              <a:rPr lang="uk-UA" dirty="0" smtClean="0"/>
              <a:t>ґрунтах </a:t>
            </a:r>
            <a:r>
              <a:rPr lang="uk-UA" dirty="0"/>
              <a:t>знаходяться не на поверхні, а на деякій глибині. В Україні – біля 0,25 млн. га., зосереджені в степу, інколи – в лісостепу.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5655"/>
            <a:ext cx="1656184" cy="390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471295" cy="426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6" y="1746257"/>
            <a:ext cx="8616304" cy="45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164" r="6575" b="8128"/>
          <a:stretch/>
        </p:blipFill>
        <p:spPr bwMode="auto">
          <a:xfrm>
            <a:off x="539552" y="188640"/>
            <a:ext cx="82089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671717" cy="266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03" y="3740148"/>
            <a:ext cx="4279980" cy="22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9"/>
          <a:stretch/>
        </p:blipFill>
        <p:spPr bwMode="auto">
          <a:xfrm>
            <a:off x="339515" y="0"/>
            <a:ext cx="8712968" cy="638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0219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Солоді</a:t>
            </a:r>
            <a:r>
              <a:rPr lang="uk-UA" dirty="0"/>
              <a:t> – це </a:t>
            </a:r>
            <a:r>
              <a:rPr lang="uk-UA" dirty="0" err="1"/>
              <a:t>гідроморфні</a:t>
            </a:r>
            <a:r>
              <a:rPr lang="uk-UA" dirty="0"/>
              <a:t> або </a:t>
            </a:r>
            <a:r>
              <a:rPr lang="uk-UA" dirty="0" err="1"/>
              <a:t>напівгідроморфні</a:t>
            </a:r>
            <a:r>
              <a:rPr lang="uk-UA" dirty="0"/>
              <a:t> </a:t>
            </a:r>
            <a:r>
              <a:rPr lang="uk-UA" dirty="0" err="1"/>
              <a:t>грунти</a:t>
            </a:r>
            <a:r>
              <a:rPr lang="uk-UA" dirty="0"/>
              <a:t> з різко диференційованим профілем, яскраво вираженим освітленим горизонтом Е, з наявним ввібраним </a:t>
            </a:r>
            <a:r>
              <a:rPr lang="uk-UA" dirty="0" err="1"/>
              <a:t>Na</a:t>
            </a:r>
            <a:r>
              <a:rPr lang="uk-UA" dirty="0"/>
              <a:t> та лужною реакцією в горизонті І, з карбонатами і легкорозчинними солями в нижній частині профілю. Солоді – продукт розсолення солонців із заміною ввібраного </a:t>
            </a:r>
            <a:r>
              <a:rPr lang="uk-UA" dirty="0" err="1"/>
              <a:t>Na+</a:t>
            </a:r>
            <a:r>
              <a:rPr lang="uk-UA" dirty="0"/>
              <a:t> на Н+ в верхній </a:t>
            </a:r>
            <a:r>
              <a:rPr lang="uk-UA" dirty="0" err="1"/>
              <a:t>розсоленій</a:t>
            </a:r>
            <a:r>
              <a:rPr lang="uk-UA" dirty="0"/>
              <a:t> частині профілю. В Україні – біля 30 тис. га. </a:t>
            </a:r>
            <a:endParaRPr lang="uk-UA" dirty="0" smtClean="0"/>
          </a:p>
          <a:p>
            <a:r>
              <a:rPr lang="uk-UA" dirty="0" smtClean="0"/>
              <a:t>Утворення</a:t>
            </a:r>
            <a:r>
              <a:rPr lang="uk-UA" dirty="0"/>
              <a:t>: в умовах підвищеного поверхневого зволоження при відриві </a:t>
            </a:r>
            <a:r>
              <a:rPr lang="uk-UA" dirty="0" err="1"/>
              <a:t>грунту</a:t>
            </a:r>
            <a:r>
              <a:rPr lang="uk-UA" dirty="0"/>
              <a:t> від </a:t>
            </a:r>
            <a:r>
              <a:rPr lang="uk-UA" dirty="0" err="1"/>
              <a:t>грунтових</a:t>
            </a:r>
            <a:r>
              <a:rPr lang="uk-UA" dirty="0"/>
              <a:t> вод, обмінний </a:t>
            </a:r>
            <a:r>
              <a:rPr lang="de-CH" dirty="0"/>
              <a:t>Na+ </a:t>
            </a:r>
            <a:r>
              <a:rPr lang="uk-UA" dirty="0"/>
              <a:t>у верхніх горизонтах солонців заміщується на обмінний водень, що приводить до гідролітичного розщеплення мінералів ГПК. </a:t>
            </a:r>
            <a:r>
              <a:rPr lang="uk-UA" dirty="0" err="1"/>
              <a:t>Півтораоксиди</a:t>
            </a:r>
            <a:r>
              <a:rPr lang="uk-UA" dirty="0"/>
              <a:t> виносяться, залишковий кремнезем накопичується в осолоділому горизонті. Зверху вниз по профілю пересувається й органічна речовина. Поступово солонцевий горизонт і частина </a:t>
            </a:r>
            <a:r>
              <a:rPr lang="uk-UA" dirty="0" err="1"/>
              <a:t>підсолонцевого</a:t>
            </a:r>
            <a:r>
              <a:rPr lang="uk-UA" dirty="0"/>
              <a:t> руйнуються, перетворюючись в осолоділий (Е).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8" y="3448713"/>
            <a:ext cx="8033204" cy="32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9124"/>
            <a:ext cx="6735216" cy="62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197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Солодь лугово-чорноземна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2456"/>
            <a:ext cx="864096" cy="3538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6074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 будовою профілю солоді близькі до дерново-підзолистих оглеєних ґрунтів 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51" y="1066926"/>
            <a:ext cx="6444208" cy="324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05" y="4312054"/>
            <a:ext cx="58839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7819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90602" cy="45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/>
              <a:t>Інтразональність</a:t>
            </a:r>
            <a:r>
              <a:rPr lang="uk-UA" i="1" dirty="0"/>
              <a:t>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Територія</a:t>
            </a:r>
            <a:r>
              <a:rPr lang="ru-RU" dirty="0"/>
              <a:t> та грунтово-</a:t>
            </a:r>
            <a:r>
              <a:rPr lang="ru-RU" dirty="0" err="1"/>
              <a:t>географічна</a:t>
            </a:r>
            <a:r>
              <a:rPr lang="ru-RU" dirty="0"/>
              <a:t> характеристика </a:t>
            </a:r>
            <a:r>
              <a:rPr lang="ru-RU" dirty="0" err="1"/>
              <a:t>зони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ґрунтоутворення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характеристика.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</a:t>
            </a:r>
            <a:r>
              <a:rPr lang="ru-RU" dirty="0" err="1"/>
              <a:t>степової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агровиробнича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0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 Україні вони розповсюджені в південній частині Одеської, Херсонської, Миколаївської областей, на півночі Криму. Загальна площа Степової Посушливої зони становить 5,7 млн. га, у тому числі сільськогосподарських угідь 4,5 млн. га (78,5 %), з них рілля – 3,7 млн. га (65,1 %).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727280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0466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Кліматичні умови сухого Степу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62321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Інтерактивна карта кліматичних зон України</a:t>
            </a:r>
            <a:endParaRPr lang="ru-RU" dirty="0"/>
          </a:p>
          <a:p>
            <a:endParaRPr lang="ru-RU" dirty="0"/>
          </a:p>
        </p:txBody>
      </p:sp>
      <p:pic>
        <p:nvPicPr>
          <p:cNvPr id="2" name="Picture 2" descr="http://storage.agravery.com/uploads/files/SPETSproekt/geography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29762" cy="41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20688"/>
            <a:ext cx="398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Ландшафти сухого Степу </a:t>
            </a:r>
          </a:p>
        </p:txBody>
      </p:sp>
      <p:pic>
        <p:nvPicPr>
          <p:cNvPr id="3" name="Picture 2" descr="https://helpiks.org/helpiksorg/baza2/99740827327.files/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954280" cy="48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Процеси ґрунтоутворення та їх характеристика</a:t>
            </a:r>
            <a:endParaRPr lang="uk-UA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1818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466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Ґрунтовий дерновий процес відбувається в умовах недостатнього зволоження. Це сприяє нагромадженню в </a:t>
            </a:r>
            <a:r>
              <a:rPr lang="uk-UA" dirty="0" err="1"/>
              <a:t>грунтовому</a:t>
            </a:r>
            <a:r>
              <a:rPr lang="uk-UA" dirty="0"/>
              <a:t> профілі не тільки карбонатів кальцію та магнію, а й легкорозчинних солей натрію, що сприяє надходженню катіонів натрію до ГВК. </a:t>
            </a:r>
            <a:r>
              <a:rPr lang="uk-UA" b="1" dirty="0"/>
              <a:t>Каштанові ґрунти </a:t>
            </a:r>
            <a:r>
              <a:rPr lang="uk-UA" dirty="0"/>
              <a:t>утворилися в умовах загальмованого </a:t>
            </a:r>
            <a:r>
              <a:rPr lang="uk-UA" dirty="0" err="1"/>
              <a:t>гумусоутворення</a:t>
            </a:r>
            <a:r>
              <a:rPr lang="uk-UA" dirty="0"/>
              <a:t>  та слабкої тренованості території, що слабу </a:t>
            </a:r>
            <a:r>
              <a:rPr lang="uk-UA" dirty="0" err="1"/>
              <a:t>промитість</a:t>
            </a:r>
            <a:r>
              <a:rPr lang="uk-UA" dirty="0"/>
              <a:t> ґрунту від карбонатів та легкорозчинних солей.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420888"/>
            <a:ext cx="7562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0" y="2159233"/>
            <a:ext cx="76771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31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Будова профілю каштанових ґрунтів подібна на чорноземи, особливо </a:t>
            </a:r>
            <a:r>
              <a:rPr lang="uk-UA" sz="2400" dirty="0" smtClean="0"/>
              <a:t>південних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6876256" cy="34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14474"/>
            <a:ext cx="21526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/>
        </p:blipFill>
        <p:spPr bwMode="auto">
          <a:xfrm>
            <a:off x="976311" y="1092820"/>
            <a:ext cx="7191375" cy="43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1" y="1102377"/>
            <a:ext cx="72675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404664"/>
            <a:ext cx="6848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9" y="2420888"/>
            <a:ext cx="7990658" cy="37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570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43</cp:revision>
  <dcterms:created xsi:type="dcterms:W3CDTF">2015-01-07T10:29:27Z</dcterms:created>
  <dcterms:modified xsi:type="dcterms:W3CDTF">2022-05-09T07:44:10Z</dcterms:modified>
</cp:coreProperties>
</file>