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4" r:id="rId19"/>
    <p:sldId id="295" r:id="rId20"/>
    <p:sldId id="292" r:id="rId21"/>
    <p:sldId id="293" r:id="rId22"/>
    <p:sldId id="26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EF5ED-E215-4778-8E4F-5600204CE705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84200-24CD-4A6D-90E6-D4A1F5242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698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27D-7300-4963-AA92-C62E2373AFEE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BFCC-8C02-4E28-90AD-4AE8A447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14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27D-7300-4963-AA92-C62E2373AFEE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BFCC-8C02-4E28-90AD-4AE8A447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96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27D-7300-4963-AA92-C62E2373AFEE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BFCC-8C02-4E28-90AD-4AE8A447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74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27D-7300-4963-AA92-C62E2373AFEE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BFCC-8C02-4E28-90AD-4AE8A447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49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27D-7300-4963-AA92-C62E2373AFEE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BFCC-8C02-4E28-90AD-4AE8A447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54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27D-7300-4963-AA92-C62E2373AFEE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BFCC-8C02-4E28-90AD-4AE8A447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16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27D-7300-4963-AA92-C62E2373AFEE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BFCC-8C02-4E28-90AD-4AE8A447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79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27D-7300-4963-AA92-C62E2373AFEE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BFCC-8C02-4E28-90AD-4AE8A447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0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27D-7300-4963-AA92-C62E2373AFEE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BFCC-8C02-4E28-90AD-4AE8A447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84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27D-7300-4963-AA92-C62E2373AFEE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BFCC-8C02-4E28-90AD-4AE8A447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3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27D-7300-4963-AA92-C62E2373AFEE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BFCC-8C02-4E28-90AD-4AE8A447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91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2827D-7300-4963-AA92-C62E2373AFEE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6BFCC-8C02-4E28-90AD-4AE8A447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94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files.ub.ua/news/news/5/716041_201970_1317709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4287" y="2538946"/>
            <a:ext cx="7772400" cy="1780108"/>
          </a:xfrm>
        </p:spPr>
        <p:txBody>
          <a:bodyPr>
            <a:noAutofit/>
          </a:bodyPr>
          <a:lstStyle/>
          <a:p>
            <a:r>
              <a:rPr lang="ru-RU" sz="60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УТВОРЕННЯ І СКЛАД ЗЕМНОЇ КОРИ</a:t>
            </a:r>
            <a:endParaRPr lang="ru-RU" sz="6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473200"/>
          </a:xfrm>
        </p:spPr>
        <p:txBody>
          <a:bodyPr>
            <a:normAutofit/>
          </a:bodyPr>
          <a:lstStyle/>
          <a:p>
            <a:r>
              <a:rPr lang="uk-UA" sz="8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Тема 2</a:t>
            </a:r>
            <a:endParaRPr lang="ru-RU" sz="8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48680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i="1" u="sng" dirty="0"/>
              <a:t>Основи ґрунтознавства та геології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7043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320" y="260648"/>
            <a:ext cx="3617168" cy="4757788"/>
          </a:xfrm>
        </p:spPr>
        <p:txBody>
          <a:bodyPr>
            <a:normAutofit/>
          </a:bodyPr>
          <a:lstStyle/>
          <a:p>
            <a:r>
              <a:rPr lang="vi-VN" sz="2700" b="1" dirty="0">
                <a:solidFill>
                  <a:schemeClr val="tx1"/>
                </a:solidFill>
              </a:rPr>
              <a:t>Орогене́з</a:t>
            </a:r>
            <a:r>
              <a:rPr lang="vi-VN" sz="2700" dirty="0">
                <a:solidFill>
                  <a:schemeClr val="tx1"/>
                </a:solidFill>
              </a:rPr>
              <a:t> </a:t>
            </a:r>
            <a:r>
              <a:rPr lang="de-CH" sz="2700" dirty="0" smtClean="0">
                <a:solidFill>
                  <a:schemeClr val="tx1"/>
                </a:solidFill>
              </a:rPr>
              <a:t>– </a:t>
            </a:r>
            <a:r>
              <a:rPr lang="vi-VN" sz="2700" dirty="0">
                <a:solidFill>
                  <a:schemeClr val="tx1"/>
                </a:solidFill>
              </a:rPr>
              <a:t>сукупність інтенсивних висхідних вертикальних тектонічних рухів (складчастості та розривів), процесів, з якими пов'язане виникнення та розвиток гір</a:t>
            </a:r>
            <a:endParaRPr lang="uk-UA" sz="27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21" y="-1813"/>
            <a:ext cx="5321633" cy="490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99992"/>
            <a:ext cx="66675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28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/>
              <a:t>Землетруси</a:t>
            </a:r>
            <a:r>
              <a:rPr lang="uk-UA" sz="3200" dirty="0"/>
              <a:t> або сейсмічні явища – це сильні різкі рухи земної кори, які зумовлені дією підземних сил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15804"/>
            <a:ext cx="8352928" cy="374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5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</p:spPr>
        <p:txBody>
          <a:bodyPr>
            <a:noAutofit/>
          </a:bodyPr>
          <a:lstStyle/>
          <a:p>
            <a:pPr algn="just"/>
            <a:r>
              <a:rPr lang="uk-UA" sz="2800" b="1" dirty="0">
                <a:solidFill>
                  <a:schemeClr val="tx1"/>
                </a:solidFill>
              </a:rPr>
              <a:t>Вулканізм – </a:t>
            </a:r>
            <a:r>
              <a:rPr lang="uk-UA" sz="2800" dirty="0">
                <a:solidFill>
                  <a:schemeClr val="tx1"/>
                </a:solidFill>
              </a:rPr>
              <a:t>процес, який складається з стадії утворення (зародження) магми, послідовного укорінювання в земну кору (іноді з виверженням на поверхню), і стадії охолоджування магми з утворенням магматичних гірських порід</a:t>
            </a:r>
          </a:p>
        </p:txBody>
      </p:sp>
      <p:sp>
        <p:nvSpPr>
          <p:cNvPr id="5" name="AutoShape 2" descr="https://history.vn.ua/pidruchniki/kobernik-geography-11-class-2019-standard-level/kobernik-geography-11-class-2019-standard-level.files/image0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13" y="2492896"/>
            <a:ext cx="7488832" cy="416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64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Під час виверження вулканів на поверхню викидаються гази, тверді продукти і рідинна маса</a:t>
            </a:r>
            <a:endParaRPr lang="uk-UA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4" y="1772816"/>
            <a:ext cx="70294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533" y="4437112"/>
            <a:ext cx="65151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4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866536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tx1"/>
                </a:solidFill>
              </a:rPr>
              <a:t>Метаморфізм</a:t>
            </a:r>
            <a:r>
              <a:rPr lang="uk-UA" sz="2800" dirty="0">
                <a:solidFill>
                  <a:schemeClr val="tx1"/>
                </a:solidFill>
              </a:rPr>
              <a:t> </a:t>
            </a:r>
            <a:r>
              <a:rPr lang="de-CH" sz="2800" dirty="0" smtClean="0">
                <a:solidFill>
                  <a:schemeClr val="tx1"/>
                </a:solidFill>
              </a:rPr>
              <a:t>– </a:t>
            </a:r>
            <a:r>
              <a:rPr lang="uk-UA" sz="2800" dirty="0">
                <a:solidFill>
                  <a:schemeClr val="tx1"/>
                </a:solidFill>
              </a:rPr>
              <a:t>процес твердофазної мінеральної і структурної зміни гірських порід під впливом температури, тиску, підземних розсолів, часто в присутності флюїду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9015" y="2204864"/>
            <a:ext cx="8143817" cy="1800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/>
              <a:t>Метаморфізм відбувається під дією: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динамометаморфізм </a:t>
            </a:r>
            <a:r>
              <a:rPr lang="uk-UA" dirty="0"/>
              <a:t>– тиск;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термометаморфізм </a:t>
            </a:r>
            <a:r>
              <a:rPr lang="uk-UA" dirty="0"/>
              <a:t>– температура;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err="1" smtClean="0"/>
              <a:t>пневмоматолітовий</a:t>
            </a:r>
            <a:r>
              <a:rPr lang="uk-UA" dirty="0" smtClean="0"/>
              <a:t> </a:t>
            </a:r>
            <a:r>
              <a:rPr lang="uk-UA" dirty="0"/>
              <a:t>метаморфізм – гарячі гази;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гідротермальний </a:t>
            </a:r>
            <a:r>
              <a:rPr lang="uk-UA" dirty="0"/>
              <a:t>метаморфізм – гарячі водяні розчини.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11561"/>
            <a:ext cx="70866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1656184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chemeClr val="tx1"/>
                </a:solidFill>
              </a:rPr>
              <a:t>Мінерали</a:t>
            </a:r>
            <a:r>
              <a:rPr lang="uk-UA" sz="2800" dirty="0">
                <a:solidFill>
                  <a:schemeClr val="tx1"/>
                </a:solidFill>
              </a:rPr>
              <a:t> </a:t>
            </a:r>
            <a:r>
              <a:rPr lang="uk-UA" sz="2800" dirty="0" smtClean="0">
                <a:solidFill>
                  <a:schemeClr val="tx1"/>
                </a:solidFill>
              </a:rPr>
              <a:t>– </a:t>
            </a:r>
            <a:r>
              <a:rPr lang="uk-UA" sz="2800" dirty="0">
                <a:solidFill>
                  <a:schemeClr val="tx1"/>
                </a:solidFill>
              </a:rPr>
              <a:t>природні хімічні сполуки, що входять до складу земної кори, однорідні за своєю фізичною будовою та хімічним складом.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628800"/>
            <a:ext cx="4067944" cy="3447288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smtClean="0"/>
              <a:t>Мінерали</a:t>
            </a:r>
            <a:r>
              <a:rPr lang="uk-UA" dirty="0" smtClean="0"/>
              <a:t> за фізичним станом поділяються на </a:t>
            </a:r>
            <a:r>
              <a:rPr lang="uk-UA" b="1" i="1" dirty="0" smtClean="0"/>
              <a:t>тверді, рідкі, газоподібні</a:t>
            </a:r>
            <a:r>
              <a:rPr lang="uk-UA" dirty="0" smtClean="0"/>
              <a:t>. </a:t>
            </a:r>
          </a:p>
          <a:p>
            <a:r>
              <a:rPr lang="uk-UA" dirty="0" smtClean="0"/>
              <a:t>Тверді мінерали бувають </a:t>
            </a:r>
            <a:r>
              <a:rPr lang="uk-UA" b="1" i="1" dirty="0" smtClean="0"/>
              <a:t>кристалічні та аморфні</a:t>
            </a:r>
            <a:r>
              <a:rPr lang="uk-UA" b="1" dirty="0" smtClean="0"/>
              <a:t>.</a:t>
            </a:r>
            <a:endParaRPr lang="uk-UA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1556792"/>
            <a:ext cx="4824536" cy="504056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За походженням мінерали поділяються на </a:t>
            </a:r>
            <a:r>
              <a:rPr lang="uk-UA" b="1" i="1" dirty="0" smtClean="0"/>
              <a:t>первинні та вторинні</a:t>
            </a:r>
            <a:r>
              <a:rPr lang="uk-UA" b="1" dirty="0" smtClean="0"/>
              <a:t>.</a:t>
            </a:r>
          </a:p>
          <a:p>
            <a:r>
              <a:rPr lang="uk-UA" b="1" i="1" dirty="0" smtClean="0"/>
              <a:t>Первинні мінерали </a:t>
            </a:r>
            <a:r>
              <a:rPr lang="uk-UA" dirty="0" smtClean="0"/>
              <a:t>(ендогенні, </a:t>
            </a:r>
            <a:r>
              <a:rPr lang="uk-UA" dirty="0" smtClean="0"/>
              <a:t>або магматичні) утворюються в надрах Землі при певних умовах температур та тиску.</a:t>
            </a:r>
          </a:p>
          <a:p>
            <a:r>
              <a:rPr lang="uk-UA" dirty="0" smtClean="0"/>
              <a:t>Потрапляючи в умови земної поверхні первинні мінерали переходять у </a:t>
            </a:r>
            <a:r>
              <a:rPr lang="uk-UA" b="1" i="1" dirty="0" smtClean="0"/>
              <a:t>вторинні мінерали</a:t>
            </a:r>
            <a:r>
              <a:rPr lang="uk-UA" i="1" dirty="0" smtClean="0"/>
              <a:t> </a:t>
            </a:r>
            <a:r>
              <a:rPr lang="uk-UA" dirty="0" smtClean="0"/>
              <a:t>(екзогенні), з яких формуються осадові мінерали.</a:t>
            </a:r>
          </a:p>
          <a:p>
            <a:r>
              <a:rPr lang="uk-UA" b="1" i="1" dirty="0" smtClean="0"/>
              <a:t>Метаморфічні</a:t>
            </a:r>
            <a:r>
              <a:rPr lang="uk-UA" dirty="0" smtClean="0"/>
              <a:t> утворюються з первинних та вторинних мінералів</a:t>
            </a:r>
            <a:r>
              <a:rPr lang="ru-RU" dirty="0" smtClean="0"/>
              <a:t>. </a:t>
            </a:r>
            <a:endParaRPr lang="uk-U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3617168" cy="271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89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024880"/>
          </a:xfrm>
        </p:spPr>
        <p:txBody>
          <a:bodyPr>
            <a:normAutofit/>
          </a:bodyPr>
          <a:lstStyle/>
          <a:p>
            <a:r>
              <a:rPr lang="uk-UA" dirty="0"/>
              <a:t>Хімічна класифікація </a:t>
            </a:r>
            <a:r>
              <a:rPr lang="uk-UA" dirty="0" smtClean="0"/>
              <a:t>мінералів 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983572"/>
            <a:ext cx="8712968" cy="3450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 smtClean="0"/>
              <a:t>Класи</a:t>
            </a:r>
            <a:r>
              <a:rPr lang="uk-UA" dirty="0"/>
              <a:t>: самородні елементи, сульфіди, </a:t>
            </a:r>
            <a:r>
              <a:rPr lang="uk-UA" dirty="0" err="1"/>
              <a:t>галогеніди</a:t>
            </a:r>
            <a:r>
              <a:rPr lang="uk-UA" dirty="0"/>
              <a:t>, оксиди, солі кисневих кислот (карбонати, сульфати, фосфати, нітрат силікати та алюмосилікати, вуглеводневі сполуки</a:t>
            </a:r>
            <a:r>
              <a:rPr lang="uk-UA" dirty="0" smtClean="0"/>
              <a:t>).</a:t>
            </a:r>
          </a:p>
          <a:p>
            <a:endParaRPr lang="uk-UA" b="1" dirty="0" smtClean="0"/>
          </a:p>
          <a:p>
            <a:pPr marL="0" indent="0">
              <a:buNone/>
            </a:pPr>
            <a:r>
              <a:rPr lang="uk-UA" b="1" dirty="0" smtClean="0"/>
              <a:t>Класи</a:t>
            </a:r>
            <a:r>
              <a:rPr lang="uk-UA" dirty="0" smtClean="0"/>
              <a:t> – </a:t>
            </a:r>
          </a:p>
          <a:p>
            <a:pPr marL="0" indent="0">
              <a:buNone/>
            </a:pPr>
            <a:r>
              <a:rPr lang="uk-UA" dirty="0" smtClean="0"/>
              <a:t>поділяються </a:t>
            </a:r>
          </a:p>
          <a:p>
            <a:pPr marL="0" indent="0">
              <a:buNone/>
            </a:pPr>
            <a:r>
              <a:rPr lang="uk-UA" dirty="0" smtClean="0"/>
              <a:t>на групи.</a:t>
            </a:r>
            <a:endParaRPr lang="uk-UA" dirty="0"/>
          </a:p>
        </p:txBody>
      </p:sp>
      <p:pic>
        <p:nvPicPr>
          <p:cNvPr id="10242" name="Picture 2" descr="Речовинний склад Землі. Мінерали та гірські породи, їх властивості та  класифікація - презентация онлай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" t="7258" r="11511"/>
          <a:stretch/>
        </p:blipFill>
        <p:spPr bwMode="auto">
          <a:xfrm>
            <a:off x="2710020" y="2718226"/>
            <a:ext cx="6185768" cy="399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67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 smtClean="0">
                <a:solidFill>
                  <a:schemeClr val="tx1"/>
                </a:solidFill>
              </a:rPr>
              <a:t>Гірськими породами </a:t>
            </a:r>
            <a:r>
              <a:rPr lang="uk-UA" sz="2400" dirty="0" smtClean="0">
                <a:solidFill>
                  <a:schemeClr val="tx1"/>
                </a:solidFill>
              </a:rPr>
              <a:t>називається </a:t>
            </a:r>
            <a:r>
              <a:rPr lang="uk-UA" sz="2400" dirty="0">
                <a:solidFill>
                  <a:schemeClr val="tx1"/>
                </a:solidFill>
              </a:rPr>
              <a:t>значне скупчення </a:t>
            </a:r>
            <a:r>
              <a:rPr lang="uk-UA" sz="2400" dirty="0" smtClean="0">
                <a:solidFill>
                  <a:schemeClr val="tx1"/>
                </a:solidFill>
              </a:rPr>
              <a:t>мінералів в земні корі, які утворюються при однакових умовах і характеризуються більш менш постійним складом та будовою. </a:t>
            </a:r>
            <a:endParaRPr lang="uk-UA" sz="2400" dirty="0">
              <a:solidFill>
                <a:schemeClr val="tx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/>
          <a:stretch/>
        </p:blipFill>
        <p:spPr bwMode="auto">
          <a:xfrm>
            <a:off x="3899122" y="1753181"/>
            <a:ext cx="5244878" cy="271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6" r="4744"/>
          <a:stretch/>
        </p:blipFill>
        <p:spPr bwMode="auto">
          <a:xfrm>
            <a:off x="4118761" y="4466502"/>
            <a:ext cx="4805599" cy="204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93" y="2077094"/>
            <a:ext cx="3419433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0" y="3920554"/>
            <a:ext cx="385159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3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16" y="908720"/>
            <a:ext cx="8652567" cy="382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39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Речовинний склад Землі. Мінерали та гірські породи, їх властивості та  класифікація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0" y="-1635"/>
            <a:ext cx="9106340" cy="682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76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uk-UA" i="1" dirty="0" smtClean="0"/>
              <a:t>1. </a:t>
            </a:r>
            <a:r>
              <a:rPr lang="uk-UA" i="1" dirty="0"/>
              <a:t>Утворення земної кори</a:t>
            </a:r>
          </a:p>
          <a:p>
            <a:pPr marL="0" lvl="0" indent="0">
              <a:buNone/>
            </a:pPr>
            <a:r>
              <a:rPr lang="uk-UA" i="1" dirty="0"/>
              <a:t>2. Процеси внутрішньої динаміки.</a:t>
            </a:r>
          </a:p>
          <a:p>
            <a:pPr marL="0" lvl="0" indent="0">
              <a:buNone/>
            </a:pPr>
            <a:r>
              <a:rPr lang="uk-UA" i="1" dirty="0"/>
              <a:t>3. Мінерали та гірські породи, їх утворення, властивості і класифікація.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88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656184"/>
          </a:xfrm>
        </p:spPr>
        <p:txBody>
          <a:bodyPr>
            <a:noAutofit/>
          </a:bodyPr>
          <a:lstStyle/>
          <a:p>
            <a:r>
              <a:rPr lang="uk-UA" sz="2000" b="1" dirty="0">
                <a:solidFill>
                  <a:schemeClr val="tx1"/>
                </a:solidFill>
              </a:rPr>
              <a:t>Осадові породи</a:t>
            </a:r>
            <a:r>
              <a:rPr lang="uk-UA" sz="2000" dirty="0">
                <a:solidFill>
                  <a:schemeClr val="tx1"/>
                </a:solidFill>
              </a:rPr>
              <a:t>. Утворюються у верхній частині земної кори або безпосередньо на її поверхні внаслідок переносу і </a:t>
            </a:r>
            <a:r>
              <a:rPr lang="uk-UA" sz="2000" dirty="0" err="1">
                <a:solidFill>
                  <a:schemeClr val="tx1"/>
                </a:solidFill>
              </a:rPr>
              <a:t>перевідкладення</a:t>
            </a:r>
            <a:r>
              <a:rPr lang="uk-UA" sz="2000" dirty="0">
                <a:solidFill>
                  <a:schemeClr val="tx1"/>
                </a:solidFill>
              </a:rPr>
              <a:t> в повітряній масі або водному середовищі продуктів вивітрювання гірських порід, хімічного осадження та життєдіяльності </a:t>
            </a:r>
            <a:r>
              <a:rPr lang="uk-UA" sz="2000" dirty="0" smtClean="0">
                <a:solidFill>
                  <a:schemeClr val="tx1"/>
                </a:solidFill>
              </a:rPr>
              <a:t>організмів</a:t>
            </a:r>
            <a:r>
              <a:rPr lang="uk-UA" sz="2400" dirty="0" smtClean="0">
                <a:solidFill>
                  <a:schemeClr val="tx1"/>
                </a:solidFill>
              </a:rPr>
              <a:t>.</a:t>
            </a:r>
            <a:endParaRPr lang="uk-UA" sz="2400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24" y="1844824"/>
            <a:ext cx="7343775" cy="497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Осадові гірські пород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43" y="170808"/>
            <a:ext cx="8834683" cy="661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21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tx1"/>
                </a:solidFill>
              </a:rPr>
              <a:t>Метаморфічні</a:t>
            </a:r>
            <a:r>
              <a:rPr lang="uk-UA" sz="2800" dirty="0" smtClean="0">
                <a:solidFill>
                  <a:schemeClr val="tx1"/>
                </a:solidFill>
              </a:rPr>
              <a:t> гірські породи утворюються з магматичних, осадових і </a:t>
            </a:r>
            <a:r>
              <a:rPr lang="uk-UA" sz="2800" dirty="0" err="1" smtClean="0">
                <a:solidFill>
                  <a:schemeClr val="tx1"/>
                </a:solidFill>
              </a:rPr>
              <a:t>ранньоутворених</a:t>
            </a:r>
            <a:r>
              <a:rPr lang="uk-UA" sz="2800" dirty="0" smtClean="0">
                <a:solidFill>
                  <a:schemeClr val="tx1"/>
                </a:solidFill>
              </a:rPr>
              <a:t> метаморфічних гірських порід під впливом високого тиску, температури, газів, парів води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2420888"/>
            <a:ext cx="8424936" cy="3705275"/>
          </a:xfrm>
        </p:spPr>
        <p:txBody>
          <a:bodyPr>
            <a:normAutofit fontScale="92500"/>
          </a:bodyPr>
          <a:lstStyle/>
          <a:p>
            <a:r>
              <a:rPr lang="uk-UA" dirty="0"/>
              <a:t>При метаморфізмі змінюється структура, текстура, </a:t>
            </a:r>
            <a:r>
              <a:rPr lang="uk-UA" dirty="0" smtClean="0"/>
              <a:t>мінералогічний</a:t>
            </a:r>
            <a:r>
              <a:rPr lang="uk-UA" dirty="0"/>
              <a:t>, іноді хімічний склад порід. Проходить розпад старих мінералів і утворення нових мінеральних груп.</a:t>
            </a:r>
          </a:p>
          <a:p>
            <a:r>
              <a:rPr lang="uk-UA" dirty="0"/>
              <a:t>Для метаморфічних порід характерна кристалічна структура, різний розмір і форма зерен. Текстура сланцева, смугаста, гнейсова.</a:t>
            </a:r>
          </a:p>
        </p:txBody>
      </p:sp>
      <p:pic>
        <p:nvPicPr>
          <p:cNvPr id="13314" name="Picture 2" descr="Метаморфі́чні гірські́ поро́ди  — гірські породи, що утворилися внаслідок метаморфізму осадових і магматичних порід 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2" y="171920"/>
            <a:ext cx="8879160" cy="66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4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Самостійне </a:t>
            </a:r>
            <a:r>
              <a:rPr lang="uk-UA" dirty="0"/>
              <a:t>вивчення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/>
              <a:t>Використання сучасних досягнень науки і практики в підвищенні родючості </a:t>
            </a:r>
            <a:r>
              <a:rPr lang="uk-UA" i="1" dirty="0" smtClean="0"/>
              <a:t>ґрунтів </a:t>
            </a:r>
            <a:r>
              <a:rPr lang="uk-UA" i="1" dirty="0"/>
              <a:t>та урожайності сільськогосподарських культур.</a:t>
            </a:r>
            <a:endParaRPr lang="ru-RU" dirty="0"/>
          </a:p>
          <a:p>
            <a:r>
              <a:rPr lang="uk-UA" i="1" dirty="0"/>
              <a:t>Історія розвитку ґрунтознавства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6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Джерела енергії геологічних процесів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uk-UA" dirty="0"/>
              <a:t>тепло Сонця,</a:t>
            </a:r>
          </a:p>
          <a:p>
            <a:pPr marL="285750" indent="-285750">
              <a:buFontTx/>
              <a:buChar char="-"/>
            </a:pPr>
            <a:r>
              <a:rPr lang="uk-UA" dirty="0"/>
              <a:t> розкладу радіоакти­вних елементів, </a:t>
            </a:r>
          </a:p>
          <a:p>
            <a:pPr marL="285750" indent="-285750">
              <a:buFontTx/>
              <a:buChar char="-"/>
            </a:pPr>
            <a:r>
              <a:rPr lang="uk-UA" dirty="0"/>
              <a:t>обертання Землі навколо своєї осі, </a:t>
            </a:r>
          </a:p>
          <a:p>
            <a:pPr marL="285750" indent="-285750">
              <a:buFontTx/>
              <a:buChar char="-"/>
            </a:pPr>
            <a:r>
              <a:rPr lang="uk-UA" dirty="0"/>
              <a:t>гравітаційна диференціація ре­човини планети</a:t>
            </a:r>
          </a:p>
          <a:p>
            <a:endParaRPr lang="uk-UA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92896"/>
            <a:ext cx="442181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13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Геологічні </a:t>
            </a:r>
            <a:r>
              <a:rPr lang="uk-UA" dirty="0"/>
              <a:t>процеси поділяються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6094" y="1961931"/>
            <a:ext cx="3822192" cy="3447288"/>
          </a:xfrm>
        </p:spPr>
        <p:txBody>
          <a:bodyPr/>
          <a:lstStyle/>
          <a:p>
            <a:pPr algn="ctr"/>
            <a:r>
              <a:rPr lang="uk-UA" b="1" i="1" dirty="0"/>
              <a:t>ендогенні </a:t>
            </a:r>
          </a:p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0524" y="1844824"/>
            <a:ext cx="3822192" cy="3447288"/>
          </a:xfrm>
        </p:spPr>
        <p:txBody>
          <a:bodyPr/>
          <a:lstStyle/>
          <a:p>
            <a:pPr algn="ctr"/>
            <a:r>
              <a:rPr lang="uk-UA" b="1" i="1" dirty="0"/>
              <a:t>екзогенні</a:t>
            </a:r>
            <a:endParaRPr lang="uk-UA" dirty="0"/>
          </a:p>
          <a:p>
            <a:endParaRPr lang="uk-UA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286" y="2492896"/>
            <a:ext cx="3982169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3744416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04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До ендогенних процесів внутрішньої динаміки </a:t>
            </a:r>
            <a:r>
              <a:rPr lang="ru-RU" dirty="0" smtClean="0"/>
              <a:t>належать</a:t>
            </a:r>
            <a:r>
              <a:rPr lang="ru-RU" dirty="0"/>
              <a:t>: 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1916832"/>
            <a:ext cx="8208913" cy="44644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1. Рухи земної кори (тектонічні рухи), які виявляються як у повільних коливан­нях, так і в зміні положення шарів гірських порід та їх суцільності. </a:t>
            </a:r>
          </a:p>
          <a:p>
            <a:pPr marL="0" indent="0">
              <a:buNone/>
            </a:pPr>
            <a:r>
              <a:rPr lang="uk-UA" dirty="0"/>
              <a:t>2. Землетруси – розривні рухи супроводжуються різними струсами окремих ділянок земної кори.</a:t>
            </a:r>
          </a:p>
          <a:p>
            <a:pPr marL="0" indent="0">
              <a:buNone/>
            </a:pPr>
            <a:r>
              <a:rPr lang="uk-UA" dirty="0"/>
              <a:t>3. </a:t>
            </a:r>
            <a:r>
              <a:rPr lang="uk-UA" dirty="0" err="1"/>
              <a:t>Магматизм</a:t>
            </a:r>
            <a:r>
              <a:rPr lang="uk-UA" dirty="0"/>
              <a:t> (вулканізм) - проникнення в земну кору та вихід на її поверхню розплав­леної маси магми (лави).</a:t>
            </a:r>
          </a:p>
          <a:p>
            <a:pPr marL="0" indent="0">
              <a:buNone/>
            </a:pPr>
            <a:r>
              <a:rPr lang="uk-UA" dirty="0"/>
              <a:t>4.  Метаморфізм – зміни в гірських породах під впливом високої температури і тиску.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022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98584"/>
          </a:xfrm>
        </p:spPr>
        <p:txBody>
          <a:bodyPr>
            <a:normAutofit fontScale="90000"/>
          </a:bodyPr>
          <a:lstStyle/>
          <a:p>
            <a:r>
              <a:rPr lang="uk-UA" sz="3100" b="1" dirty="0">
                <a:solidFill>
                  <a:schemeClr val="tx1"/>
                </a:solidFill>
              </a:rPr>
              <a:t>Тектонічні рухи </a:t>
            </a:r>
            <a:r>
              <a:rPr lang="uk-UA" sz="3100" dirty="0">
                <a:solidFill>
                  <a:schemeClr val="tx1"/>
                </a:solidFill>
              </a:rPr>
              <a:t>– переміщення речовини земної кори під впливом процесів, які проходять в надрах Землі. Вони утворюють основні форми земної поверхні – гори і западини.</a:t>
            </a:r>
            <a:r>
              <a:rPr lang="uk-UA" dirty="0">
                <a:solidFill>
                  <a:schemeClr val="tx1"/>
                </a:solidFill>
              </a:rPr>
              <a:t/>
            </a:r>
            <a:br>
              <a:rPr lang="uk-UA" dirty="0">
                <a:solidFill>
                  <a:schemeClr val="tx1"/>
                </a:solidFill>
              </a:rPr>
            </a:b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833999"/>
            <a:ext cx="410445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Громадська Спілка &quot;СУСАР&quot; — 28 вересня 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45967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848871" cy="515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2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370592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tx1"/>
                </a:solidFill>
              </a:rPr>
              <a:t>Коливальні рухи земної кори складають дуже повільні її підняття чи опускання та змінюють положення берегової лінії морів та океанів</a:t>
            </a:r>
            <a:r>
              <a:rPr lang="uk-UA" sz="36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770485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448272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200" b="1" dirty="0" smtClean="0"/>
              <a:t/>
            </a:r>
            <a:br>
              <a:rPr lang="uk-UA" sz="2200" b="1" dirty="0" smtClean="0"/>
            </a:br>
            <a:r>
              <a:rPr lang="uk-UA" sz="2200" b="1" dirty="0"/>
              <a:t/>
            </a:r>
            <a:br>
              <a:rPr lang="uk-UA" sz="2200" b="1" dirty="0"/>
            </a:br>
            <a:r>
              <a:rPr lang="uk-UA" sz="2200" b="1" dirty="0" smtClean="0"/>
              <a:t/>
            </a:r>
            <a:br>
              <a:rPr lang="uk-UA" sz="2200" b="1" dirty="0" smtClean="0"/>
            </a:br>
            <a:r>
              <a:rPr lang="uk-UA" sz="2200" b="1" dirty="0"/>
              <a:t/>
            </a:r>
            <a:br>
              <a:rPr lang="uk-UA" sz="2200" b="1" dirty="0"/>
            </a:br>
            <a:r>
              <a:rPr lang="uk-UA" sz="2200" b="1" dirty="0" smtClean="0"/>
              <a:t/>
            </a:r>
            <a:br>
              <a:rPr lang="uk-UA" sz="2200" b="1" dirty="0" smtClean="0"/>
            </a:br>
            <a:r>
              <a:rPr lang="uk-UA" sz="3100" b="1" dirty="0" smtClean="0">
                <a:solidFill>
                  <a:schemeClr val="tx1"/>
                </a:solidFill>
              </a:rPr>
              <a:t>Вікові коливання - </a:t>
            </a:r>
            <a:r>
              <a:rPr lang="uk-UA" sz="3100" dirty="0" smtClean="0">
                <a:solidFill>
                  <a:schemeClr val="tx1"/>
                </a:solidFill>
              </a:rPr>
              <a:t>це </a:t>
            </a:r>
            <a:r>
              <a:rPr lang="uk-UA" sz="3100" dirty="0">
                <a:solidFill>
                  <a:schemeClr val="tx1"/>
                </a:solidFill>
              </a:rPr>
              <a:t>коливання, які  вимірюються сантиметрами або дециметрами на сторіччя. Але, діючи впродовж величезного проміжку часу, ці коливання призводять до переміщення цілих материків та океанів</a:t>
            </a:r>
            <a:r>
              <a:rPr lang="ru-RU" sz="3100" dirty="0" smtClean="0">
                <a:solidFill>
                  <a:schemeClr val="tx1"/>
                </a:solidFill>
              </a:rPr>
              <a:t>.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5300" dirty="0" smtClean="0">
                <a:solidFill>
                  <a:schemeClr val="tx1"/>
                </a:solidFill>
              </a:rPr>
              <a:t/>
            </a:r>
            <a:br>
              <a:rPr lang="ru-RU" sz="5300" dirty="0" smtClean="0">
                <a:solidFill>
                  <a:schemeClr val="tx1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uk-UA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6408712" cy="414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41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616</Words>
  <Application>Microsoft Office PowerPoint</Application>
  <PresentationFormat>Экран (4:3)</PresentationFormat>
  <Paragraphs>54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УТВОРЕННЯ І СКЛАД ЗЕМНОЇ КОРИ</vt:lpstr>
      <vt:lpstr>План</vt:lpstr>
      <vt:lpstr>Джерела енергії геологічних процесів </vt:lpstr>
      <vt:lpstr>Геологічні процеси поділяються </vt:lpstr>
      <vt:lpstr>До ендогенних процесів внутрішньої динаміки належать: </vt:lpstr>
      <vt:lpstr>Тектонічні рухи – переміщення речовини земної кори під впливом процесів, які проходять в надрах Землі. Вони утворюють основні форми земної поверхні – гори і западини. </vt:lpstr>
      <vt:lpstr>Презентация PowerPoint</vt:lpstr>
      <vt:lpstr>Коливальні рухи земної кори складають дуже повільні її підняття чи опускання та змінюють положення берегової лінії морів та океанів </vt:lpstr>
      <vt:lpstr>     Вікові коливання - це коливання, які  вимірюються сантиметрами або дециметрами на сторіччя. Але, діючи впродовж величезного проміжку часу, ці коливання призводять до переміщення цілих материків та океанів.   </vt:lpstr>
      <vt:lpstr>Орогене́з – сукупність інтенсивних висхідних вертикальних тектонічних рухів (складчастості та розривів), процесів, з якими пов'язане виникнення та розвиток гір</vt:lpstr>
      <vt:lpstr>Землетруси або сейсмічні явища – це сильні різкі рухи земної кори, які зумовлені дією підземних сил</vt:lpstr>
      <vt:lpstr>Вулканізм – процес, який складається з стадії утворення (зародження) магми, послідовного укорінювання в земну кору (іноді з виверженням на поверхню), і стадії охолоджування магми з утворенням магматичних гірських порід</vt:lpstr>
      <vt:lpstr>Під час виверження вулканів на поверхню викидаються гази, тверді продукти і рідинна маса</vt:lpstr>
      <vt:lpstr>Метаморфізм – процес твердофазної мінеральної і структурної зміни гірських порід під впливом температури, тиску, підземних розсолів, часто в присутності флюїду</vt:lpstr>
      <vt:lpstr>Мінерали – природні хімічні сполуки, що входять до складу земної кори, однорідні за своєю фізичною будовою та хімічним складом. </vt:lpstr>
      <vt:lpstr>Хімічна класифікація мінералів </vt:lpstr>
      <vt:lpstr>Гірськими породами називається значне скупчення мінералів в земні корі, які утворюються при однакових умовах і характеризуються більш менш постійним складом та будовою. </vt:lpstr>
      <vt:lpstr>Презентация PowerPoint</vt:lpstr>
      <vt:lpstr>Презентация PowerPoint</vt:lpstr>
      <vt:lpstr>Осадові породи. Утворюються у верхній частині земної кори або безпосередньо на її поверхні внаслідок переносу і перевідкладення в повітряній масі або водному середовищі продуктів вивітрювання гірських порід, хімічного осадження та життєдіяльності організмів.</vt:lpstr>
      <vt:lpstr>Метаморфічні гірські породи утворюються з магматичних, осадових і ранньоутворених метаморфічних гірських порід під впливом високого тиску, температури, газів, парів води</vt:lpstr>
      <vt:lpstr>Самостійне вивчення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</dc:title>
  <dc:creator>Неля</dc:creator>
  <cp:lastModifiedBy>User</cp:lastModifiedBy>
  <cp:revision>38</cp:revision>
  <dcterms:created xsi:type="dcterms:W3CDTF">2015-01-04T19:00:13Z</dcterms:created>
  <dcterms:modified xsi:type="dcterms:W3CDTF">2022-04-01T14:02:50Z</dcterms:modified>
</cp:coreProperties>
</file>