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70" r:id="rId5"/>
    <p:sldId id="278" r:id="rId6"/>
    <p:sldId id="271" r:id="rId7"/>
    <p:sldId id="279" r:id="rId8"/>
    <p:sldId id="280" r:id="rId9"/>
    <p:sldId id="281" r:id="rId10"/>
    <p:sldId id="282" r:id="rId11"/>
    <p:sldId id="283" r:id="rId12"/>
    <p:sldId id="285" r:id="rId13"/>
    <p:sldId id="284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00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72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75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69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3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34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75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78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47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1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95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5BDD2-173D-4AE6-98DC-D943592F1A1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30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gravery.com/uk/posts/show/geografia-vrozaiv-klimaticni-zoni-ukraini-so-treba-znati-agronom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poradu24.com/sadigorod/siri-lisovi-runti-godyatsya-xarakteristiki-dlya-zemlerobstva-video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iles.ub.ua/news/news/5/716041_201970_1317709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209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7431" y="299623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i="1" u="sng" dirty="0" smtClean="0"/>
              <a:t>Основи ґрунтознавства та геології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3315" y="2355193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ҐРУНТИ ЗОНИ ЛІСОСТЕПУ </a:t>
            </a:r>
            <a:endParaRPr lang="ru-RU" sz="6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5229200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Тема 18</a:t>
            </a:r>
            <a:endParaRPr lang="ru-RU" sz="6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Найбільш сприятливі умови для </a:t>
            </a:r>
            <a:r>
              <a:rPr lang="uk-UA" b="1" dirty="0" err="1"/>
              <a:t>чорноземоутворення</a:t>
            </a:r>
            <a:r>
              <a:rPr lang="uk-UA" b="1" dirty="0"/>
              <a:t> складаються</a:t>
            </a:r>
            <a:r>
              <a:rPr lang="uk-UA" dirty="0"/>
              <a:t> </a:t>
            </a:r>
            <a:r>
              <a:rPr lang="uk-UA" b="1" dirty="0"/>
              <a:t>в південній частині лісостепової зони</a:t>
            </a:r>
            <a:r>
              <a:rPr lang="uk-UA" dirty="0"/>
              <a:t>, де утворюються </a:t>
            </a:r>
            <a:r>
              <a:rPr lang="uk-UA" b="1" dirty="0"/>
              <a:t>типові чорноземи </a:t>
            </a:r>
            <a:r>
              <a:rPr lang="uk-UA" dirty="0"/>
              <a:t>та на півночі степу, де розповсюджені </a:t>
            </a:r>
            <a:r>
              <a:rPr lang="uk-UA" b="1" dirty="0"/>
              <a:t>чорноземи звичайні</a:t>
            </a:r>
            <a:r>
              <a:rPr lang="uk-UA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60460" y="1844824"/>
            <a:ext cx="63904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Будова профілю чорнозему </a:t>
            </a:r>
            <a:r>
              <a:rPr lang="uk-UA" dirty="0" smtClean="0"/>
              <a:t> типового в </a:t>
            </a:r>
            <a:r>
              <a:rPr lang="uk-UA" dirty="0"/>
              <a:t>найтиповішому вигляді така </a:t>
            </a:r>
            <a:r>
              <a:rPr lang="uk-UA" dirty="0" smtClean="0"/>
              <a:t>:</a:t>
            </a:r>
            <a:endParaRPr lang="uk-UA" dirty="0"/>
          </a:p>
          <a:p>
            <a:r>
              <a:rPr lang="uk-UA" b="1" dirty="0"/>
              <a:t>Не</a:t>
            </a:r>
            <a:r>
              <a:rPr lang="uk-UA" dirty="0"/>
              <a:t> – степова повсть;</a:t>
            </a:r>
          </a:p>
          <a:p>
            <a:r>
              <a:rPr lang="uk-UA" dirty="0"/>
              <a:t>Н – гумусовий, темно-сірий горизонт, зернистий, пухкий, перехід поступовий;</a:t>
            </a:r>
          </a:p>
          <a:p>
            <a:r>
              <a:rPr lang="uk-UA" b="1" dirty="0" err="1"/>
              <a:t>Нр</a:t>
            </a:r>
            <a:r>
              <a:rPr lang="uk-UA" dirty="0"/>
              <a:t> – верхній перехідний, темно-сірий, дещо світліший за попередній, з плямами, кротовинами, грудкувато-зернистий, перехід поступовий; </a:t>
            </a:r>
          </a:p>
          <a:p>
            <a:r>
              <a:rPr lang="uk-UA" b="1" dirty="0" err="1"/>
              <a:t>Рhк</a:t>
            </a:r>
            <a:r>
              <a:rPr lang="uk-UA" dirty="0"/>
              <a:t> – нижній перехідний, сірувато-бурий до палевого, язики і затікання гумусу, кротовини, грудкуватий, переважно карбонатний, перехід поступовий;</a:t>
            </a:r>
          </a:p>
          <a:p>
            <a:r>
              <a:rPr lang="uk-UA" b="1" dirty="0" err="1"/>
              <a:t>Рк</a:t>
            </a:r>
            <a:r>
              <a:rPr lang="uk-UA" dirty="0"/>
              <a:t> – материнська порода, переважно палевий пухкий карбонатний лес.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1560868" cy="3604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5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556" y="188640"/>
            <a:ext cx="84729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/>
              <a:t>Опідзолені чорноземи </a:t>
            </a:r>
            <a:r>
              <a:rPr lang="uk-UA" sz="1600" dirty="0"/>
              <a:t>особливо часто зустрічаються в західному лісостепу на високих добре дренованих вододілах. Головна морфологічна ознака – наявність білястої присипки в нижній частині Н, де виділяється самостійний </a:t>
            </a:r>
            <a:r>
              <a:rPr lang="uk-UA" sz="1600" dirty="0" err="1"/>
              <a:t>опідзо-лений</a:t>
            </a:r>
            <a:r>
              <a:rPr lang="uk-UA" sz="1600" dirty="0"/>
              <a:t> горизонт Н(е), під яким залягає буруватий </a:t>
            </a:r>
            <a:r>
              <a:rPr lang="uk-UA" sz="1600" dirty="0" err="1"/>
              <a:t>Нр</a:t>
            </a:r>
            <a:r>
              <a:rPr lang="uk-UA" sz="1600" dirty="0"/>
              <a:t>(і) із зачатками </a:t>
            </a:r>
            <a:r>
              <a:rPr lang="uk-UA" sz="1600" dirty="0" err="1"/>
              <a:t>горіхуватої</a:t>
            </a:r>
            <a:r>
              <a:rPr lang="uk-UA" sz="1600" dirty="0"/>
              <a:t> структури, незначним лакуванням граней структурних відмін, гумусовими </a:t>
            </a:r>
            <a:r>
              <a:rPr lang="uk-UA" sz="1600" dirty="0" err="1"/>
              <a:t>примазками</a:t>
            </a:r>
            <a:r>
              <a:rPr lang="uk-UA" sz="1600" dirty="0"/>
              <a:t>, присипкою </a:t>
            </a:r>
            <a:r>
              <a:rPr lang="en-US" sz="1600" dirty="0" err="1"/>
              <a:t>SiO</a:t>
            </a:r>
            <a:r>
              <a:rPr lang="uk-UA" sz="1600" baseline="-25000" dirty="0"/>
              <a:t>2</a:t>
            </a:r>
            <a:r>
              <a:rPr lang="uk-UA" sz="1600" dirty="0"/>
              <a:t> Карбонати вимиті аж у материнську породу, де знаходяться у вигляді </a:t>
            </a:r>
            <a:r>
              <a:rPr lang="uk-UA" sz="1600" dirty="0" err="1"/>
              <a:t>журавчиків</a:t>
            </a:r>
            <a:r>
              <a:rPr lang="uk-UA" sz="1600" dirty="0"/>
              <a:t>, часто грунт взагалі не закипає у зв'язку з сильною </a:t>
            </a:r>
            <a:r>
              <a:rPr lang="uk-UA" sz="1600" dirty="0" err="1"/>
              <a:t>вилугуваністю</a:t>
            </a:r>
            <a:r>
              <a:rPr lang="uk-UA" sz="16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3769" y="2004522"/>
            <a:ext cx="64087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/>
              <a:t>НЕ</a:t>
            </a:r>
            <a:r>
              <a:rPr lang="uk-UA" sz="1600" dirty="0"/>
              <a:t> – гумусовий </a:t>
            </a:r>
            <a:r>
              <a:rPr lang="uk-UA" sz="1600" dirty="0" err="1"/>
              <a:t>слабоелювійований</a:t>
            </a:r>
            <a:r>
              <a:rPr lang="uk-UA" sz="1600" dirty="0"/>
              <a:t> горизонт, глибиною 35-45 см, темно-сірий, інколи білуватий від борошнистої присипки </a:t>
            </a:r>
            <a:r>
              <a:rPr lang="de-CH" sz="1600" dirty="0"/>
              <a:t>Si</a:t>
            </a:r>
            <a:r>
              <a:rPr lang="uk-UA" sz="1600" dirty="0"/>
              <a:t>О2, орний шар </a:t>
            </a:r>
            <a:r>
              <a:rPr lang="uk-UA" sz="1600" dirty="0" err="1"/>
              <a:t>порошисто-грудочкуватий</a:t>
            </a:r>
            <a:r>
              <a:rPr lang="uk-UA" sz="1600" dirty="0"/>
              <a:t>, слабо-ущільнений, підорний шар </a:t>
            </a:r>
            <a:r>
              <a:rPr lang="uk-UA" sz="1600" dirty="0" err="1"/>
              <a:t>грудочкувато-зернисто-горіхуватий</a:t>
            </a:r>
            <a:r>
              <a:rPr lang="uk-UA" sz="1600" dirty="0"/>
              <a:t>; перехід поступовий;</a:t>
            </a:r>
          </a:p>
          <a:p>
            <a:r>
              <a:rPr lang="uk-UA" sz="1600" b="1" dirty="0" err="1" smtClean="0"/>
              <a:t>Нрі</a:t>
            </a:r>
            <a:r>
              <a:rPr lang="uk-UA" sz="1600" b="1" dirty="0" smtClean="0"/>
              <a:t> </a:t>
            </a:r>
            <a:r>
              <a:rPr lang="uk-UA" sz="1600" dirty="0"/>
              <a:t>– верхній перехідний </a:t>
            </a:r>
            <a:r>
              <a:rPr lang="uk-UA" sz="1600" dirty="0" err="1"/>
              <a:t>слабоілювійований</a:t>
            </a:r>
            <a:r>
              <a:rPr lang="uk-UA" sz="1600" dirty="0"/>
              <a:t>, добре </a:t>
            </a:r>
            <a:r>
              <a:rPr lang="uk-UA" sz="1600" dirty="0" err="1"/>
              <a:t>гумусований</a:t>
            </a:r>
            <a:r>
              <a:rPr lang="uk-UA" sz="1600" dirty="0"/>
              <a:t> горизонт, глибиною 30-40 см, темно-сірий, </a:t>
            </a:r>
            <a:r>
              <a:rPr lang="uk-UA" sz="1600" dirty="0" err="1"/>
              <a:t>горіхувато-грудкуватий</a:t>
            </a:r>
            <a:r>
              <a:rPr lang="uk-UA" sz="1600" dirty="0"/>
              <a:t>, ущільнений, з слабим нальотом борошнистої </a:t>
            </a:r>
            <a:r>
              <a:rPr lang="uk-UA" sz="1600" dirty="0" err="1"/>
              <a:t>крем'янки</a:t>
            </a:r>
            <a:r>
              <a:rPr lang="uk-UA" sz="1600" dirty="0"/>
              <a:t>, рідкими </a:t>
            </a:r>
            <a:r>
              <a:rPr lang="uk-UA" sz="1600" dirty="0" err="1"/>
              <a:t>червориїнами</a:t>
            </a:r>
            <a:r>
              <a:rPr lang="uk-UA" sz="1600" dirty="0"/>
              <a:t>, поодинокими кротовинами; перехід поступовий;</a:t>
            </a:r>
          </a:p>
          <a:p>
            <a:r>
              <a:rPr lang="de-CH" sz="1600" b="1" dirty="0" smtClean="0"/>
              <a:t>Phi </a:t>
            </a:r>
            <a:r>
              <a:rPr lang="de-CH" sz="1600" dirty="0"/>
              <a:t>– </a:t>
            </a:r>
            <a:r>
              <a:rPr lang="uk-UA" sz="1600" dirty="0"/>
              <a:t>нижній перехідний </a:t>
            </a:r>
            <a:r>
              <a:rPr lang="uk-UA" sz="1600" dirty="0" err="1"/>
              <a:t>ілювійований</a:t>
            </a:r>
            <a:r>
              <a:rPr lang="uk-UA" sz="1600" dirty="0"/>
              <a:t> слабо </a:t>
            </a:r>
            <a:r>
              <a:rPr lang="uk-UA" sz="1600" dirty="0" err="1"/>
              <a:t>гумусований</a:t>
            </a:r>
            <a:r>
              <a:rPr lang="uk-UA" sz="1600" dirty="0"/>
              <a:t> горизонт, глибиною 35-45 см, темнувато-сірувато-бурий або сіро-бурий, </a:t>
            </a:r>
            <a:r>
              <a:rPr lang="uk-UA" sz="1600" dirty="0" err="1"/>
              <a:t>грубо-горіхувато-призматичний</a:t>
            </a:r>
            <a:r>
              <a:rPr lang="uk-UA" sz="1600" dirty="0"/>
              <a:t>, з брудно-бурим або червоно-бурим лакуванням </a:t>
            </a:r>
            <a:r>
              <a:rPr lang="de-CH" sz="1600" dirty="0"/>
              <a:t>R2</a:t>
            </a:r>
            <a:r>
              <a:rPr lang="uk-UA" sz="1600" dirty="0"/>
              <a:t>О3, перехід поступовий;</a:t>
            </a:r>
          </a:p>
          <a:p>
            <a:r>
              <a:rPr lang="de-CH" sz="1600" b="1" dirty="0" smtClean="0"/>
              <a:t>Pi(h</a:t>
            </a:r>
            <a:r>
              <a:rPr lang="de-CH" sz="1600" b="1" dirty="0"/>
              <a:t>) </a:t>
            </a:r>
            <a:r>
              <a:rPr lang="de-CH" sz="1600" dirty="0"/>
              <a:t>– </a:t>
            </a:r>
            <a:r>
              <a:rPr lang="uk-UA" sz="1600" dirty="0" err="1"/>
              <a:t>слабоілювійований</a:t>
            </a:r>
            <a:r>
              <a:rPr lang="uk-UA" sz="1600" dirty="0"/>
              <a:t> горизонт, глибиною 15-30 см, дуже слабо </a:t>
            </a:r>
            <a:r>
              <a:rPr lang="uk-UA" sz="1600" dirty="0" err="1"/>
              <a:t>гумусований</a:t>
            </a:r>
            <a:r>
              <a:rPr lang="uk-UA" sz="1600" dirty="0"/>
              <a:t>, нерівномірно сірувато-бурий або буро-пальовий, </a:t>
            </a:r>
            <a:r>
              <a:rPr lang="uk-UA" sz="1600" dirty="0" err="1"/>
              <a:t>призмовидно-</a:t>
            </a:r>
            <a:r>
              <a:rPr lang="uk-UA" sz="1600" dirty="0"/>
              <a:t> </a:t>
            </a:r>
            <a:r>
              <a:rPr lang="uk-UA" sz="1600" dirty="0" err="1"/>
              <a:t>рудкуватий</a:t>
            </a:r>
            <a:r>
              <a:rPr lang="uk-UA" sz="1600" dirty="0"/>
              <a:t>, слабке лакування </a:t>
            </a:r>
            <a:r>
              <a:rPr lang="de-CH" sz="1600" dirty="0"/>
              <a:t>R2O3 </a:t>
            </a:r>
            <a:r>
              <a:rPr lang="uk-UA" sz="1600" dirty="0"/>
              <a:t>на гранях структурних </a:t>
            </a:r>
            <a:r>
              <a:rPr lang="uk-UA" sz="1600" dirty="0" err="1"/>
              <a:t>окремостей</a:t>
            </a:r>
            <a:r>
              <a:rPr lang="uk-UA" sz="1600" dirty="0"/>
              <a:t>, зрідка зустрічаються кротовини; перехід різкий хвилястий;</a:t>
            </a:r>
          </a:p>
          <a:p>
            <a:r>
              <a:rPr lang="uk-UA" sz="1600" b="1" dirty="0" err="1" smtClean="0"/>
              <a:t>Рк</a:t>
            </a:r>
            <a:r>
              <a:rPr lang="uk-UA" sz="1600" dirty="0" smtClean="0"/>
              <a:t> </a:t>
            </a:r>
            <a:r>
              <a:rPr lang="uk-UA" sz="1600" dirty="0"/>
              <a:t>– ґрунтотворна порода, </a:t>
            </a:r>
            <a:r>
              <a:rPr lang="uk-UA" sz="1600" dirty="0" err="1"/>
              <a:t>буровато-пальовий</a:t>
            </a:r>
            <a:r>
              <a:rPr lang="uk-UA" sz="1600" dirty="0"/>
              <a:t> або пальовий лес, карбонати у вигляді плісняви і прожилок.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/>
          <a:stretch/>
        </p:blipFill>
        <p:spPr bwMode="auto">
          <a:xfrm>
            <a:off x="0" y="2004522"/>
            <a:ext cx="2376264" cy="454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8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548680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Типові чорноземи</a:t>
            </a:r>
            <a:r>
              <a:rPr lang="uk-UA" dirty="0"/>
              <a:t>. Зустрічаються в південній частині лісостепу. Мають найхарактерніші морфологічні ознаки чорноземів: потужний </a:t>
            </a:r>
            <a:r>
              <a:rPr lang="uk-UA" dirty="0" err="1"/>
              <a:t>гумусований</a:t>
            </a:r>
            <a:r>
              <a:rPr lang="uk-UA" dirty="0"/>
              <a:t> профіль (&gt;80 см), неглибоке залягання карбонатів (у верхньому перехідному горизонті або в його нижній частині), Е-І перерозподіл відсутній, СаСО3 у вигляді </a:t>
            </a:r>
            <a:r>
              <a:rPr lang="uk-UA" dirty="0" err="1"/>
              <a:t>псевдоміцелію</a:t>
            </a:r>
            <a:r>
              <a:rPr lang="uk-UA" dirty="0"/>
              <a:t> або трубочок.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31908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5582816"/>
            <a:ext cx="5328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а — ландшафт </a:t>
            </a:r>
            <a:r>
              <a:rPr lang="uk-UA" sz="1400" dirty="0" err="1" smtClean="0"/>
              <a:t>слабкохвилястого</a:t>
            </a:r>
            <a:r>
              <a:rPr lang="uk-UA" sz="1400" dirty="0" smtClean="0"/>
              <a:t>  </a:t>
            </a:r>
            <a:r>
              <a:rPr lang="uk-UA" sz="1400" dirty="0" err="1" smtClean="0"/>
              <a:t>водороздільного</a:t>
            </a:r>
            <a:r>
              <a:rPr lang="uk-UA" sz="1400" dirty="0" smtClean="0"/>
              <a:t> плато, б — профіль ґрунту, в — структура гумусового орного горизонту; г —структура верхнього перехідного горизонту; д — структура нижнього перехідного горизонту</a:t>
            </a:r>
            <a:r>
              <a:rPr lang="ru-RU" sz="1400" dirty="0" smtClean="0"/>
              <a:t>.</a:t>
            </a:r>
            <a:endParaRPr lang="uk-UA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96389"/>
            <a:ext cx="3240360" cy="476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2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179" y="18864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Вилугувані чорноземи </a:t>
            </a:r>
            <a:r>
              <a:rPr lang="uk-UA" dirty="0"/>
              <a:t>також лісостепові грунти. За морфологічними ознаками займають проміжне положення між опідзоленими й типовими. Відсутня елювіально-ілювіальна (Е-І) диференціація профілю, тобто не спостерігається присипки та ознаки </a:t>
            </a:r>
            <a:r>
              <a:rPr lang="uk-UA" dirty="0" err="1"/>
              <a:t>ілювійованості</a:t>
            </a:r>
            <a:r>
              <a:rPr lang="uk-UA" dirty="0"/>
              <a:t>, але карбонати вимиті глибоко (глибше 60 см), найчастіше – в нижній перехідний горизонт.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30" y="1664511"/>
            <a:ext cx="3015630" cy="438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0148"/>
            <a:ext cx="5850307" cy="233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09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Самостійне </a:t>
            </a:r>
            <a:r>
              <a:rPr lang="uk-UA" dirty="0"/>
              <a:t>вивчення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err="1"/>
              <a:t>Інтразональність</a:t>
            </a:r>
            <a:r>
              <a:rPr lang="uk-UA" i="1" dirty="0"/>
              <a:t> </a:t>
            </a:r>
            <a:r>
              <a:rPr lang="uk-UA" i="1" dirty="0" smtClean="0"/>
              <a:t>ґрунтів.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3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1. </a:t>
            </a:r>
            <a:r>
              <a:rPr lang="uk-UA" dirty="0" smtClean="0"/>
              <a:t>Територія </a:t>
            </a:r>
            <a:r>
              <a:rPr lang="uk-UA" dirty="0"/>
              <a:t>та </a:t>
            </a:r>
            <a:r>
              <a:rPr lang="uk-UA" dirty="0" err="1"/>
              <a:t>грунтово-географічна</a:t>
            </a:r>
            <a:r>
              <a:rPr lang="uk-UA" dirty="0"/>
              <a:t> характеристика зони.</a:t>
            </a:r>
          </a:p>
          <a:p>
            <a:pPr marL="0" indent="0">
              <a:buNone/>
            </a:pPr>
            <a:r>
              <a:rPr lang="uk-UA" dirty="0"/>
              <a:t>2. Процеси ґрунтоутворення та їх характеристика.</a:t>
            </a:r>
          </a:p>
          <a:p>
            <a:pPr marL="0" indent="0">
              <a:buNone/>
            </a:pPr>
            <a:r>
              <a:rPr lang="uk-UA" dirty="0"/>
              <a:t>3. Основні типи ґрунтів Лісостепової зони, їх </a:t>
            </a:r>
            <a:r>
              <a:rPr lang="uk-UA" dirty="0" err="1"/>
              <a:t>агровиробнича</a:t>
            </a:r>
            <a:r>
              <a:rPr lang="uk-UA" dirty="0"/>
              <a:t> оцінка.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11535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Лісостепова зона простяглася від Прикарпаття до Середньоросійської височини. Північна межа (із Поліссям) проходить поблизу Львова, Шепетівки, Житомира, Києва, Ніжина, Глухова, а південна - по лінії </a:t>
            </a:r>
            <a:r>
              <a:rPr lang="uk-UA" sz="2000" dirty="0" err="1"/>
              <a:t>Ананьїв</a:t>
            </a:r>
            <a:r>
              <a:rPr lang="uk-UA" sz="2000" dirty="0"/>
              <a:t> - Знам'янка - Олександрія - </a:t>
            </a:r>
            <a:r>
              <a:rPr lang="uk-UA" sz="2000" dirty="0" err="1"/>
              <a:t>Красноград</a:t>
            </a:r>
            <a:r>
              <a:rPr lang="uk-UA" sz="2000" dirty="0"/>
              <a:t> - </a:t>
            </a:r>
            <a:r>
              <a:rPr lang="uk-UA" sz="2000" dirty="0" err="1"/>
              <a:t>Балаклія</a:t>
            </a:r>
            <a:r>
              <a:rPr lang="uk-UA" sz="2000" dirty="0"/>
              <a:t> - Куп'янськ.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49" y="1988840"/>
            <a:ext cx="7064901" cy="4162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70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404664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Кліматичні умови Лісостепу</a:t>
            </a:r>
            <a:endParaRPr lang="uk-UA" sz="3200" b="1" dirty="0"/>
          </a:p>
        </p:txBody>
      </p:sp>
      <p:pic>
        <p:nvPicPr>
          <p:cNvPr id="2" name="Picture 2" descr="Географія врожаїв. Центральний Лісостеп – що треба знати агроном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3"/>
          <a:stretch/>
        </p:blipFill>
        <p:spPr bwMode="auto">
          <a:xfrm>
            <a:off x="285750" y="1340768"/>
            <a:ext cx="8572500" cy="40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5623213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Інтерактивна карта кліматичних зон України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6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Чому саджати ліс у степу більше шкідливо, ніж корисно? – Екологія Право  Люд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708" y="1196752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620688"/>
            <a:ext cx="3984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Ландшафти Лісостепу </a:t>
            </a:r>
          </a:p>
        </p:txBody>
      </p:sp>
    </p:spTree>
    <p:extLst>
      <p:ext uri="{BB962C8B-B14F-4D97-AF65-F5344CB8AC3E}">
        <p14:creationId xmlns:p14="http://schemas.microsoft.com/office/powerpoint/2010/main" val="9461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424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Процеси ґрунтоутворення та їх характеристика</a:t>
            </a:r>
            <a:endParaRPr lang="uk-UA" sz="2400" b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 r="7671" b="5197"/>
          <a:stretch/>
        </p:blipFill>
        <p:spPr bwMode="auto">
          <a:xfrm>
            <a:off x="1246087" y="1281428"/>
            <a:ext cx="6723831" cy="52030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53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Сірі лісові грунти </a:t>
            </a:r>
            <a:r>
              <a:rPr lang="uk-UA" dirty="0"/>
              <a:t>утворились під широколистяними лісами в післяльодовиковий період, коли лесові породи почали поступово вкриватись лісом, під впливом таких основних процесів: гумусонакопичення, біологічної акумуляції зольних речовин, вилуговування карбонатів і легкорозчинних солей, міграції гумусових речовин і продуктів розкладу мінералів, лесиважу. Тобто, узагальнюючи, проявляються дерновий, дуже загальмований підзолистий процеси та лесиваж. </a:t>
            </a:r>
            <a:r>
              <a:rPr lang="uk-UA" dirty="0" smtClean="0"/>
              <a:t> (</a:t>
            </a:r>
            <a:r>
              <a:rPr lang="uk-UA" dirty="0" smtClean="0">
                <a:hlinkClick r:id="rId2"/>
              </a:rPr>
              <a:t>Відео</a:t>
            </a:r>
            <a:r>
              <a:rPr lang="uk-UA" dirty="0" smtClean="0"/>
              <a:t>)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" r="1952" b="6320"/>
          <a:stretch/>
        </p:blipFill>
        <p:spPr bwMode="auto">
          <a:xfrm>
            <a:off x="3707904" y="2708921"/>
            <a:ext cx="533965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5" y="2492896"/>
            <a:ext cx="3551878" cy="41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0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Профіль цілинного сірого лісового ґрунту має в загальному вигляді таку будову: </a:t>
            </a:r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42320" y="754621"/>
            <a:ext cx="56166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Нл</a:t>
            </a:r>
            <a:r>
              <a:rPr lang="uk-UA" dirty="0"/>
              <a:t> – лісова підстилка потужністю 2-3 см;</a:t>
            </a:r>
          </a:p>
          <a:p>
            <a:r>
              <a:rPr lang="uk-UA" dirty="0"/>
              <a:t>НЕ (</a:t>
            </a:r>
            <a:r>
              <a:rPr lang="uk-UA" dirty="0" err="1"/>
              <a:t>Не</a:t>
            </a:r>
            <a:r>
              <a:rPr lang="uk-UA" dirty="0"/>
              <a:t>) – гумусово-елювіальний, бурувато-сірий, пухкий, </a:t>
            </a:r>
            <a:r>
              <a:rPr lang="uk-UA" dirty="0" err="1"/>
              <a:t>горіхувато-грудкуватий</a:t>
            </a:r>
            <a:r>
              <a:rPr lang="uk-UA" dirty="0"/>
              <a:t>, присипка </a:t>
            </a:r>
            <a:r>
              <a:rPr lang="de-CH" dirty="0"/>
              <a:t>Si</a:t>
            </a:r>
            <a:r>
              <a:rPr lang="uk-UA" dirty="0"/>
              <a:t>О2;</a:t>
            </a:r>
          </a:p>
          <a:p>
            <a:r>
              <a:rPr lang="uk-UA" dirty="0"/>
              <a:t>[</a:t>
            </a:r>
            <a:r>
              <a:rPr lang="de-CH" dirty="0"/>
              <a:t>Eh] – </a:t>
            </a:r>
            <a:r>
              <a:rPr lang="uk-UA" dirty="0"/>
              <a:t>підзолистий, </a:t>
            </a:r>
            <a:r>
              <a:rPr lang="uk-UA" dirty="0" err="1"/>
              <a:t>слабкогумусований</a:t>
            </a:r>
            <a:r>
              <a:rPr lang="uk-UA" dirty="0"/>
              <a:t>, білястий, плитчастий, пухкий, присутній тільки у світло-сірих лісових ґрунтах;</a:t>
            </a:r>
          </a:p>
          <a:p>
            <a:r>
              <a:rPr lang="uk-UA" dirty="0" err="1"/>
              <a:t>Іе</a:t>
            </a:r>
            <a:r>
              <a:rPr lang="uk-UA" dirty="0"/>
              <a:t> (ІН в темно-сірих) – </a:t>
            </a:r>
            <a:r>
              <a:rPr lang="uk-UA" dirty="0" err="1"/>
              <a:t>ілювійований</a:t>
            </a:r>
            <a:r>
              <a:rPr lang="uk-UA" dirty="0"/>
              <a:t>, перехідний, багато присипки </a:t>
            </a:r>
            <a:r>
              <a:rPr lang="de-CH" dirty="0"/>
              <a:t>Si</a:t>
            </a:r>
            <a:r>
              <a:rPr lang="uk-UA" dirty="0"/>
              <a:t>О2, </a:t>
            </a:r>
            <a:r>
              <a:rPr lang="uk-UA" dirty="0" err="1"/>
              <a:t>горіхуватий</a:t>
            </a:r>
            <a:r>
              <a:rPr lang="uk-UA" dirty="0"/>
              <a:t>;</a:t>
            </a:r>
          </a:p>
          <a:p>
            <a:r>
              <a:rPr lang="uk-UA" dirty="0"/>
              <a:t>І (</a:t>
            </a:r>
            <a:r>
              <a:rPr lang="de-CH" dirty="0" err="1"/>
              <a:t>Ih</a:t>
            </a:r>
            <a:r>
              <a:rPr lang="de-CH" dirty="0"/>
              <a:t> </a:t>
            </a:r>
            <a:r>
              <a:rPr lang="uk-UA" dirty="0"/>
              <a:t>в темно-сірих) – ілювіальний, темно-бурий, дуже щільний, </a:t>
            </a:r>
            <a:r>
              <a:rPr lang="uk-UA" dirty="0" err="1"/>
              <a:t>призмоподібний</a:t>
            </a:r>
            <a:r>
              <a:rPr lang="uk-UA" dirty="0"/>
              <a:t>, органо-мінеральне лакування, вмита присипка </a:t>
            </a:r>
            <a:r>
              <a:rPr lang="de-CH" dirty="0"/>
              <a:t>Si</a:t>
            </a:r>
            <a:r>
              <a:rPr lang="uk-UA" dirty="0"/>
              <a:t>О2;</a:t>
            </a:r>
          </a:p>
          <a:p>
            <a:r>
              <a:rPr lang="uk-UA" dirty="0" err="1"/>
              <a:t>Рк</a:t>
            </a:r>
            <a:r>
              <a:rPr lang="uk-UA" dirty="0"/>
              <a:t> – материнська порода, найчастіше – лесоподібний суглинок, бурно кипить, </a:t>
            </a:r>
            <a:r>
              <a:rPr lang="uk-UA" dirty="0" err="1"/>
              <a:t>безформенно-грудкувата</a:t>
            </a:r>
            <a:r>
              <a:rPr lang="uk-UA" dirty="0"/>
              <a:t>, пухка, трубочки СаСО3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882376"/>
            <a:ext cx="2569071" cy="37148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23529" y="4597184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Сірий і темно-сірий лісовий грунт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5661248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Світло-сірі лісові мають найсильнішу опідзоленість: </a:t>
            </a:r>
            <a:r>
              <a:rPr lang="uk-UA" b="1" dirty="0" err="1"/>
              <a:t>Нл+НЕ+Е</a:t>
            </a:r>
            <a:r>
              <a:rPr lang="uk-UA" b="1" dirty="0"/>
              <a:t>(h)</a:t>
            </a:r>
            <a:r>
              <a:rPr lang="uk-UA" b="1" dirty="0" err="1"/>
              <a:t>+І+Рк</a:t>
            </a:r>
            <a:r>
              <a:rPr lang="uk-UA" b="1" dirty="0"/>
              <a:t>; сірі лісові: </a:t>
            </a:r>
            <a:r>
              <a:rPr lang="uk-UA" b="1" dirty="0" err="1"/>
              <a:t>Нл+НЕ+І+Рк</a:t>
            </a:r>
            <a:r>
              <a:rPr lang="uk-UA" b="1" dirty="0"/>
              <a:t>; темно-сірі: </a:t>
            </a:r>
            <a:r>
              <a:rPr lang="uk-UA" b="1" dirty="0" err="1"/>
              <a:t>Нл+Не+НІ+РІ+Рк</a:t>
            </a:r>
            <a:r>
              <a:rPr lang="uk-UA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70" y="4724939"/>
            <a:ext cx="4117074" cy="19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06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12369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Чорноземи</a:t>
            </a:r>
            <a:r>
              <a:rPr lang="uk-UA" dirty="0"/>
              <a:t> – багаті темнозабарвлені гуматним гумусом грунти, насичені основами, із зернистою або грудкуватою структурою, що не мають ознак сучасного перезволоження і сформувались під багаторічною трав'янистою рослинністю в континентальному суббореальному поясі.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" y="1612698"/>
            <a:ext cx="74390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9" y="1612699"/>
            <a:ext cx="8892480" cy="469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93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819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Самостійне вивчення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Неля</dc:creator>
  <cp:lastModifiedBy>User</cp:lastModifiedBy>
  <cp:revision>33</cp:revision>
  <dcterms:created xsi:type="dcterms:W3CDTF">2015-01-07T10:29:27Z</dcterms:created>
  <dcterms:modified xsi:type="dcterms:W3CDTF">2022-04-03T12:45:58Z</dcterms:modified>
</cp:coreProperties>
</file>