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4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2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5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9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6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80&amp;v=VJep84pE2J8&amp;feature=emb_logo&amp;ab_channel=IvanFast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uperagronom.com/karty/karta-gruntiv-ukrain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uperagronom.com/karty/karta-gruntiv-ukrain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peragronom.com/karty/karta-gruntiv-ukrainy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1407" y="33265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15" y="2355193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ҐРУНТИ ПОЛІССЯ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2920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Тема 17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Мулувато-глейовий грунт</a:t>
            </a:r>
            <a:r>
              <a:rPr lang="uk-UA" dirty="0"/>
              <a:t>. Утворюється в мілководдях, на сапропелі, мулі, характеризується </a:t>
            </a:r>
            <a:r>
              <a:rPr lang="uk-UA" dirty="0" err="1"/>
              <a:t>слабооторфованою</a:t>
            </a:r>
            <a:r>
              <a:rPr lang="uk-UA" dirty="0"/>
              <a:t> підстилкою потужністю до 10 см.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966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Торф'янисто-глейовий грунт</a:t>
            </a:r>
            <a:r>
              <a:rPr lang="uk-UA" dirty="0"/>
              <a:t> має потужність Т до 30 см.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9862" y="28529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Т1 (0-18 см) – </a:t>
            </a:r>
            <a:r>
              <a:rPr lang="uk-UA" dirty="0" err="1"/>
              <a:t>середньорозкладений</a:t>
            </a:r>
            <a:r>
              <a:rPr lang="uk-UA" dirty="0"/>
              <a:t> торф, мохово-осоковий, переплетений корінням, </a:t>
            </a:r>
            <a:r>
              <a:rPr lang="uk-UA" dirty="0" err="1"/>
              <a:t>середньозольний</a:t>
            </a:r>
            <a:r>
              <a:rPr lang="uk-UA" dirty="0"/>
              <a:t>, по ходам коренів – іржаві плями залізистих сполук;</a:t>
            </a:r>
          </a:p>
          <a:p>
            <a:r>
              <a:rPr lang="uk-UA" dirty="0"/>
              <a:t>Т2 (19-49 см) – </a:t>
            </a:r>
            <a:r>
              <a:rPr lang="uk-UA" dirty="0" err="1"/>
              <a:t>слаборозкладений</a:t>
            </a:r>
            <a:r>
              <a:rPr lang="uk-UA" dirty="0"/>
              <a:t> торф, </a:t>
            </a:r>
            <a:r>
              <a:rPr lang="uk-UA" dirty="0" err="1"/>
              <a:t>мохово-осоково-комишовий</a:t>
            </a:r>
            <a:r>
              <a:rPr lang="uk-UA" dirty="0"/>
              <a:t>, плитчастий, мінеральні прошарки, раковини молюсків;</a:t>
            </a:r>
          </a:p>
          <a:p>
            <a:r>
              <a:rPr lang="uk-UA" dirty="0" err="1"/>
              <a:t>PGl</a:t>
            </a:r>
            <a:r>
              <a:rPr lang="uk-UA" dirty="0"/>
              <a:t> (49-115 см) – алювіальний суглинок, глейовий, сизувато-білий, з іржавими плямами, в'язкий, зустрічаються не розкладені залишки осоки, рогози, очерету.</a:t>
            </a:r>
          </a:p>
        </p:txBody>
      </p:sp>
      <p:sp>
        <p:nvSpPr>
          <p:cNvPr id="5" name="AutoShape 2" descr="Болотні грунти. Заболочення і торфоутворення. Стадії розвитку бо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175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Торф'яні грунти</a:t>
            </a:r>
            <a:r>
              <a:rPr lang="uk-UA" dirty="0"/>
              <a:t>: неглибокий – Т=50-100 см, середньоглибокий – Т=100-200 см, глибокий -7=200-400 см, надглибокий – Т більше 400 см.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144016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1618962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Опис типового торф'яного </a:t>
            </a:r>
            <a:r>
              <a:rPr lang="uk-UA" dirty="0" err="1"/>
              <a:t>середньоглибокого</a:t>
            </a:r>
            <a:r>
              <a:rPr lang="uk-UA" dirty="0"/>
              <a:t> грунту (рис. 5):</a:t>
            </a:r>
          </a:p>
          <a:p>
            <a:r>
              <a:rPr lang="uk-UA" b="1" dirty="0"/>
              <a:t>Т1</a:t>
            </a:r>
            <a:r>
              <a:rPr lang="uk-UA" dirty="0"/>
              <a:t> (0-20 см) – верхній темно-бурий, добре розкладений, переплетений дрібними коренями, зернистий, перехід ясний;</a:t>
            </a:r>
          </a:p>
          <a:p>
            <a:r>
              <a:rPr lang="uk-UA" b="1" dirty="0"/>
              <a:t>Т2</a:t>
            </a:r>
            <a:r>
              <a:rPr lang="uk-UA" dirty="0"/>
              <a:t> (21-55 см) – </a:t>
            </a:r>
            <a:r>
              <a:rPr lang="uk-UA" dirty="0" err="1"/>
              <a:t>середньорозкладений</a:t>
            </a:r>
            <a:r>
              <a:rPr lang="uk-UA" dirty="0"/>
              <a:t> торф, плитчастий, збагачений раковинами, рідко зустрічається </a:t>
            </a:r>
            <a:r>
              <a:rPr lang="uk-UA" dirty="0" err="1"/>
              <a:t>вівіаніт</a:t>
            </a:r>
            <a:r>
              <a:rPr lang="uk-UA" dirty="0"/>
              <a:t>, Fe-Mn-стягнення, перехід поступовий;</a:t>
            </a:r>
          </a:p>
          <a:p>
            <a:r>
              <a:rPr lang="uk-UA" b="1" dirty="0"/>
              <a:t>Т3</a:t>
            </a:r>
            <a:r>
              <a:rPr lang="uk-UA" dirty="0"/>
              <a:t> (55-160 см) – слабко розкладений </a:t>
            </a:r>
            <a:r>
              <a:rPr lang="uk-UA" dirty="0" err="1"/>
              <a:t>осоко-во-комишовий</a:t>
            </a:r>
            <a:r>
              <a:rPr lang="uk-UA" dirty="0"/>
              <a:t> торф, раковини, плитчастий, перехід різкий;</a:t>
            </a:r>
          </a:p>
          <a:p>
            <a:r>
              <a:rPr lang="uk-UA" b="1" dirty="0" err="1"/>
              <a:t>PGl</a:t>
            </a:r>
            <a:r>
              <a:rPr lang="uk-UA" dirty="0"/>
              <a:t> (глибше 161 см) – білясто-сизий луговий мергель.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6" y="1568777"/>
            <a:ext cx="8640960" cy="40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Інтразональність </a:t>
            </a:r>
            <a:r>
              <a:rPr lang="uk-UA" i="1" dirty="0" smtClean="0"/>
              <a:t>ґрунтів.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dirty="0"/>
              <a:t>1. </a:t>
            </a:r>
            <a:r>
              <a:rPr lang="uk-UA" dirty="0" smtClean="0"/>
              <a:t>Територія та </a:t>
            </a:r>
            <a:r>
              <a:rPr lang="uk-UA" dirty="0" err="1" smtClean="0"/>
              <a:t>грунтово-географічна</a:t>
            </a:r>
            <a:r>
              <a:rPr lang="uk-UA" dirty="0" smtClean="0"/>
              <a:t> характеристика зони Полісся.</a:t>
            </a:r>
          </a:p>
          <a:p>
            <a:pPr marL="0" lvl="0" indent="0">
              <a:buNone/>
            </a:pPr>
            <a:r>
              <a:rPr lang="uk-UA" dirty="0" smtClean="0"/>
              <a:t>2. Процеси ґрунтоутворення, їх характеристика.</a:t>
            </a:r>
          </a:p>
          <a:p>
            <a:pPr marL="0" lvl="0" indent="0">
              <a:buNone/>
            </a:pPr>
            <a:r>
              <a:rPr lang="uk-UA" dirty="0" smtClean="0"/>
              <a:t>3. Основні типи ґрунтів Полісся та їх агровиробнича оцінка.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1153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Північна частина України знаходиться в межах Поліської низовини, яка належить до зони змішаних лісів. Із заходу на схід Полісся простягається більш ніж на 750 км, а з півночі на південь – на 180 км. Загальна площа зони становить близько 11,4 </a:t>
            </a:r>
            <a:r>
              <a:rPr lang="uk-UA" sz="2000" dirty="0" err="1"/>
              <a:t>млн</a:t>
            </a:r>
            <a:r>
              <a:rPr lang="uk-UA" sz="2000" dirty="0"/>
              <a:t> га, тобто майже 19% території України.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567" t="29918" r="34891" b="27605"/>
          <a:stretch/>
        </p:blipFill>
        <p:spPr bwMode="auto">
          <a:xfrm>
            <a:off x="251520" y="2132856"/>
            <a:ext cx="849694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7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7" y="1340768"/>
            <a:ext cx="8572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hlinkClick r:id="rId3"/>
              </a:rPr>
              <a:t>Кліматичні умови </a:t>
            </a:r>
            <a:r>
              <a:rPr lang="uk-UA" sz="3200" b="1" dirty="0" smtClean="0"/>
              <a:t>Полісся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376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Процеси ґрунтоутворення, їх характеристика зони Полісся</a:t>
            </a:r>
            <a:endParaRPr lang="uk-UA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0450"/>
            <a:ext cx="7200799" cy="568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Підзолисті ґрунти (Підзоли) </a:t>
            </a:r>
            <a:r>
              <a:rPr lang="uk-UA" dirty="0"/>
              <a:t>– тип ґрунтів, що формуються в умовах помірно континентального клімату під хвойними і змішаними лісами з моховим, мохово-трав'яним і мохово-чагарниковим покриттям. </a:t>
            </a:r>
            <a:r>
              <a:rPr lang="uk-UA" dirty="0" smtClean="0"/>
              <a:t> </a:t>
            </a:r>
            <a:r>
              <a:rPr lang="uk-UA" dirty="0" smtClean="0">
                <a:hlinkClick r:id="rId2"/>
              </a:rPr>
              <a:t>Карта розміщення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3022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Підзолисті ґрунти</a:t>
            </a:r>
            <a:r>
              <a:rPr lang="uk-UA" dirty="0"/>
              <a:t> належать до групи кислих сіалітних елювіально-ілювіально-диференційованих ґрунтів з характерним типом профілю: Но+Е+І+Р.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65937"/>
            <a:ext cx="1234035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2240035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Профіль підзолистого грунту</a:t>
            </a:r>
            <a:r>
              <a:rPr lang="uk-UA" dirty="0"/>
              <a:t> має таку будову </a:t>
            </a:r>
            <a:r>
              <a:rPr lang="uk-UA" dirty="0" smtClean="0"/>
              <a:t>:</a:t>
            </a:r>
            <a:endParaRPr lang="uk-UA" dirty="0"/>
          </a:p>
          <a:p>
            <a:r>
              <a:rPr lang="uk-UA" b="1" dirty="0"/>
              <a:t>Нл</a:t>
            </a:r>
            <a:r>
              <a:rPr lang="uk-UA" dirty="0"/>
              <a:t> – слаборозкладена лісова підстилка, 5-10 см;</a:t>
            </a:r>
          </a:p>
          <a:p>
            <a:r>
              <a:rPr lang="uk-UA" b="1" dirty="0" err="1"/>
              <a:t>НлН</a:t>
            </a:r>
            <a:r>
              <a:rPr lang="uk-UA" dirty="0"/>
              <a:t> – перехідний, потужністю 2-3 см, сильно збагачений органічними залишками;</a:t>
            </a:r>
          </a:p>
          <a:p>
            <a:r>
              <a:rPr lang="uk-UA" b="1" dirty="0"/>
              <a:t>Е</a:t>
            </a:r>
            <a:r>
              <a:rPr lang="uk-UA" dirty="0"/>
              <a:t> – підзолистий, потужністю 2-15 см, білястий чи білясто-сірий, плитчастий, шарувато-плитчастий, лускуватий або безструктурний, пухкий;</a:t>
            </a:r>
          </a:p>
          <a:p>
            <a:r>
              <a:rPr lang="uk-UA" b="1" dirty="0"/>
              <a:t>І</a:t>
            </a:r>
            <a:r>
              <a:rPr lang="uk-UA" dirty="0"/>
              <a:t> – ілювіальний, яскраво забарвлений у вохристо-бурі, бурі тони, дуже щільний, горіхуватий або призматичний, коричневі глянцеві натічні плівки, потужний. Якщо грунт піщаний, то Е – білий, мучнистий, безструктурний; І – менш розтягнутий, часто щільно зцементований </a:t>
            </a:r>
            <a:r>
              <a:rPr lang="uk-UA" dirty="0" err="1"/>
              <a:t>Fe</a:t>
            </a:r>
            <a:r>
              <a:rPr lang="uk-UA" dirty="0"/>
              <a:t>(OH)3;</a:t>
            </a:r>
          </a:p>
          <a:p>
            <a:r>
              <a:rPr lang="uk-UA" b="1" dirty="0"/>
              <a:t>Р</a:t>
            </a:r>
            <a:r>
              <a:rPr lang="uk-UA" dirty="0"/>
              <a:t> – материнська порода.</a:t>
            </a:r>
          </a:p>
        </p:txBody>
      </p:sp>
    </p:spTree>
    <p:extLst>
      <p:ext uri="{BB962C8B-B14F-4D97-AF65-F5344CB8AC3E}">
        <p14:creationId xmlns:p14="http://schemas.microsoft.com/office/powerpoint/2010/main" val="18146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17" y="4766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Дерново-підзолисті </a:t>
            </a:r>
            <a:r>
              <a:rPr lang="uk-UA" b="1" dirty="0" smtClean="0"/>
              <a:t>ґрунти </a:t>
            </a:r>
            <a:r>
              <a:rPr lang="uk-UA" dirty="0"/>
              <a:t>– це Е-І-диференційовані кислі грунти з профілем типу Нл+Н+Е+І+Р. </a:t>
            </a:r>
            <a:r>
              <a:rPr lang="uk-UA" dirty="0" smtClean="0"/>
              <a:t> </a:t>
            </a:r>
            <a:r>
              <a:rPr lang="uk-UA" dirty="0" smtClean="0">
                <a:hlinkClick r:id="rId2"/>
              </a:rPr>
              <a:t>Карта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577683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Профіль підзолистого грунту</a:t>
            </a:r>
            <a:r>
              <a:rPr lang="uk-UA" dirty="0"/>
              <a:t> має таку </a:t>
            </a:r>
            <a:r>
              <a:rPr lang="uk-UA" dirty="0" smtClean="0"/>
              <a:t>будову: 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9107"/>
            <a:ext cx="1224136" cy="40341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2276872"/>
            <a:ext cx="6780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Нл</a:t>
            </a:r>
            <a:r>
              <a:rPr lang="uk-UA" dirty="0"/>
              <a:t> – лісова підстилка потужністю 3-5 см;</a:t>
            </a:r>
          </a:p>
          <a:p>
            <a:r>
              <a:rPr lang="uk-UA" b="1" dirty="0"/>
              <a:t>Не </a:t>
            </a:r>
            <a:r>
              <a:rPr lang="uk-UA" dirty="0"/>
              <a:t>– </a:t>
            </a:r>
            <a:r>
              <a:rPr lang="uk-UA" dirty="0" err="1"/>
              <a:t>гумусово-елювійований</a:t>
            </a:r>
            <a:r>
              <a:rPr lang="uk-UA" dirty="0"/>
              <a:t>, світло-сірий або білястий, потужністю 5-30см, </a:t>
            </a:r>
            <a:r>
              <a:rPr lang="uk-UA" dirty="0" err="1"/>
              <a:t>дрібногрудкуватий</a:t>
            </a:r>
            <a:r>
              <a:rPr lang="uk-UA" dirty="0"/>
              <a:t> з горизонтальною подільністю;</a:t>
            </a:r>
          </a:p>
          <a:p>
            <a:r>
              <a:rPr lang="uk-UA" b="1" dirty="0"/>
              <a:t>Е</a:t>
            </a:r>
            <a:r>
              <a:rPr lang="uk-UA" dirty="0"/>
              <a:t> – підзолистий, у вигляді плям або суцільний, потужністю до 30 см, білястий або зовсім білий, плитчастий, пластинчастий або лускуватий, часто зустрічаються конкреції R(OH)3 із домішками гумусу й глинистих часток;</a:t>
            </a:r>
          </a:p>
          <a:p>
            <a:r>
              <a:rPr lang="uk-UA" b="1" dirty="0"/>
              <a:t>І </a:t>
            </a:r>
            <a:r>
              <a:rPr lang="uk-UA" dirty="0"/>
              <a:t>– ілювіальний, темно-бурий (у легких – червонувато-бурий), щільний, грудкувато-призматичний або горіхуватий, потужністю 20-120см, затікання органо-мінеральних колоїдів;</a:t>
            </a:r>
          </a:p>
          <a:p>
            <a:r>
              <a:rPr lang="uk-UA" b="1" dirty="0"/>
              <a:t>Р</a:t>
            </a:r>
            <a:r>
              <a:rPr lang="uk-UA" dirty="0"/>
              <a:t> – материнська порода.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1" y="1369756"/>
            <a:ext cx="82496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035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Болотні ґрун</a:t>
            </a:r>
            <a:r>
              <a:rPr lang="uk-UA" dirty="0"/>
              <a:t>ти широко розповсюджені на земній кулі в різних природно-кліматичних зонах, але головні їх площі знаходяться в тундрі, бореальних і тропічних лісах на великих водно-акумулятивних рівнинах (площа складає майже 392 млн. га). </a:t>
            </a:r>
            <a:r>
              <a:rPr lang="uk-UA" dirty="0" smtClean="0"/>
              <a:t> </a:t>
            </a:r>
            <a:r>
              <a:rPr lang="uk-UA" dirty="0" smtClean="0">
                <a:hlinkClick r:id="rId2"/>
              </a:rPr>
              <a:t>Карта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035" y="153298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Болотний грунт </a:t>
            </a:r>
            <a:r>
              <a:rPr lang="uk-UA" dirty="0"/>
              <a:t>– продукт розвитку специфічного ландшафтного утворення – болота. Болотний грунт – це верхній шар болота, в якому спостерігаються змінні окисно-відновні процеси, тобто це його "діяльний" шар, утворений за рахунок торфоутворення і (рідше) </a:t>
            </a:r>
            <a:r>
              <a:rPr lang="uk-UA" dirty="0" err="1" smtClean="0"/>
              <a:t>оглеєння</a:t>
            </a:r>
            <a:r>
              <a:rPr lang="uk-UA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4640"/>
          <a:stretch/>
        </p:blipFill>
        <p:spPr bwMode="auto">
          <a:xfrm>
            <a:off x="323528" y="3149628"/>
            <a:ext cx="8496944" cy="337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644" y="548680"/>
            <a:ext cx="8226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Мінеральний болотний грунт</a:t>
            </a:r>
            <a:r>
              <a:rPr lang="uk-UA" dirty="0"/>
              <a:t>. Для нього характерна сильне оглеєння всього профілю, багато напіврозкладених залишків болотної рослинності, розвинена гумусована частина: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132856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Ho</a:t>
            </a:r>
            <a:r>
              <a:rPr lang="uk-UA" b="1" dirty="0"/>
              <a:t>(t)</a:t>
            </a:r>
            <a:r>
              <a:rPr lang="uk-UA" dirty="0"/>
              <a:t> – оторфований горизонт землистої гумусованої маси, потужністю від 0 до 10 см;</a:t>
            </a:r>
          </a:p>
          <a:p>
            <a:r>
              <a:rPr lang="uk-UA" b="1" dirty="0" err="1" smtClean="0"/>
              <a:t>HGl</a:t>
            </a:r>
            <a:r>
              <a:rPr lang="uk-UA" dirty="0" smtClean="0"/>
              <a:t> </a:t>
            </a:r>
            <a:r>
              <a:rPr lang="uk-UA" dirty="0"/>
              <a:t>– гумусовий, глейовий, темно-глянцевий, безструктурний або крупнобрилистий, в'язкий, іржаво-вохристий, від 10 до 30 см;</a:t>
            </a:r>
          </a:p>
          <a:p>
            <a:r>
              <a:rPr lang="uk-UA" b="1" dirty="0" err="1" smtClean="0"/>
              <a:t>HPGl</a:t>
            </a:r>
            <a:r>
              <a:rPr lang="uk-UA" dirty="0" smtClean="0"/>
              <a:t> </a:t>
            </a:r>
            <a:r>
              <a:rPr lang="uk-UA" dirty="0"/>
              <a:t>– перехідний, сильно оглеєний, світліший від попереднього, в'язкий, з багатьма бурими плямами, від 30 до 80 см;</a:t>
            </a:r>
          </a:p>
          <a:p>
            <a:r>
              <a:rPr lang="uk-UA" b="1" dirty="0" err="1"/>
              <a:t>PGl</a:t>
            </a:r>
            <a:r>
              <a:rPr lang="uk-UA" dirty="0"/>
              <a:t> – материнська порода, в'язка, з включеннями вівіаніту.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4320"/>
            <a:ext cx="1753741" cy="28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755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25</cp:revision>
  <dcterms:created xsi:type="dcterms:W3CDTF">2015-01-07T10:29:27Z</dcterms:created>
  <dcterms:modified xsi:type="dcterms:W3CDTF">2022-05-09T07:15:33Z</dcterms:modified>
</cp:coreProperties>
</file>