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70" r:id="rId8"/>
    <p:sldId id="271" r:id="rId9"/>
    <p:sldId id="261" r:id="rId10"/>
    <p:sldId id="262" r:id="rId11"/>
    <p:sldId id="263" r:id="rId12"/>
    <p:sldId id="264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9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4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9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7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7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6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9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4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9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0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gropolit.com/infographics/view/9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09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7391" y="271914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315" y="2355193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КЛАСИФІКАЦІЯ ҐРУНТІВ І ЗАКОНОМІРНІСТЬ ЇХ ПОШИРЕННЯ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22920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Тема 16</a:t>
            </a:r>
            <a:endParaRPr lang="ru-RU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/>
              <a:t>Грунти</a:t>
            </a:r>
            <a:r>
              <a:rPr lang="uk-UA" dirty="0"/>
              <a:t> на земній поверхні підкоряються загальному законові </a:t>
            </a:r>
            <a:r>
              <a:rPr lang="uk-UA" b="1" i="1" dirty="0"/>
              <a:t>природної ши­ротної зональності:</a:t>
            </a:r>
            <a:r>
              <a:rPr lang="uk-UA" i="1" dirty="0"/>
              <a:t> </a:t>
            </a:r>
            <a:r>
              <a:rPr lang="uk-UA" dirty="0"/>
              <a:t>кожній природній зоні відповідає свій зональний тип ґрунту.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2" y="1484417"/>
            <a:ext cx="81724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Закон вертикальної </a:t>
            </a:r>
            <a:r>
              <a:rPr lang="uk-UA" b="1" i="1" dirty="0" smtClean="0"/>
              <a:t>зональності.</a:t>
            </a:r>
            <a:r>
              <a:rPr lang="uk-UA" i="1" dirty="0" smtClean="0"/>
              <a:t> </a:t>
            </a:r>
            <a:r>
              <a:rPr lang="uk-UA" dirty="0" smtClean="0"/>
              <a:t>В </a:t>
            </a:r>
            <a:r>
              <a:rPr lang="uk-UA" dirty="0"/>
              <a:t>гірських </a:t>
            </a:r>
            <a:r>
              <a:rPr lang="uk-UA" dirty="0" smtClean="0"/>
              <a:t>системах простежується </a:t>
            </a:r>
            <a:r>
              <a:rPr lang="uk-UA" dirty="0"/>
              <a:t>послідовна зміна типів </a:t>
            </a:r>
            <a:r>
              <a:rPr lang="uk-UA" dirty="0" smtClean="0"/>
              <a:t>ґрунтів </a:t>
            </a:r>
            <a:r>
              <a:rPr lang="uk-UA" dirty="0"/>
              <a:t>у міру наро­стання абсолютної висоти  </a:t>
            </a:r>
            <a:r>
              <a:rPr lang="uk-UA" dirty="0" smtClean="0"/>
              <a:t>від </a:t>
            </a:r>
            <a:r>
              <a:rPr lang="uk-UA" dirty="0"/>
              <a:t>підніжжя гір до їх вершин у зв'язку зі зміною клімату, рослинності та інших факторів </a:t>
            </a:r>
            <a:r>
              <a:rPr lang="uk-UA" dirty="0" smtClean="0"/>
              <a:t>ґрунтоутворення</a:t>
            </a:r>
            <a:r>
              <a:rPr lang="uk-UA" dirty="0"/>
              <a:t>. Склад ґрунтових зон у гірських країнах в основному аналогічний  </a:t>
            </a:r>
            <a:r>
              <a:rPr lang="uk-UA" dirty="0" smtClean="0"/>
              <a:t>складу зон </a:t>
            </a:r>
            <a:r>
              <a:rPr lang="uk-UA" dirty="0"/>
              <a:t>на рівнині.</a:t>
            </a:r>
            <a:endParaRPr lang="ru-RU" dirty="0"/>
          </a:p>
        </p:txBody>
      </p:sp>
      <p:pic>
        <p:nvPicPr>
          <p:cNvPr id="3074" name="Picture 2" descr="http://shkola.ua/web/uploads/book/60/images/iusYB4Y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0" y="1628800"/>
            <a:ext cx="8531343" cy="492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Закон </a:t>
            </a:r>
            <a:r>
              <a:rPr lang="uk-UA" b="1" i="1" dirty="0" err="1"/>
              <a:t>фаціальності</a:t>
            </a:r>
            <a:r>
              <a:rPr lang="uk-UA" b="1" i="1" dirty="0"/>
              <a:t> </a:t>
            </a:r>
            <a:r>
              <a:rPr lang="uk-UA" b="1" i="1" dirty="0" smtClean="0"/>
              <a:t>ґрунтів.</a:t>
            </a:r>
            <a:r>
              <a:rPr lang="uk-UA" i="1" dirty="0" smtClean="0"/>
              <a:t> </a:t>
            </a:r>
            <a:r>
              <a:rPr lang="uk-UA" dirty="0" smtClean="0"/>
              <a:t> </a:t>
            </a:r>
            <a:r>
              <a:rPr lang="uk-UA" dirty="0"/>
              <a:t>Суть його полягає в тому, що місцеві провінційні (фаціальні) особливості клімату зумовлюють появу специфічних місцевих ознак ґрунтів і навіть формування інших типів. Така різно­манітність зумовлена неоднаковою континентальністю клімату, нео­днаковим сезонним розподілом опадів тощо.</a:t>
            </a:r>
            <a:r>
              <a:rPr lang="uk-UA" i="1" dirty="0" smtClean="0"/>
              <a:t> </a:t>
            </a:r>
            <a:endParaRPr lang="ru-RU" dirty="0"/>
          </a:p>
        </p:txBody>
      </p:sp>
      <p:pic>
        <p:nvPicPr>
          <p:cNvPr id="4098" name="Picture 2" descr="http://amnesiarestobar.tk/files/900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6765" y="4357574"/>
            <a:ext cx="8493705" cy="231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766" y="1772250"/>
            <a:ext cx="84937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uk-UA" b="1" i="1" dirty="0" smtClean="0"/>
              <a:t>ґрунтових </a:t>
            </a:r>
            <a:r>
              <a:rPr lang="uk-UA" b="1" i="1" dirty="0" err="1" smtClean="0"/>
              <a:t>мікрозон</a:t>
            </a:r>
            <a:r>
              <a:rPr lang="uk-UA" i="1" dirty="0" smtClean="0"/>
              <a:t> </a:t>
            </a:r>
            <a:r>
              <a:rPr lang="uk-UA" dirty="0" smtClean="0"/>
              <a:t>(Я.Н. Афанасьєв, Г.Н. Висоцький, С.А. Захаров): по невеликих зниженнях рельєфу ґрунти розташовуються у вигляді мініатюрних смуг або зон. Цей закон має особливе значення при складанні великомасштабних карт, так як дозволяє передбачати закономірні зміни ґрунтів на порівняно невеликій території;</a:t>
            </a:r>
          </a:p>
          <a:p>
            <a:pPr algn="just" fontAlgn="ctr"/>
            <a:r>
              <a:rPr lang="uk-UA" b="1" i="1" dirty="0" smtClean="0"/>
              <a:t>ґрунтових провінцій</a:t>
            </a:r>
            <a:r>
              <a:rPr lang="uk-UA" i="1" dirty="0" smtClean="0"/>
              <a:t> </a:t>
            </a:r>
            <a:r>
              <a:rPr lang="uk-UA" dirty="0" smtClean="0"/>
              <a:t>(Л.І. </a:t>
            </a:r>
            <a:r>
              <a:rPr lang="uk-UA" dirty="0" err="1" smtClean="0"/>
              <a:t>Прасолов</a:t>
            </a:r>
            <a:r>
              <a:rPr lang="uk-UA" dirty="0" smtClean="0"/>
              <a:t>): ґрунтові зони залежно від місцевих кліматичних і геоморфологічних умов поділяються на ґрунтові провінції. У наш час ґрунтовою провінцією називається частина ґрунтової зони чи підзони, що характеризується певними відмінностями в будові й складі підтипів ґрунтів, зумовленими різницями біокліматичних умов окремих частин підзони.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72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509" y="86081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Закон аналогічних топографічних рядів</a:t>
            </a:r>
            <a:r>
              <a:rPr lang="uk-UA" i="1" dirty="0"/>
              <a:t> </a:t>
            </a:r>
            <a:r>
              <a:rPr lang="uk-UA" dirty="0"/>
              <a:t>(вчення про зональні ґрун­тові комбінації</a:t>
            </a:r>
            <a:r>
              <a:rPr lang="uk-UA" dirty="0" smtClean="0"/>
              <a:t>). </a:t>
            </a:r>
            <a:r>
              <a:rPr lang="uk-UA" dirty="0"/>
              <a:t>Суть закону в тому, що поширення ґрунтів на вели­ких територіях (в межах зон) зумовлене переважно впливом рельєфу, ґрунтоутворюючими породами та іншими місцевими умовами ґрун­тоутворення.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" y="2924944"/>
            <a:ext cx="535404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/>
          <a:stretch/>
        </p:blipFill>
        <p:spPr bwMode="auto">
          <a:xfrm>
            <a:off x="5326744" y="2629289"/>
            <a:ext cx="3789726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4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ubject.com.ua/textbook/geography/6klas_1/6klas_1.files/image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0870"/>
            <a:ext cx="8172908" cy="54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6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0000"/>
                </a:solidFill>
                <a:hlinkClick r:id="rId3"/>
              </a:rPr>
              <a:t>Ґрунтовий покрив України </a:t>
            </a:r>
            <a:r>
              <a:rPr lang="uk-UA" dirty="0"/>
              <a:t>різноманітний і представлений понад 650 видами ґрунтів, що зумовлено значною протяжністю території в широтному і меридіональному напрямках, загальною ґрунтово-рослинною зональністю, а також провінційними відмінностями факторів ґрунтоутворення.</a:t>
            </a:r>
          </a:p>
        </p:txBody>
      </p:sp>
    </p:spTree>
    <p:extLst>
      <p:ext uri="{BB962C8B-B14F-4D97-AF65-F5344CB8AC3E}">
        <p14:creationId xmlns:p14="http://schemas.microsoft.com/office/powerpoint/2010/main" val="13571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/>
              <a:t>Інтразональність</a:t>
            </a:r>
            <a:r>
              <a:rPr lang="uk-UA" i="1" dirty="0"/>
              <a:t> </a:t>
            </a:r>
            <a:r>
              <a:rPr lang="uk-UA" i="1" dirty="0" smtClean="0"/>
              <a:t>ґрунтів.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3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dirty="0"/>
              <a:t>1. Поняття про структуру ґрунтового покриву, мета і завдання його дослідження.</a:t>
            </a:r>
          </a:p>
          <a:p>
            <a:pPr marL="0" lvl="0" indent="0">
              <a:buNone/>
            </a:pPr>
            <a:r>
              <a:rPr lang="uk-UA" dirty="0"/>
              <a:t>2. Таксономічні одиниці ґрунтів.</a:t>
            </a:r>
          </a:p>
          <a:p>
            <a:pPr marL="0" lvl="0" indent="0">
              <a:buNone/>
            </a:pPr>
            <a:r>
              <a:rPr lang="uk-UA" dirty="0"/>
              <a:t>3. </a:t>
            </a:r>
            <a:r>
              <a:rPr lang="uk-UA" dirty="0" smtClean="0"/>
              <a:t>Ґрунтово-географічне </a:t>
            </a:r>
            <a:r>
              <a:rPr lang="uk-UA" dirty="0"/>
              <a:t>районування території України.</a:t>
            </a:r>
          </a:p>
          <a:p>
            <a:pPr marL="0" lvl="0" indent="0">
              <a:buNone/>
            </a:pPr>
            <a:r>
              <a:rPr lang="uk-UA" dirty="0"/>
              <a:t>4. Закони горизонтальної і вертикальної зональності.</a:t>
            </a:r>
          </a:p>
          <a:p>
            <a:pPr marL="0" lvl="0" indent="0">
              <a:buNone/>
            </a:pPr>
            <a:r>
              <a:rPr lang="uk-UA" dirty="0"/>
              <a:t>5. Характеристика земельних ресурсів України.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Ґрунтовий покрив</a:t>
            </a:r>
            <a:r>
              <a:rPr lang="uk-UA" sz="2000" dirty="0"/>
              <a:t> (</a:t>
            </a:r>
            <a:r>
              <a:rPr lang="uk-UA" sz="2000" dirty="0" err="1"/>
              <a:t>педосфера</a:t>
            </a:r>
            <a:r>
              <a:rPr lang="uk-UA" sz="2000" dirty="0"/>
              <a:t>) Землі – специфічне природно-історичне утворення, яке є результатом складної функціонально-еволюційної взаємодії чинників і умов природно-господарського середовища.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5967" y="2132856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Структура ґрунтового покриву (СҐП)</a:t>
            </a:r>
            <a:r>
              <a:rPr lang="uk-UA" sz="2000" dirty="0"/>
              <a:t> – сукупність усіх </a:t>
            </a:r>
            <a:r>
              <a:rPr lang="uk-UA" sz="2000" dirty="0" err="1"/>
              <a:t>неоднорідностей</a:t>
            </a:r>
            <a:r>
              <a:rPr lang="uk-UA" sz="2000" dirty="0"/>
              <a:t> ґрунтового покриву суші. Конкретна СҐП характеризується багаторазово ритмічно повторюваними в просторі ареалами певних ґрунтів, які утворюють стійкий склад та малюнок ґрунтового покриву й стійкі механізми геохімічних та геофізичних зв’язків між ґрунтами, що входять до цієї структури. Кожна конкретна структура має єдину історію розвитку процесів, що складають її.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9" y="1492335"/>
            <a:ext cx="31623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3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2284" y="112474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Класифікація ґрунтів</a:t>
            </a:r>
            <a:r>
              <a:rPr lang="uk-UA" dirty="0"/>
              <a:t> – об’єднання ґрунтів за спільними ознаками.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0324" y="19888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Номенклатура ґрунту</a:t>
            </a:r>
            <a:r>
              <a:rPr lang="uk-UA" dirty="0"/>
              <a:t> – це назва ґрунтів залежно від їх властивостей та місця у класифікації.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324" y="2852936"/>
            <a:ext cx="79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Діагностика </a:t>
            </a:r>
            <a:r>
              <a:rPr lang="uk-UA" b="1" dirty="0" smtClean="0"/>
              <a:t>ґрунту</a:t>
            </a:r>
            <a:r>
              <a:rPr lang="uk-UA" dirty="0" smtClean="0"/>
              <a:t> </a:t>
            </a:r>
            <a:r>
              <a:rPr lang="uk-UA" dirty="0"/>
              <a:t>– це сукупність ознак ґрунтів за якими вони можуть бути виділені і віднесені до того чи іншого класифікаційного підрозділу.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324" y="4005064"/>
            <a:ext cx="7776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Таксономічні одиниці</a:t>
            </a:r>
            <a:r>
              <a:rPr lang="uk-UA" dirty="0"/>
              <a:t> – це класифікаційні, або систематичні одиниці, що показують клас, ранг або місце в системі яких-небудь об’єктів</a:t>
            </a:r>
            <a:r>
              <a:rPr lang="uk-UA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uk-UA" dirty="0"/>
              <a:t>У ґрунтознавстві </a:t>
            </a:r>
            <a:r>
              <a:rPr lang="uk-UA" b="1" dirty="0"/>
              <a:t>таксономічні одиниці</a:t>
            </a:r>
            <a:r>
              <a:rPr lang="uk-UA" dirty="0"/>
              <a:t> – це послідовно супідрядні систематичні категорії, що відображають об’єктивно існуючі в природі групи </a:t>
            </a:r>
            <a:r>
              <a:rPr lang="uk-UA" dirty="0" smtClean="0"/>
              <a:t>ґрунтів.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66" y="98072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Тип ґрунту </a:t>
            </a:r>
            <a:r>
              <a:rPr lang="uk-UA" dirty="0"/>
              <a:t>– велика група </a:t>
            </a:r>
            <a:r>
              <a:rPr lang="uk-UA" dirty="0" smtClean="0"/>
              <a:t>ґрунтів, </a:t>
            </a:r>
            <a:r>
              <a:rPr lang="uk-UA" dirty="0"/>
              <a:t>що розвиваються в </a:t>
            </a:r>
            <a:r>
              <a:rPr lang="uk-UA" dirty="0" smtClean="0"/>
              <a:t>одно типових </a:t>
            </a:r>
            <a:r>
              <a:rPr lang="uk-UA" dirty="0"/>
              <a:t>біологічних, кліматичних, гідрологічних умовах і харак­теризуються яскравим проявом основного процесу ґрунтоутво­рення при можливому сполученні з іншими процесами.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766" y="2276872"/>
            <a:ext cx="8607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Підтип ґрунту - </a:t>
            </a:r>
            <a:r>
              <a:rPr lang="uk-UA" dirty="0"/>
              <a:t>групи </a:t>
            </a:r>
            <a:r>
              <a:rPr lang="uk-UA" dirty="0" err="1"/>
              <a:t>грунтів</a:t>
            </a:r>
            <a:r>
              <a:rPr lang="uk-UA" dirty="0"/>
              <a:t> у межах типу, що якісно вирізняються проявом основного і додаткового процесів ґрунтоутво­рення, часто підтипи ґрунтів виділяються як перехідні утворен­ня між близькими (географічно або генетично) типами ґрунтів.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877" y="3451442"/>
            <a:ext cx="86070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Рід ґрунту - </a:t>
            </a:r>
            <a:r>
              <a:rPr lang="uk-UA" dirty="0"/>
              <a:t>групи ґрунтів у межах підтипу, якісні генетичні особ­ливості яких обумовлені впливом комплексу місцевих умов, складом ґрунтотворних порід, складом і розташуванням ґрун­тових вод, реліктовими ознаками субстрату (солонцюваті, со­лончакові, осолоділі, контактно-глейові, залишково-лугові, за­лишково-підзолисті ґрунти).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484" y="49411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Вид ґрунту - </a:t>
            </a:r>
            <a:r>
              <a:rPr lang="uk-UA" dirty="0"/>
              <a:t>групи ґрунтів у межах роду, що розрізняються сту­пенем розвитку основного ґрунтотворного процесу.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0943" y="56612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Підвид ґрунту - </a:t>
            </a:r>
            <a:r>
              <a:rPr lang="uk-UA" dirty="0"/>
              <a:t>групи ґрунтів у межах виду, що розрізняються за ступенем розвитку супутнього процесу ґрунтоутворення.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63" y="98072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Різновид ґрунту - </a:t>
            </a:r>
            <a:r>
              <a:rPr lang="uk-UA" dirty="0"/>
              <a:t>групи ґрунтів у межах виду або підвиду, що розрізняються гранулометричним складом верхніх ґрунтових го­ризонтів (легкосуглинкові, </a:t>
            </a:r>
            <a:r>
              <a:rPr lang="uk-UA" dirty="0" err="1"/>
              <a:t>середньосуглинкові</a:t>
            </a:r>
            <a:r>
              <a:rPr lang="uk-UA" dirty="0"/>
              <a:t>, супіщані, гли­нисті, піщані та інші ґрунти).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4486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Розряд ґрунту - </a:t>
            </a:r>
            <a:r>
              <a:rPr lang="uk-UA" dirty="0"/>
              <a:t>групи </a:t>
            </a:r>
            <a:r>
              <a:rPr lang="uk-UA" dirty="0" err="1"/>
              <a:t>грунтів</a:t>
            </a:r>
            <a:r>
              <a:rPr lang="uk-UA" dirty="0"/>
              <a:t>, що утворилися на однорідних у літологічному або генетичному відношенні породах (на лесах. морені, алювії, граніті, вапняку і т.д.).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68960"/>
            <a:ext cx="8471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/>
              <a:t>Підрозряд</a:t>
            </a:r>
            <a:r>
              <a:rPr lang="uk-UA" b="1" dirty="0"/>
              <a:t> ґрунту - </a:t>
            </a:r>
            <a:r>
              <a:rPr lang="uk-UA" dirty="0"/>
              <a:t>група ґрунтів, що розрізняються ступенем сільськогосподарського освоєння або ступеня еродованості (</a:t>
            </a:r>
            <a:r>
              <a:rPr lang="uk-UA" dirty="0" err="1"/>
              <a:t>сла­бо-</a:t>
            </a:r>
            <a:r>
              <a:rPr lang="uk-UA" dirty="0"/>
              <a:t>, </a:t>
            </a:r>
            <a:r>
              <a:rPr lang="uk-UA" dirty="0" err="1"/>
              <a:t>середньо-</a:t>
            </a:r>
            <a:r>
              <a:rPr lang="uk-UA" dirty="0"/>
              <a:t>, </a:t>
            </a:r>
            <a:r>
              <a:rPr lang="uk-UA" dirty="0" err="1"/>
              <a:t>сильнозмитий</a:t>
            </a:r>
            <a:r>
              <a:rPr lang="uk-UA" dirty="0"/>
              <a:t> ґрунт, </a:t>
            </a:r>
            <a:r>
              <a:rPr lang="uk-UA" dirty="0" err="1"/>
              <a:t>слабо-</a:t>
            </a:r>
            <a:r>
              <a:rPr lang="uk-UA" dirty="0"/>
              <a:t>, </a:t>
            </a:r>
            <a:r>
              <a:rPr lang="uk-UA" dirty="0" err="1"/>
              <a:t>середньо-</a:t>
            </a:r>
            <a:r>
              <a:rPr lang="uk-UA" dirty="0"/>
              <a:t>, </a:t>
            </a:r>
            <a:r>
              <a:rPr lang="uk-UA" dirty="0" err="1"/>
              <a:t>сильноо-культурений</a:t>
            </a:r>
            <a:r>
              <a:rPr lang="uk-UA" dirty="0"/>
              <a:t> ґрунт).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36510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Приклад повної назви ґрунту з обліком усіх таксономічних рівнів: </a:t>
            </a:r>
            <a:r>
              <a:rPr lang="uk-UA" b="1" dirty="0"/>
              <a:t>чорнозем </a:t>
            </a:r>
            <a:r>
              <a:rPr lang="uk-UA" i="1" dirty="0"/>
              <a:t>(тип) </a:t>
            </a:r>
            <a:r>
              <a:rPr lang="uk-UA" b="1" dirty="0"/>
              <a:t>типовий помірний </a:t>
            </a:r>
            <a:r>
              <a:rPr lang="uk-UA" b="1" dirty="0" err="1"/>
              <a:t>промерзаючий</a:t>
            </a:r>
            <a:r>
              <a:rPr lang="uk-UA" b="1" dirty="0"/>
              <a:t> </a:t>
            </a:r>
            <a:r>
              <a:rPr lang="uk-UA" i="1" dirty="0"/>
              <a:t>(підтип) </a:t>
            </a:r>
            <a:r>
              <a:rPr lang="uk-UA" b="1" dirty="0"/>
              <a:t>глибоко закипаючий </a:t>
            </a:r>
            <a:r>
              <a:rPr lang="uk-UA" i="1" dirty="0"/>
              <a:t>(рід) </a:t>
            </a:r>
            <a:r>
              <a:rPr lang="uk-UA" b="1" dirty="0" err="1"/>
              <a:t>середньогумусний</a:t>
            </a:r>
            <a:r>
              <a:rPr lang="uk-UA" b="1" dirty="0"/>
              <a:t> </a:t>
            </a:r>
            <a:r>
              <a:rPr lang="uk-UA" b="1" dirty="0" err="1"/>
              <a:t>середньопотужний</a:t>
            </a:r>
            <a:r>
              <a:rPr lang="uk-UA" b="1" dirty="0"/>
              <a:t> </a:t>
            </a:r>
            <a:r>
              <a:rPr lang="uk-UA" i="1" dirty="0"/>
              <a:t>(вид) </a:t>
            </a:r>
            <a:r>
              <a:rPr lang="uk-UA" b="1" dirty="0" err="1"/>
              <a:t>слабосолонцюватий</a:t>
            </a:r>
            <a:r>
              <a:rPr lang="uk-UA" b="1" dirty="0"/>
              <a:t> </a:t>
            </a:r>
            <a:r>
              <a:rPr lang="uk-UA" i="1" dirty="0"/>
              <a:t>(підвид) </a:t>
            </a:r>
            <a:r>
              <a:rPr lang="uk-UA" b="1" dirty="0" err="1"/>
              <a:t>важкосуглинковий</a:t>
            </a:r>
            <a:r>
              <a:rPr lang="uk-UA" b="1" dirty="0"/>
              <a:t> </a:t>
            </a:r>
            <a:r>
              <a:rPr lang="uk-UA" i="1" dirty="0"/>
              <a:t>(різновид) </a:t>
            </a:r>
            <a:r>
              <a:rPr lang="uk-UA" b="1" dirty="0"/>
              <a:t>на лесі </a:t>
            </a:r>
            <a:r>
              <a:rPr lang="uk-UA" i="1" dirty="0"/>
              <a:t>(розряд) </a:t>
            </a:r>
            <a:r>
              <a:rPr lang="uk-UA" b="1" dirty="0"/>
              <a:t>слабко змитий </a:t>
            </a:r>
            <a:r>
              <a:rPr lang="uk-UA" i="1" dirty="0"/>
              <a:t>(</a:t>
            </a:r>
            <a:r>
              <a:rPr lang="uk-UA" i="1" dirty="0" err="1"/>
              <a:t>підрозряд</a:t>
            </a:r>
            <a:r>
              <a:rPr lang="uk-UA" i="1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5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141" y="181089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Опорними одиницями </a:t>
            </a:r>
            <a:r>
              <a:rPr lang="uk-UA" sz="2000" dirty="0" err="1"/>
              <a:t>грунтово-географічного</a:t>
            </a:r>
            <a:r>
              <a:rPr lang="uk-UA" sz="2000" dirty="0"/>
              <a:t> районування є: на рівнинних територіях – </a:t>
            </a:r>
            <a:r>
              <a:rPr lang="uk-UA" sz="2000" b="1" dirty="0" err="1"/>
              <a:t>грунтова</a:t>
            </a:r>
            <a:r>
              <a:rPr lang="uk-UA" sz="2000" b="1" dirty="0"/>
              <a:t> зона</a:t>
            </a:r>
            <a:r>
              <a:rPr lang="uk-UA" sz="2000" dirty="0"/>
              <a:t>, в горах – гірська </a:t>
            </a:r>
            <a:r>
              <a:rPr lang="uk-UA" sz="2000" b="1" dirty="0" err="1"/>
              <a:t>грунтова</a:t>
            </a:r>
            <a:r>
              <a:rPr lang="uk-UA" sz="2000" b="1" dirty="0"/>
              <a:t> провінція</a:t>
            </a:r>
            <a:r>
              <a:rPr lang="uk-UA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629" y="98072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Грунтово-біокліматичний пояс</a:t>
            </a:r>
            <a:r>
              <a:rPr lang="uk-UA" dirty="0"/>
              <a:t> – це сукупність </a:t>
            </a:r>
            <a:r>
              <a:rPr lang="uk-UA" dirty="0" smtClean="0"/>
              <a:t>ґрунтових </a:t>
            </a:r>
            <a:r>
              <a:rPr lang="uk-UA" dirty="0"/>
              <a:t>зон і гірських грунтових провінцій, об'єднаних подібністю радіаційних і термічних кліматичних умов (полярний, бореальний, суббореальний, субтропічний, тропічний). Для кожного поясу характерний свій великий ряд типів </a:t>
            </a:r>
            <a:r>
              <a:rPr lang="uk-UA" dirty="0" smtClean="0"/>
              <a:t>ґрунтів, </a:t>
            </a:r>
            <a:r>
              <a:rPr lang="uk-UA" dirty="0"/>
              <a:t>які не зустрічаються в інших поясах. Ці </a:t>
            </a:r>
            <a:r>
              <a:rPr lang="uk-UA" dirty="0" smtClean="0"/>
              <a:t>ґрунти </a:t>
            </a:r>
            <a:r>
              <a:rPr lang="uk-UA" dirty="0"/>
              <a:t>мають подібні термічні режими </a:t>
            </a:r>
            <a:r>
              <a:rPr lang="uk-UA" dirty="0" smtClean="0"/>
              <a:t>ґрунтоутворення. </a:t>
            </a:r>
            <a:r>
              <a:rPr lang="uk-UA" dirty="0"/>
              <a:t>У межах кожного поясу виділяють грунтово-біокліматичні області.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5054"/>
            <a:ext cx="8525689" cy="39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Грунтова зона</a:t>
            </a:r>
            <a:r>
              <a:rPr lang="uk-UA" sz="2000" dirty="0"/>
              <a:t> – ареал одного або двох зональних типів </a:t>
            </a:r>
            <a:r>
              <a:rPr lang="uk-UA" sz="2000" dirty="0" err="1"/>
              <a:t>грунтів</a:t>
            </a:r>
            <a:r>
              <a:rPr lang="uk-UA" sz="2000" dirty="0"/>
              <a:t> і супутніх йому інтразональних </a:t>
            </a:r>
            <a:r>
              <a:rPr lang="uk-UA" sz="2000" dirty="0" smtClean="0"/>
              <a:t>ґрунтів. </a:t>
            </a:r>
            <a:r>
              <a:rPr lang="uk-UA" sz="2000" dirty="0"/>
              <a:t>Всередині </a:t>
            </a:r>
            <a:r>
              <a:rPr lang="uk-UA" sz="2000" dirty="0" smtClean="0"/>
              <a:t>ґрунтових </a:t>
            </a:r>
            <a:r>
              <a:rPr lang="uk-UA" sz="2000" dirty="0"/>
              <a:t>зон на переході до сусідніх зон виділяються </a:t>
            </a:r>
            <a:r>
              <a:rPr lang="uk-UA" sz="2000" dirty="0" smtClean="0"/>
              <a:t>ґрунтові </a:t>
            </a:r>
            <a:r>
              <a:rPr lang="uk-UA" sz="2000" dirty="0"/>
              <a:t>підзони – частини зони, витягнуті в тому ж напрямку, на території яких розповсюджені певні зональні підтипи </a:t>
            </a:r>
            <a:r>
              <a:rPr lang="uk-UA" sz="2000" dirty="0" err="1"/>
              <a:t>грунтів</a:t>
            </a:r>
            <a:r>
              <a:rPr lang="uk-UA" sz="2000" dirty="0"/>
              <a:t>.</a:t>
            </a:r>
          </a:p>
          <a:p>
            <a:pPr algn="just"/>
            <a:r>
              <a:rPr lang="uk-UA" sz="2000" b="1" dirty="0"/>
              <a:t>Грунтова провінція</a:t>
            </a:r>
            <a:r>
              <a:rPr lang="uk-UA" sz="2000" dirty="0"/>
              <a:t> – частина </a:t>
            </a:r>
            <a:r>
              <a:rPr lang="uk-UA" sz="2000" dirty="0" smtClean="0"/>
              <a:t>ґрунтової </a:t>
            </a:r>
            <a:r>
              <a:rPr lang="uk-UA" sz="2000" dirty="0"/>
              <a:t>зони, яка відрізняється специфічними особливостями </a:t>
            </a:r>
            <a:r>
              <a:rPr lang="uk-UA" sz="2000" dirty="0" smtClean="0"/>
              <a:t>ґрунтів </a:t>
            </a:r>
            <a:r>
              <a:rPr lang="uk-UA" sz="2000" dirty="0"/>
              <a:t>і умовами </a:t>
            </a:r>
            <a:r>
              <a:rPr lang="uk-UA" sz="2000" dirty="0" smtClean="0"/>
              <a:t>ґрунтоутворення </a:t>
            </a:r>
            <a:r>
              <a:rPr lang="uk-UA" sz="2000" dirty="0"/>
              <a:t>(зволоження, континентальність клімату, температура). </a:t>
            </a:r>
            <a:endParaRPr lang="uk-UA" sz="2000" dirty="0" smtClean="0"/>
          </a:p>
          <a:p>
            <a:pPr algn="just"/>
            <a:r>
              <a:rPr lang="uk-UA" sz="2000" b="1" dirty="0" smtClean="0"/>
              <a:t>Ґрунтовий </a:t>
            </a:r>
            <a:r>
              <a:rPr lang="uk-UA" sz="2000" b="1" dirty="0"/>
              <a:t>округ</a:t>
            </a:r>
            <a:r>
              <a:rPr lang="uk-UA" sz="2000" dirty="0"/>
              <a:t> – частина </a:t>
            </a:r>
            <a:r>
              <a:rPr lang="uk-UA" sz="2000" dirty="0" smtClean="0"/>
              <a:t>ґрунтової </a:t>
            </a:r>
            <a:r>
              <a:rPr lang="uk-UA" sz="2000" dirty="0"/>
              <a:t>провінції з певним типом структур </a:t>
            </a:r>
            <a:r>
              <a:rPr lang="uk-UA" sz="2000" dirty="0" smtClean="0"/>
              <a:t>ґрунтового </a:t>
            </a:r>
            <a:r>
              <a:rPr lang="uk-UA" sz="2000" dirty="0"/>
              <a:t>покриву, який зумовлений характером рельєфу і </a:t>
            </a:r>
            <a:r>
              <a:rPr lang="uk-UA" sz="2000" dirty="0" smtClean="0"/>
              <a:t>ґрунтоутворюючих </a:t>
            </a:r>
            <a:r>
              <a:rPr lang="uk-UA" sz="2000" dirty="0"/>
              <a:t>порід. </a:t>
            </a:r>
            <a:endParaRPr lang="uk-UA" sz="2000" dirty="0" smtClean="0"/>
          </a:p>
          <a:p>
            <a:pPr algn="just"/>
            <a:r>
              <a:rPr lang="uk-UA" sz="2000" b="1" dirty="0" smtClean="0"/>
              <a:t>Ґрунтовий </a:t>
            </a:r>
            <a:r>
              <a:rPr lang="uk-UA" sz="2000" b="1" dirty="0"/>
              <a:t>район</a:t>
            </a:r>
            <a:r>
              <a:rPr lang="uk-UA" sz="2000" dirty="0"/>
              <a:t> – частина </a:t>
            </a:r>
            <a:r>
              <a:rPr lang="uk-UA" sz="2000" dirty="0" smtClean="0"/>
              <a:t>ґрунтового </a:t>
            </a:r>
            <a:r>
              <a:rPr lang="uk-UA" sz="2000" dirty="0"/>
              <a:t>округу, яка характеризується однотипною структурою </a:t>
            </a:r>
            <a:r>
              <a:rPr lang="uk-UA" sz="2000" dirty="0" smtClean="0"/>
              <a:t>ґрунтового </a:t>
            </a:r>
            <a:r>
              <a:rPr lang="uk-UA" sz="2000" dirty="0"/>
              <a:t>покриву (закономірним чергуванням в межах району тих самих </a:t>
            </a:r>
            <a:r>
              <a:rPr lang="uk-UA" sz="2000" dirty="0" smtClean="0"/>
              <a:t>ґрунтових </a:t>
            </a:r>
            <a:r>
              <a:rPr lang="uk-UA" sz="2000" dirty="0"/>
              <a:t>комплексів). Райони відрізняються лише кількісним співвідношенням родів, видів та різновидів </a:t>
            </a:r>
            <a:r>
              <a:rPr lang="uk-UA" sz="2000" dirty="0" smtClean="0"/>
              <a:t>ґрунтів. </a:t>
            </a:r>
            <a:endParaRPr lang="uk-UA" sz="2000" dirty="0"/>
          </a:p>
          <a:p>
            <a:pPr algn="just"/>
            <a:r>
              <a:rPr lang="uk-UA" sz="2000" b="1" dirty="0"/>
              <a:t>Гірська </a:t>
            </a:r>
            <a:r>
              <a:rPr lang="uk-UA" sz="2000" b="1" dirty="0" smtClean="0"/>
              <a:t>ґрунтова </a:t>
            </a:r>
            <a:r>
              <a:rPr lang="uk-UA" sz="2000" b="1" dirty="0"/>
              <a:t>провінція</a:t>
            </a:r>
            <a:r>
              <a:rPr lang="uk-UA" sz="2000" dirty="0"/>
              <a:t> – ареал поширення чітко визначеного ряду вертикальних грунтових зон, який зумовлений положенням гірської країни в системі грунтово-біокліматичних областей.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8" y="480864"/>
            <a:ext cx="8316416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65"/>
            <a:ext cx="9144000" cy="5828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0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eoknigi.com/img/zastavnyy-8/karta-gruntiv-ukra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" y="1916832"/>
            <a:ext cx="8208912" cy="476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Географія ґрунтів</a:t>
            </a:r>
            <a:r>
              <a:rPr lang="uk-UA" i="1" dirty="0"/>
              <a:t> - </a:t>
            </a:r>
            <a:r>
              <a:rPr lang="uk-UA" dirty="0"/>
              <a:t>один з важливих розділів ґрунтознавства. Вона вивчає закономірності просторового поширення ґрунтів і є ос­новою їх обліку і оцінки як природного ресурсу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Основними законами географії ґрунтів є: </a:t>
            </a:r>
            <a:r>
              <a:rPr lang="uk-UA" i="1" dirty="0"/>
              <a:t>1) закон горизонтальної зональності. 2) закон вертикальної зональності: 3) закон </a:t>
            </a:r>
            <a:r>
              <a:rPr lang="uk-UA" i="1" dirty="0" err="1" smtClean="0"/>
              <a:t>фаціальності</a:t>
            </a:r>
            <a:r>
              <a:rPr lang="uk-UA" i="1" dirty="0" smtClean="0"/>
              <a:t> </a:t>
            </a:r>
            <a:r>
              <a:rPr lang="uk-UA" i="1" dirty="0"/>
              <a:t>ґрунтів: 4) закон аналогічних топографічних рядів </a:t>
            </a:r>
            <a:r>
              <a:rPr lang="uk-UA" dirty="0"/>
              <a:t>("зональ­них типів ґрунтових комбінацій").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3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1003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Самостійне вивчення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Неля</dc:creator>
  <cp:lastModifiedBy>User</cp:lastModifiedBy>
  <cp:revision>20</cp:revision>
  <dcterms:created xsi:type="dcterms:W3CDTF">2015-01-07T10:29:27Z</dcterms:created>
  <dcterms:modified xsi:type="dcterms:W3CDTF">2022-05-09T07:14:41Z</dcterms:modified>
</cp:coreProperties>
</file>