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5" r:id="rId5"/>
    <p:sldId id="262" r:id="rId6"/>
    <p:sldId id="266" r:id="rId7"/>
    <p:sldId id="267" r:id="rId8"/>
    <p:sldId id="26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37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7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2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03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28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33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4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6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9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2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0A77D-D979-4D67-B132-E8153146DAB9}" type="datetimeFigureOut">
              <a:rPr lang="ru-RU" smtClean="0"/>
              <a:t>09.05.2022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EE31-8E32-4A15-B502-36C613EDB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18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files.ub.ua/news/news/5/716041_201970_13177099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1" y="-1635"/>
            <a:ext cx="92160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68973" y="404663"/>
            <a:ext cx="76060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i="1" u="sng" dirty="0" smtClean="0"/>
              <a:t>Основи ґрунтознавства та геології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461921"/>
            <a:ext cx="86409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6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РОДЮЧІСТЬ ҐРУНТУ</a:t>
            </a:r>
            <a:endParaRPr lang="ru-RU" sz="6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4797152"/>
            <a:ext cx="3679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Тема 15</a:t>
            </a:r>
            <a:endParaRPr lang="ru-RU" sz="4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1. Поняття про родючість ґрунту.</a:t>
            </a:r>
          </a:p>
          <a:p>
            <a:pPr marL="0" indent="0">
              <a:buNone/>
            </a:pPr>
            <a:r>
              <a:rPr lang="uk-UA" dirty="0"/>
              <a:t>2. Показники родючості: біологічні, агрохімічні, агрофізичні.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82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896" y="0"/>
            <a:ext cx="566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Родючість </a:t>
            </a:r>
            <a:r>
              <a:rPr lang="uk-UA" sz="2000" b="1" dirty="0"/>
              <a:t>ґрунту </a:t>
            </a:r>
            <a:r>
              <a:rPr lang="uk-UA" sz="2000" b="1" dirty="0" smtClean="0"/>
              <a:t>- </a:t>
            </a:r>
            <a:r>
              <a:rPr lang="uk-UA" sz="2000" dirty="0" smtClean="0"/>
              <a:t>це </a:t>
            </a:r>
            <a:r>
              <a:rPr lang="uk-UA" sz="2000" dirty="0"/>
              <a:t>здатність </a:t>
            </a:r>
            <a:r>
              <a:rPr lang="uk-UA" sz="2000" dirty="0" smtClean="0"/>
              <a:t>ґрунту </a:t>
            </a:r>
            <a:r>
              <a:rPr lang="uk-UA" sz="2000" dirty="0"/>
              <a:t>забез­печувати рослини всіма необхідними умовами росту і розвитку (а не тільки водою й елементами живлення).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7726" y="1302234"/>
            <a:ext cx="8446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Сучасне природознавство розглядає </a:t>
            </a:r>
            <a:r>
              <a:rPr lang="uk-UA" b="1" dirty="0" smtClean="0"/>
              <a:t>родючість ґрунту </a:t>
            </a:r>
            <a:r>
              <a:rPr lang="uk-UA" dirty="0" smtClean="0"/>
              <a:t>як функцію ґрунтоутворюючого процесу, визначаючи його як здатність ґрунту до одночасного забезпечення рослин умовами їх нормального росту і розвитку.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8896" y="2318703"/>
            <a:ext cx="84249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О.М. Грінченко (1984) зобразив фактори родючості у вигляді шестикутника, у кожному з кутів якого стоїть один із факторів, всі вони зв'язані між собою: гумус; гранулометричний склад; будова профілю і щільність; хімічний склад; структура; водно-повітряний і температурний режими; рослинність і мікробіологічна активність (рис.1).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030" name="Рисунок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82462"/>
            <a:ext cx="48577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Родючість ґрунту регулює тільки оптимальна сівозміна — науковц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96031"/>
            <a:ext cx="345638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48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924944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Рівень ефективної родючості визначають</a:t>
            </a:r>
            <a:r>
              <a:rPr lang="uk-UA" dirty="0"/>
              <a:t>:</a:t>
            </a:r>
          </a:p>
          <a:p>
            <a:r>
              <a:rPr lang="uk-UA" dirty="0"/>
              <a:t>• поживний, водно-повітряний, тепловий режими ґрунту, вміст фізіологічно-активних речовин, реакція ґрунтового розчину, наявність у ґрунті фітотоксичних сполук тощо;</a:t>
            </a:r>
          </a:p>
          <a:p>
            <a:r>
              <a:rPr lang="uk-UA" dirty="0"/>
              <a:t>• метеорологічні умови вегетації рослин (сонячна радіація, кількість та розподіл атмосферних опадів, температурні умови, відносна вологість повітря, вміст у ньому СО2 , тривалість вегетаційного періоду);</a:t>
            </a:r>
          </a:p>
          <a:p>
            <a:r>
              <a:rPr lang="uk-UA" dirty="0"/>
              <a:t>• рослина: сорт, репродукція, якість насіннєвого матеріалу і ін. ;</a:t>
            </a:r>
          </a:p>
          <a:p>
            <a:r>
              <a:rPr lang="uk-UA" dirty="0"/>
              <a:t>• фітосанітарні умови: бур'яни, шкідники та хвороби культурних рослин;</a:t>
            </a:r>
          </a:p>
          <a:p>
            <a:r>
              <a:rPr lang="uk-UA" dirty="0"/>
              <a:t>• антропогенна дія: обробіток ґрунту, технологія вирощування рослин, сівозміни, система добрив, меліоративні заходи, заходи захисту рослин тощо.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3" t="9523" r="3111" b="15238"/>
          <a:stretch/>
        </p:blipFill>
        <p:spPr bwMode="auto">
          <a:xfrm>
            <a:off x="539730" y="404664"/>
            <a:ext cx="7776864" cy="2160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358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57463" y="76470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Види родючості:</a:t>
            </a:r>
            <a:r>
              <a:rPr lang="uk-UA" dirty="0"/>
              <a:t> природна, первинна, акту­альна, потенційна, штучна, культурна, відносна, порівнювальна, дійсна, абсолютна, ефективна, економічна.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8970"/>
            <a:ext cx="8424935" cy="4390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489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Відтворення родючості</a:t>
            </a:r>
            <a:r>
              <a:rPr lang="uk-UA" dirty="0"/>
              <a:t> – сукупність природних ґрунтових процесів або системи цілеспрямованих меліоративних та агротехнічних заходів для підтримання ефективної ґрунтової родючості на рівні, що наближається до потенціальної родючості.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93541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Відтворення родючості може бути </a:t>
            </a:r>
            <a:r>
              <a:rPr lang="uk-UA" b="1" dirty="0"/>
              <a:t>розширеним, простим і неповним</a:t>
            </a:r>
            <a:r>
              <a:rPr lang="uk-UA" dirty="0"/>
              <a:t>. </a:t>
            </a:r>
            <a:r>
              <a:rPr lang="uk-UA" b="1" dirty="0"/>
              <a:t>Розширене</a:t>
            </a:r>
            <a:r>
              <a:rPr lang="uk-UA" dirty="0"/>
              <a:t> відтворення родючості – це поліпшення сукупності властивостей </a:t>
            </a:r>
            <a:r>
              <a:rPr lang="uk-UA" dirty="0" smtClean="0"/>
              <a:t>ґрунту, </a:t>
            </a:r>
            <a:r>
              <a:rPr lang="uk-UA" dirty="0"/>
              <a:t>які впливають на його родючість. </a:t>
            </a:r>
            <a:endParaRPr lang="uk-UA" dirty="0" smtClean="0"/>
          </a:p>
          <a:p>
            <a:pPr algn="just"/>
            <a:r>
              <a:rPr lang="uk-UA" b="1" dirty="0" smtClean="0"/>
              <a:t>Просте</a:t>
            </a:r>
            <a:r>
              <a:rPr lang="uk-UA" dirty="0" smtClean="0"/>
              <a:t> </a:t>
            </a:r>
            <a:r>
              <a:rPr lang="uk-UA" dirty="0"/>
              <a:t>– це відсутність помітних змін сукупності властивостей </a:t>
            </a:r>
            <a:r>
              <a:rPr lang="uk-UA" dirty="0" smtClean="0"/>
              <a:t>ґрунту, </a:t>
            </a:r>
            <a:r>
              <a:rPr lang="uk-UA" dirty="0"/>
              <a:t>які впливають на його родючість. </a:t>
            </a:r>
            <a:endParaRPr lang="uk-UA" dirty="0" smtClean="0"/>
          </a:p>
          <a:p>
            <a:pPr algn="just"/>
            <a:r>
              <a:rPr lang="uk-UA" b="1" dirty="0" smtClean="0"/>
              <a:t>Неповне</a:t>
            </a:r>
            <a:r>
              <a:rPr lang="uk-UA" dirty="0" smtClean="0"/>
              <a:t> </a:t>
            </a:r>
            <a:r>
              <a:rPr lang="uk-UA" dirty="0"/>
              <a:t>– це погіршення властивостей </a:t>
            </a:r>
            <a:r>
              <a:rPr lang="uk-UA" dirty="0" smtClean="0"/>
              <a:t>ґрунту, </a:t>
            </a:r>
            <a:r>
              <a:rPr lang="uk-UA" dirty="0"/>
              <a:t>які впливають на його родючість. Це широко розповсюджене як у світі, так і у нашій країні, явище має негативні наслідки в природному й соціально-економічному відношеннях.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6724" y="4293096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Зниження родючості </a:t>
            </a:r>
            <a:r>
              <a:rPr lang="uk-UA" b="1" dirty="0" smtClean="0"/>
              <a:t>ґрунту</a:t>
            </a:r>
            <a:r>
              <a:rPr lang="uk-UA" dirty="0" smtClean="0"/>
              <a:t> </a:t>
            </a:r>
            <a:r>
              <a:rPr lang="uk-UA" dirty="0"/>
              <a:t>відбувається за рахунок трьох основних процесів. </a:t>
            </a:r>
            <a:r>
              <a:rPr lang="uk-UA" b="1" dirty="0"/>
              <a:t>Перший</a:t>
            </a:r>
            <a:r>
              <a:rPr lang="uk-UA" dirty="0"/>
              <a:t> – антропогенна деградація (ерозія, викликана людиною, вторинне засолення, вторинне заболочення). </a:t>
            </a:r>
            <a:endParaRPr lang="uk-UA" dirty="0" smtClean="0"/>
          </a:p>
          <a:p>
            <a:r>
              <a:rPr lang="uk-UA" b="1" dirty="0" smtClean="0"/>
              <a:t>Другий</a:t>
            </a:r>
            <a:r>
              <a:rPr lang="uk-UA" dirty="0" smtClean="0"/>
              <a:t> </a:t>
            </a:r>
            <a:r>
              <a:rPr lang="uk-UA" dirty="0"/>
              <a:t>– виснаження </a:t>
            </a:r>
            <a:r>
              <a:rPr lang="uk-UA" dirty="0" smtClean="0"/>
              <a:t>ґрунту </a:t>
            </a:r>
            <a:r>
              <a:rPr lang="uk-UA" dirty="0"/>
              <a:t>(зменшення запасів гумусу, поживних речовин тощо). </a:t>
            </a:r>
            <a:r>
              <a:rPr lang="uk-UA" b="1" dirty="0"/>
              <a:t>Третій</a:t>
            </a:r>
            <a:r>
              <a:rPr lang="uk-UA" dirty="0"/>
              <a:t> – стомлення </a:t>
            </a:r>
            <a:r>
              <a:rPr lang="uk-UA" dirty="0" smtClean="0"/>
              <a:t>ґрунту </a:t>
            </a:r>
            <a:r>
              <a:rPr lang="uk-UA" dirty="0"/>
              <a:t>(накопичення в ньому різних токсичних елементів, викликаних неправильними сівозмінами, надлишком хімічних засобів тощо).</a:t>
            </a:r>
          </a:p>
        </p:txBody>
      </p:sp>
    </p:spTree>
    <p:extLst>
      <p:ext uri="{BB962C8B-B14F-4D97-AF65-F5344CB8AC3E}">
        <p14:creationId xmlns:p14="http://schemas.microsoft.com/office/powerpoint/2010/main" val="331831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422" y="9128"/>
            <a:ext cx="6439578" cy="684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961" y="260648"/>
            <a:ext cx="25969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Основні фактори, </a:t>
            </a:r>
            <a:r>
              <a:rPr lang="uk-UA" sz="2000" dirty="0" smtClean="0"/>
              <a:t>які </a:t>
            </a:r>
            <a:r>
              <a:rPr lang="uk-UA" sz="2000" dirty="0"/>
              <a:t>лімітують родючість ґрунтів і засоби та прийоми їх зменшення чи усунення</a:t>
            </a:r>
          </a:p>
        </p:txBody>
      </p:sp>
    </p:spTree>
    <p:extLst>
      <p:ext uri="{BB962C8B-B14F-4D97-AF65-F5344CB8AC3E}">
        <p14:creationId xmlns:p14="http://schemas.microsoft.com/office/powerpoint/2010/main" val="30074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6672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Показники родючості ґрунту</a:t>
            </a:r>
            <a:r>
              <a:rPr lang="uk-UA" dirty="0"/>
              <a:t> – це кількісно визначені його властивості, які відіграють важливу роль у повному забезпеченні рослин факторами життя і створенні умов для такого забезпечення. їх умовно поділяють на </a:t>
            </a:r>
            <a:r>
              <a:rPr lang="uk-UA" b="1" dirty="0"/>
              <a:t>біологічні, агрохімічні, агрофізичні</a:t>
            </a:r>
            <a:r>
              <a:rPr lang="uk-UA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6214" y="126876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До </a:t>
            </a:r>
            <a:r>
              <a:rPr lang="uk-UA" b="1" dirty="0"/>
              <a:t>біологічних показників</a:t>
            </a:r>
            <a:r>
              <a:rPr lang="uk-UA" dirty="0"/>
              <a:t> відносять вміст і якісний склад органічної речовини в ґрунті, його біологічну активність та очищеність від насіння й вегетативних органів розмноження бур'янів, від шкідників і збудників хвороб сільськогосподарських культур. </a:t>
            </a:r>
          </a:p>
          <a:p>
            <a:pPr algn="just"/>
            <a:r>
              <a:rPr lang="uk-UA" dirty="0"/>
              <a:t>До </a:t>
            </a:r>
            <a:r>
              <a:rPr lang="uk-UA" b="1" dirty="0"/>
              <a:t>агрохімічних показникі</a:t>
            </a:r>
            <a:r>
              <a:rPr lang="uk-UA" dirty="0"/>
              <a:t>в родючості й окультуреності ґрунту відносять вміст і режим у ньому поживних речовин, ємність вбирання, суму увібраних основ, ступінь насичення основами, реакцію ґрунтового розчину.</a:t>
            </a:r>
          </a:p>
          <a:p>
            <a:pPr algn="just"/>
            <a:r>
              <a:rPr lang="uk-UA" dirty="0"/>
              <a:t>До </a:t>
            </a:r>
            <a:r>
              <a:rPr lang="uk-UA" b="1" dirty="0"/>
              <a:t>агрофізичних</a:t>
            </a:r>
            <a:r>
              <a:rPr lang="uk-UA" dirty="0"/>
              <a:t> показників родючості ґрунту відносять його гранулометричний склад, структуру і будову (складення). Вони зумовлюють фізико-механічні й технологічні властивості ґрунту, його водно-повітряний і тепловий режими, напрями та інтенсивність мікробіологічних процесів, які формують режим поживних речовин у ґрунтовому середовищі.</a:t>
            </a:r>
          </a:p>
        </p:txBody>
      </p:sp>
      <p:sp>
        <p:nvSpPr>
          <p:cNvPr id="4" name="AutoShape 2" descr="Гранулометричний склад грунту – метод визначення, класифікація, вплив і  значення - ЧП Козуб.Ю.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460" y="4797151"/>
            <a:ext cx="351588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Аналіз грунту : Центр ЛТД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4" r="9021"/>
          <a:stretch/>
        </p:blipFill>
        <p:spPr bwMode="auto">
          <a:xfrm>
            <a:off x="2771800" y="4824230"/>
            <a:ext cx="2576946" cy="198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Конспект заняття &quot;Ґрунт. Класифікація і структура ґрунтів. Використання  властивостей ґрунтів людиною&quot; | Конспект. Позашкільна освіта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41" b="3492"/>
          <a:stretch/>
        </p:blipFill>
        <p:spPr bwMode="auto">
          <a:xfrm>
            <a:off x="179239" y="4824229"/>
            <a:ext cx="2415728" cy="19745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Самостійне </a:t>
            </a:r>
            <a:r>
              <a:rPr lang="uk-UA" dirty="0"/>
              <a:t>вивчення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Причини зниження родючості </a:t>
            </a:r>
            <a:r>
              <a:rPr lang="uk-UA" i="1" dirty="0" err="1"/>
              <a:t>грунту</a:t>
            </a:r>
            <a:r>
              <a:rPr lang="uk-UA" i="1" dirty="0"/>
              <a:t>. </a:t>
            </a:r>
            <a:endParaRPr lang="uk-UA" i="1" dirty="0" smtClean="0"/>
          </a:p>
          <a:p>
            <a:r>
              <a:rPr lang="uk-UA" i="1" dirty="0" smtClean="0"/>
              <a:t>Шляхи </a:t>
            </a:r>
            <a:r>
              <a:rPr lang="uk-UA" i="1" dirty="0"/>
              <a:t>відтворення і підвищення </a:t>
            </a:r>
            <a:r>
              <a:rPr lang="uk-UA" i="1"/>
              <a:t>родючості </a:t>
            </a:r>
            <a:r>
              <a:rPr lang="uk-UA" i="1" smtClean="0"/>
              <a:t>ґрунту.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611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Самостійне вивчення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Неля</dc:creator>
  <cp:lastModifiedBy>User</cp:lastModifiedBy>
  <cp:revision>11</cp:revision>
  <dcterms:created xsi:type="dcterms:W3CDTF">2015-01-07T09:34:47Z</dcterms:created>
  <dcterms:modified xsi:type="dcterms:W3CDTF">2022-05-09T07:13:20Z</dcterms:modified>
</cp:coreProperties>
</file>