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5" r:id="rId4"/>
    <p:sldId id="258" r:id="rId5"/>
    <p:sldId id="259" r:id="rId6"/>
    <p:sldId id="260" r:id="rId7"/>
    <p:sldId id="263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0A77D-D979-4D67-B132-E8153146DAB9}" type="datetimeFigureOut">
              <a:rPr lang="ru-RU" smtClean="0"/>
              <a:t>03.04.2022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BEE31-8E32-4A15-B502-36C613EDB6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39889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0A77D-D979-4D67-B132-E8153146DAB9}" type="datetimeFigureOut">
              <a:rPr lang="ru-RU" smtClean="0"/>
              <a:t>03.04.2022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BEE31-8E32-4A15-B502-36C613EDB6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437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0A77D-D979-4D67-B132-E8153146DAB9}" type="datetimeFigureOut">
              <a:rPr lang="ru-RU" smtClean="0"/>
              <a:t>03.04.2022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BEE31-8E32-4A15-B502-36C613EDB6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84320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0A77D-D979-4D67-B132-E8153146DAB9}" type="datetimeFigureOut">
              <a:rPr lang="ru-RU" smtClean="0"/>
              <a:t>03.04.2022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BEE31-8E32-4A15-B502-36C613EDB6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26617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0A77D-D979-4D67-B132-E8153146DAB9}" type="datetimeFigureOut">
              <a:rPr lang="ru-RU" smtClean="0"/>
              <a:t>03.04.2022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BEE31-8E32-4A15-B502-36C613EDB6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02545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0A77D-D979-4D67-B132-E8153146DAB9}" type="datetimeFigureOut">
              <a:rPr lang="ru-RU" smtClean="0"/>
              <a:t>03.04.2022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BEE31-8E32-4A15-B502-36C613EDB6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66174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0A77D-D979-4D67-B132-E8153146DAB9}" type="datetimeFigureOut">
              <a:rPr lang="ru-RU" smtClean="0"/>
              <a:t>03.04.2022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BEE31-8E32-4A15-B502-36C613EDB6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62112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0A77D-D979-4D67-B132-E8153146DAB9}" type="datetimeFigureOut">
              <a:rPr lang="ru-RU" smtClean="0"/>
              <a:t>03.04.2022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BEE31-8E32-4A15-B502-36C613EDB6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14009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0A77D-D979-4D67-B132-E8153146DAB9}" type="datetimeFigureOut">
              <a:rPr lang="ru-RU" smtClean="0"/>
              <a:t>03.04.2022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BEE31-8E32-4A15-B502-36C613EDB6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16715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0A77D-D979-4D67-B132-E8153146DAB9}" type="datetimeFigureOut">
              <a:rPr lang="ru-RU" smtClean="0"/>
              <a:t>03.04.2022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BEE31-8E32-4A15-B502-36C613EDB6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0411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0A77D-D979-4D67-B132-E8153146DAB9}" type="datetimeFigureOut">
              <a:rPr lang="ru-RU" smtClean="0"/>
              <a:t>03.04.2022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BEE31-8E32-4A15-B502-36C613EDB6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0733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00A77D-D979-4D67-B132-E8153146DAB9}" type="datetimeFigureOut">
              <a:rPr lang="ru-RU" smtClean="0"/>
              <a:t>03.04.2022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6BEE31-8E32-4A15-B502-36C613EDB6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8892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ttp://files.ub.ua/news/news/5/716041_201970_131770999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4209" y="0"/>
            <a:ext cx="921600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462006" y="404664"/>
            <a:ext cx="8219988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4400" i="1" u="sng" dirty="0" smtClean="0"/>
              <a:t>Основи ґрунтознавства та геології</a:t>
            </a:r>
            <a:endParaRPr lang="ru-RU" sz="4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23528" y="2461921"/>
            <a:ext cx="8640959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4400" b="1" i="1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Повітряні і теплові властивості </a:t>
            </a:r>
            <a:r>
              <a:rPr lang="uk-UA" sz="4400" b="1" i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ґрунтів. </a:t>
            </a:r>
            <a:r>
              <a:rPr lang="uk-UA" sz="4400" b="1" i="1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Родючість </a:t>
            </a:r>
            <a:r>
              <a:rPr lang="uk-UA" sz="4400" b="1" i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ґрунтів</a:t>
            </a:r>
            <a:endParaRPr lang="ru-RU" sz="4400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355976" y="4797152"/>
            <a:ext cx="367957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72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Тема 13</a:t>
            </a:r>
            <a:endParaRPr lang="ru-RU" sz="7200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8353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План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899592" y="2348880"/>
            <a:ext cx="7408333" cy="3450696"/>
          </a:xfrm>
        </p:spPr>
        <p:txBody>
          <a:bodyPr>
            <a:normAutofit fontScale="92500" lnSpcReduction="10000"/>
          </a:bodyPr>
          <a:lstStyle/>
          <a:p>
            <a:pPr marL="0" lvl="0" indent="0" algn="just">
              <a:buNone/>
            </a:pPr>
            <a:r>
              <a:rPr lang="uk-UA" b="1" i="1" dirty="0"/>
              <a:t>1. Значення і склад ґрунтового повітря.</a:t>
            </a:r>
          </a:p>
          <a:p>
            <a:pPr marL="0" lvl="0" indent="0" algn="just">
              <a:buNone/>
            </a:pPr>
            <a:r>
              <a:rPr lang="uk-UA" b="1" i="1" dirty="0"/>
              <a:t>2. Форми ґрунтового повітря та повітряно-фізичні властивості ґрунтів.</a:t>
            </a:r>
          </a:p>
          <a:p>
            <a:pPr marL="0" lvl="0" indent="0" algn="just">
              <a:buNone/>
            </a:pPr>
            <a:r>
              <a:rPr lang="uk-UA" b="1" i="1" dirty="0"/>
              <a:t>3. Джерела тепла і теплові властивості ґрунту.</a:t>
            </a:r>
          </a:p>
          <a:p>
            <a:pPr marL="0" lvl="0" indent="0" algn="just">
              <a:buNone/>
            </a:pPr>
            <a:r>
              <a:rPr lang="uk-UA" b="1" i="1" dirty="0"/>
              <a:t>4. Тепловий режим, його значення і шляхи регулювання.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77820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4987" y="175686"/>
            <a:ext cx="820891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000" b="1" dirty="0" err="1"/>
              <a:t>Грунт</a:t>
            </a:r>
            <a:r>
              <a:rPr lang="uk-UA" sz="2000" dirty="0"/>
              <a:t> – пориста система, що містить суміш газів, яка заповнює вільний від води поровий простір скелетної частини. </a:t>
            </a:r>
            <a:endParaRPr lang="uk-UA" sz="2000" dirty="0" smtClean="0"/>
          </a:p>
          <a:p>
            <a:pPr algn="just"/>
            <a:r>
              <a:rPr lang="uk-UA" sz="2000" b="1" dirty="0" smtClean="0"/>
              <a:t>Повітряна </a:t>
            </a:r>
            <a:r>
              <a:rPr lang="uk-UA" sz="2000" b="1" dirty="0"/>
              <a:t>фаза </a:t>
            </a:r>
            <a:r>
              <a:rPr lang="uk-UA" sz="2000" dirty="0"/>
              <a:t>– найбільш динамічна складова частина </a:t>
            </a:r>
            <a:r>
              <a:rPr lang="uk-UA" sz="2000" dirty="0" err="1"/>
              <a:t>грунту</a:t>
            </a:r>
            <a:r>
              <a:rPr lang="uk-UA" sz="2000" dirty="0"/>
              <a:t>. Кількість і склад грунтового повітря впливає на: 1) розвиток і функціонування рослин і мікроорганізмів; 2) розчинність і міграцію хімічних сполук у грунтовому профілі; 3) інтенсивність і спрямованість грунтових процесів. Крім того, грунт поглинає та сорбує токсичні промислові гази, а також очищує атмосферу від технічного забруднення.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442"/>
          <a:stretch/>
        </p:blipFill>
        <p:spPr bwMode="auto">
          <a:xfrm>
            <a:off x="14029" y="2708920"/>
            <a:ext cx="4976883" cy="19768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0912" y="2993562"/>
            <a:ext cx="4162425" cy="36724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4679284"/>
            <a:ext cx="3024336" cy="2178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42121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476672"/>
            <a:ext cx="82089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/>
              <a:t>Газова компонента заповнює пори, тріщини, порожнини різного походження, основним джерелом її є повітря.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95536" y="1153959"/>
            <a:ext cx="828092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/>
              <a:t>Крім повітря атмосфери на формування газів впливає життєдіяльність організмів (особливо мікроорганізмів), геохімічні, біохімічні процеси, що відбуваються в ґрунтах поверхневої та глибинної зон.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81860" y="2137077"/>
            <a:ext cx="8100392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/>
              <a:t>Повітря та гази в ґрунтах знаходяться в різному стані:</a:t>
            </a:r>
            <a:endParaRPr lang="ru-RU" dirty="0"/>
          </a:p>
          <a:p>
            <a:r>
              <a:rPr lang="uk-UA" dirty="0"/>
              <a:t>- </a:t>
            </a:r>
            <a:r>
              <a:rPr lang="uk-UA" i="1" dirty="0"/>
              <a:t>у</a:t>
            </a:r>
            <a:r>
              <a:rPr lang="uk-UA" dirty="0"/>
              <a:t> </a:t>
            </a:r>
            <a:r>
              <a:rPr lang="uk-UA" i="1" dirty="0"/>
              <a:t>вільному</a:t>
            </a:r>
            <a:r>
              <a:rPr lang="uk-UA" dirty="0"/>
              <a:t> - у найбільш крупних тріщинах, порах, порожнинах, вони можуть приймати участь у повітря й газообміні в певних умовах;</a:t>
            </a:r>
            <a:endParaRPr lang="ru-RU" dirty="0"/>
          </a:p>
          <a:p>
            <a:r>
              <a:rPr lang="uk-UA" dirty="0"/>
              <a:t>- </a:t>
            </a:r>
            <a:r>
              <a:rPr lang="uk-UA" i="1" dirty="0"/>
              <a:t>у</a:t>
            </a:r>
            <a:r>
              <a:rPr lang="uk-UA" dirty="0"/>
              <a:t> </a:t>
            </a:r>
            <a:r>
              <a:rPr lang="uk-UA" i="1" dirty="0"/>
              <a:t>защемленому</a:t>
            </a:r>
            <a:r>
              <a:rPr lang="uk-UA" dirty="0"/>
              <a:t> - в іммобілізованому стані при певному заповнені </a:t>
            </a:r>
            <a:r>
              <a:rPr lang="uk-UA" dirty="0" err="1"/>
              <a:t>порової</a:t>
            </a:r>
            <a:r>
              <a:rPr lang="uk-UA" dirty="0"/>
              <a:t> системи ґрунту водою;</a:t>
            </a:r>
            <a:endParaRPr lang="ru-RU" dirty="0"/>
          </a:p>
          <a:p>
            <a:r>
              <a:rPr lang="uk-UA" dirty="0"/>
              <a:t>- </a:t>
            </a:r>
            <a:r>
              <a:rPr lang="uk-UA" i="1" dirty="0"/>
              <a:t>в</a:t>
            </a:r>
            <a:r>
              <a:rPr lang="uk-UA" dirty="0"/>
              <a:t> </a:t>
            </a:r>
            <a:r>
              <a:rPr lang="uk-UA" i="1" dirty="0"/>
              <a:t>адсорбованому</a:t>
            </a:r>
            <a:r>
              <a:rPr lang="uk-UA" dirty="0"/>
              <a:t> на поверхні часток, під впливом молекулярних сил;</a:t>
            </a:r>
            <a:endParaRPr lang="ru-RU" dirty="0"/>
          </a:p>
          <a:p>
            <a:r>
              <a:rPr lang="uk-UA" i="1" dirty="0"/>
              <a:t>- у</a:t>
            </a:r>
            <a:r>
              <a:rPr lang="uk-UA" dirty="0"/>
              <a:t> </a:t>
            </a:r>
            <a:r>
              <a:rPr lang="uk-UA" i="1" dirty="0"/>
              <a:t>розчиненому</a:t>
            </a:r>
            <a:r>
              <a:rPr lang="uk-UA" dirty="0"/>
              <a:t> водою стані. 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24702" y="4168402"/>
            <a:ext cx="801470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b="1" i="1" dirty="0"/>
              <a:t>Загальною </a:t>
            </a:r>
            <a:r>
              <a:rPr lang="uk-UA" b="1" i="1" dirty="0" err="1"/>
              <a:t>повітроємністю</a:t>
            </a:r>
            <a:r>
              <a:rPr lang="uk-UA" b="1" i="1" dirty="0"/>
              <a:t> </a:t>
            </a:r>
            <a:r>
              <a:rPr lang="uk-UA" b="1" i="1" dirty="0" err="1"/>
              <a:t>грунтів</a:t>
            </a:r>
            <a:r>
              <a:rPr lang="uk-UA" b="1" dirty="0"/>
              <a:t> називають </a:t>
            </a:r>
            <a:r>
              <a:rPr lang="uk-UA" dirty="0"/>
              <a:t>максимально можливу кількість повітря, яка може вміщуватися в повітряно-сухому </a:t>
            </a:r>
            <a:r>
              <a:rPr lang="uk-UA" dirty="0" err="1"/>
              <a:t>грунті</a:t>
            </a:r>
            <a:r>
              <a:rPr lang="uk-UA" dirty="0"/>
              <a:t> непорушеної будови при нормальних умовах.</a:t>
            </a:r>
            <a:endParaRPr lang="ru-RU" dirty="0"/>
          </a:p>
          <a:p>
            <a:r>
              <a:rPr lang="uk-UA" b="1" i="1" dirty="0" err="1"/>
              <a:t>Повітровміст</a:t>
            </a:r>
            <a:r>
              <a:rPr lang="uk-UA" b="1" dirty="0"/>
              <a:t> – </a:t>
            </a:r>
            <a:r>
              <a:rPr lang="uk-UA" dirty="0"/>
              <a:t>це кількість повітря, яка міститься в </a:t>
            </a:r>
            <a:r>
              <a:rPr lang="uk-UA" dirty="0" err="1"/>
              <a:t>грунті</a:t>
            </a:r>
            <a:r>
              <a:rPr lang="uk-UA" dirty="0"/>
              <a:t> при визначеному рівні зволоження.</a:t>
            </a:r>
            <a:endParaRPr lang="ru-RU" dirty="0"/>
          </a:p>
          <a:p>
            <a:r>
              <a:rPr lang="uk-UA" b="1" dirty="0" err="1"/>
              <a:t>Повітропронткність</a:t>
            </a:r>
            <a:r>
              <a:rPr lang="uk-UA" b="1" dirty="0"/>
              <a:t> </a:t>
            </a:r>
            <a:r>
              <a:rPr lang="uk-UA" dirty="0"/>
              <a:t>– здатність </a:t>
            </a:r>
            <a:r>
              <a:rPr lang="uk-UA" dirty="0" err="1"/>
              <a:t>грунту</a:t>
            </a:r>
            <a:r>
              <a:rPr lang="uk-UA" dirty="0"/>
              <a:t> пропускати через себе повітря.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50653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260648"/>
            <a:ext cx="849694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/>
              <a:t>У грунтовому повітрі порівняно з атмосферним менше кисню, а більше вуглекислого газу. Так, концентрацію кисню може бути від 20,9 до 15-10 % і нижче. СО</a:t>
            </a:r>
            <a:r>
              <a:rPr lang="uk-UA" baseline="-25000" dirty="0"/>
              <a:t>2</a:t>
            </a:r>
            <a:r>
              <a:rPr lang="uk-UA" dirty="0"/>
              <a:t>  в добрих </a:t>
            </a:r>
            <a:r>
              <a:rPr lang="uk-UA" dirty="0" err="1"/>
              <a:t>грунтах</a:t>
            </a:r>
            <a:r>
              <a:rPr lang="uk-UA" dirty="0"/>
              <a:t> </a:t>
            </a:r>
            <a:r>
              <a:rPr lang="uk-UA" dirty="0" err="1"/>
              <a:t>аерованих</a:t>
            </a:r>
            <a:r>
              <a:rPr lang="uk-UA" dirty="0"/>
              <a:t> до 1-2 %. Критична межа вмісту кисню в </a:t>
            </a:r>
            <a:r>
              <a:rPr lang="uk-UA" dirty="0" err="1"/>
              <a:t>грунті</a:t>
            </a:r>
            <a:r>
              <a:rPr lang="uk-UA" dirty="0"/>
              <a:t> досягається з 2,5-5</a:t>
            </a:r>
            <a:r>
              <a:rPr lang="uk-UA" dirty="0" smtClean="0"/>
              <a:t>%.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1449650"/>
            <a:ext cx="84969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/>
              <a:t>Вуглекислий газ в атмосфері має </a:t>
            </a:r>
            <a:r>
              <a:rPr lang="uk-UA" dirty="0" smtClean="0"/>
              <a:t>ґрунтове </a:t>
            </a:r>
            <a:r>
              <a:rPr lang="uk-UA" dirty="0"/>
              <a:t>походження. Цей газ асиміляційний процес рослин, але його надлишок  (більше 3%) пригнічує розвиток рослин.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2095981"/>
            <a:ext cx="82809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b="1" i="1" dirty="0"/>
              <a:t>Процес обміну </a:t>
            </a:r>
            <a:r>
              <a:rPr lang="uk-UA" b="1" i="1" dirty="0" smtClean="0"/>
              <a:t>ґрунтового </a:t>
            </a:r>
            <a:r>
              <a:rPr lang="uk-UA" b="1" i="1" dirty="0"/>
              <a:t>повітря з атмосферним називається </a:t>
            </a:r>
            <a:r>
              <a:rPr lang="uk-UA" b="1" i="1" dirty="0" smtClean="0"/>
              <a:t>аерацією</a:t>
            </a:r>
            <a:r>
              <a:rPr lang="uk-UA" b="1" i="1" dirty="0"/>
              <a:t>, або газообміном.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95536" y="2742312"/>
            <a:ext cx="849694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b="1" dirty="0"/>
              <a:t>Дифузія – це процес переміщення газів відповідно до їх парціального тиску. Вона створює умови безперервного надходження кисню в грунт, а вуглекислого газу в повітря.</a:t>
            </a:r>
            <a:endParaRPr lang="ru-RU" dirty="0"/>
          </a:p>
          <a:p>
            <a:pPr algn="just"/>
            <a:r>
              <a:rPr lang="uk-UA" b="1" dirty="0"/>
              <a:t>Швидкість дифузії залежить від швидкості теплового руху молекул газів і від довжини їх вільного пробігу.</a:t>
            </a:r>
            <a:endParaRPr lang="ru-RU" dirty="0"/>
          </a:p>
        </p:txBody>
      </p:sp>
      <p:pic>
        <p:nvPicPr>
          <p:cNvPr id="2050" name="Picture 2" descr="https://druzy.com.ua/wp-content/uploads/2018/04/039e9a7b3894a44feb8268ae1b4c554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4317219"/>
            <a:ext cx="5715000" cy="2505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386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8303" y="188640"/>
            <a:ext cx="813690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000" dirty="0" smtClean="0"/>
              <a:t>До </a:t>
            </a:r>
            <a:r>
              <a:rPr lang="uk-UA" sz="2000" dirty="0"/>
              <a:t>теплових властивостей </a:t>
            </a:r>
            <a:r>
              <a:rPr lang="uk-UA" sz="2000" dirty="0" err="1"/>
              <a:t>грунтів</a:t>
            </a:r>
            <a:r>
              <a:rPr lang="uk-UA" sz="2000" dirty="0"/>
              <a:t> відносяться </a:t>
            </a:r>
            <a:r>
              <a:rPr lang="uk-UA" sz="2000" b="1" i="1" dirty="0"/>
              <a:t>теплопоглиналь­на здатність, теплоємність, і теплопровідність.</a:t>
            </a:r>
            <a:endParaRPr lang="ru-RU" sz="20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27972" y="896526"/>
            <a:ext cx="833818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/>
              <a:t>Теплопоглинальна </a:t>
            </a:r>
            <a:r>
              <a:rPr lang="uk-UA" b="1" dirty="0"/>
              <a:t>здатність </a:t>
            </a:r>
            <a:r>
              <a:rPr lang="uk-UA" dirty="0"/>
              <a:t>- </a:t>
            </a:r>
            <a:r>
              <a:rPr lang="uk-UA" dirty="0" err="1"/>
              <a:t>здатність</a:t>
            </a:r>
            <a:r>
              <a:rPr lang="uk-UA" dirty="0"/>
              <a:t> </a:t>
            </a:r>
            <a:r>
              <a:rPr lang="uk-UA" dirty="0" err="1"/>
              <a:t>грунтів</a:t>
            </a:r>
            <a:r>
              <a:rPr lang="uk-UA" dirty="0"/>
              <a:t> поглинати та утримувати енергію сонця.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95273" y="1542857"/>
            <a:ext cx="809558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b="1" dirty="0"/>
              <a:t>Теплоємність</a:t>
            </a:r>
            <a:r>
              <a:rPr lang="uk-UA" dirty="0"/>
              <a:t> - здатність </a:t>
            </a:r>
            <a:r>
              <a:rPr lang="uk-UA" dirty="0" err="1"/>
              <a:t>грунту</a:t>
            </a:r>
            <a:r>
              <a:rPr lang="uk-UA" dirty="0"/>
              <a:t> поглинати тепло; кількість тепла в калоріях, необхідна для нагрівання 1 г або 1 см</a:t>
            </a:r>
            <a:r>
              <a:rPr lang="uk-UA" baseline="30000" dirty="0"/>
              <a:t>3</a:t>
            </a:r>
            <a:r>
              <a:rPr lang="uk-UA" dirty="0"/>
              <a:t> </a:t>
            </a:r>
            <a:r>
              <a:rPr lang="uk-UA" dirty="0" err="1"/>
              <a:t>грунту</a:t>
            </a:r>
            <a:r>
              <a:rPr lang="uk-UA" dirty="0"/>
              <a:t> на 1°С.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56928" y="2258274"/>
            <a:ext cx="84556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b="1" dirty="0"/>
              <a:t>Теплопровідність - </a:t>
            </a:r>
            <a:r>
              <a:rPr lang="uk-UA" dirty="0"/>
              <a:t>здатність </a:t>
            </a:r>
            <a:r>
              <a:rPr lang="uk-UA" dirty="0" err="1"/>
              <a:t>грунту</a:t>
            </a:r>
            <a:r>
              <a:rPr lang="uk-UA" dirty="0"/>
              <a:t> проводити тепло.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95273" y="2659507"/>
            <a:ext cx="828645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b="1" dirty="0"/>
              <a:t>Тепловий режим - </a:t>
            </a:r>
            <a:r>
              <a:rPr lang="uk-UA" dirty="0"/>
              <a:t>сукупність і визначена послідовність явищ теп­лообміну в системі приземний шар повітря - рослини - грунт - </a:t>
            </a:r>
            <a:r>
              <a:rPr lang="uk-UA" dirty="0" err="1"/>
              <a:t>підстилаюча</a:t>
            </a:r>
            <a:r>
              <a:rPr lang="uk-UA" dirty="0"/>
              <a:t> порода, а також сукупність процесів </a:t>
            </a:r>
            <a:r>
              <a:rPr lang="uk-UA" dirty="0" err="1"/>
              <a:t>теплопереносу</a:t>
            </a:r>
            <a:r>
              <a:rPr lang="uk-UA" dirty="0"/>
              <a:t>, </a:t>
            </a:r>
            <a:r>
              <a:rPr lang="uk-UA" dirty="0" err="1"/>
              <a:t>теплоакумуляції</a:t>
            </a:r>
            <a:r>
              <a:rPr lang="uk-UA" dirty="0"/>
              <a:t> та </a:t>
            </a:r>
            <a:r>
              <a:rPr lang="uk-UA" dirty="0" err="1"/>
              <a:t>теплорозсіювання</a:t>
            </a:r>
            <a:r>
              <a:rPr lang="uk-UA" dirty="0"/>
              <a:t> у </a:t>
            </a:r>
            <a:r>
              <a:rPr lang="uk-UA" dirty="0" err="1"/>
              <a:t>грунті</a:t>
            </a:r>
            <a:r>
              <a:rPr lang="uk-UA" dirty="0"/>
              <a:t>.</a:t>
            </a:r>
            <a:endParaRPr lang="ru-RU" dirty="0"/>
          </a:p>
        </p:txBody>
      </p:sp>
      <p:pic>
        <p:nvPicPr>
          <p:cNvPr id="3074" name="Picture 2" descr="Що потрібно рослинам: гумінові чи фульвові кислоти? | Журнал &quot;АгроЕліта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3933056"/>
            <a:ext cx="4104456" cy="27313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99349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43608" y="260648"/>
            <a:ext cx="696578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3600" b="1" dirty="0"/>
              <a:t>Теплові режими </a:t>
            </a:r>
            <a:r>
              <a:rPr lang="uk-UA" sz="3600" b="1" dirty="0" err="1"/>
              <a:t>грунтів</a:t>
            </a:r>
            <a:endParaRPr lang="ru-RU" sz="36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3796111"/>
              </p:ext>
            </p:extLst>
          </p:nvPr>
        </p:nvGraphicFramePr>
        <p:xfrm>
          <a:off x="539552" y="1628800"/>
          <a:ext cx="8229600" cy="43891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00400"/>
                <a:gridCol w="4629200"/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3200" dirty="0">
                          <a:effectLst/>
                        </a:rPr>
                        <a:t>Класи</a:t>
                      </a:r>
                      <a:endParaRPr lang="ru-RU" sz="3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3200">
                          <a:effectLst/>
                        </a:rPr>
                        <a:t>Групи</a:t>
                      </a:r>
                      <a:endParaRPr lang="ru-RU" sz="3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 rowSpan="3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3200" dirty="0">
                          <a:effectLst/>
                        </a:rPr>
                        <a:t>Промерзаючі</a:t>
                      </a:r>
                      <a:endParaRPr lang="ru-RU" sz="3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3200" dirty="0">
                          <a:effectLst/>
                        </a:rPr>
                        <a:t>Мерзлотні</a:t>
                      </a:r>
                      <a:endParaRPr lang="ru-RU" sz="3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3200" dirty="0">
                          <a:effectLst/>
                        </a:rPr>
                        <a:t>Тривало-сезонно-промерзаючі</a:t>
                      </a:r>
                      <a:endParaRPr lang="ru-RU" sz="3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3200" dirty="0">
                          <a:effectLst/>
                        </a:rPr>
                        <a:t>Сезонно-промерзаючі</a:t>
                      </a:r>
                      <a:endParaRPr lang="ru-RU" sz="3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 rowSpan="3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3200" dirty="0">
                          <a:effectLst/>
                        </a:rPr>
                        <a:t>Непромерзаючі</a:t>
                      </a:r>
                      <a:endParaRPr lang="ru-RU" sz="3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3200" dirty="0">
                          <a:effectLst/>
                        </a:rPr>
                        <a:t>Непромерзаючі охолоджувані</a:t>
                      </a:r>
                      <a:endParaRPr lang="ru-RU" sz="3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3200" dirty="0">
                          <a:effectLst/>
                        </a:rPr>
                        <a:t>Непромерзаючі теплі</a:t>
                      </a:r>
                      <a:endParaRPr lang="ru-RU" sz="3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3200" dirty="0">
                          <a:effectLst/>
                        </a:rPr>
                        <a:t>Непромерзаючі жаркі</a:t>
                      </a:r>
                      <a:endParaRPr lang="ru-RU" sz="3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6978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Самостійне </a:t>
            </a:r>
            <a:r>
              <a:rPr lang="uk-UA" dirty="0"/>
              <a:t>вивчення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i="1" dirty="0"/>
              <a:t>Причини зниження родючості </a:t>
            </a:r>
            <a:r>
              <a:rPr lang="uk-UA" i="1" dirty="0" err="1"/>
              <a:t>грунту</a:t>
            </a:r>
            <a:r>
              <a:rPr lang="uk-UA" i="1"/>
              <a:t>. </a:t>
            </a:r>
            <a:endParaRPr lang="uk-UA" i="1" smtClean="0"/>
          </a:p>
          <a:p>
            <a:r>
              <a:rPr lang="uk-UA" i="1" smtClean="0"/>
              <a:t>Шляхи </a:t>
            </a:r>
            <a:r>
              <a:rPr lang="uk-UA" i="1" dirty="0"/>
              <a:t>відтворення і підвищення родючості </a:t>
            </a:r>
            <a:r>
              <a:rPr lang="uk-UA" i="1" dirty="0" err="1"/>
              <a:t>грунту</a:t>
            </a:r>
            <a:r>
              <a:rPr lang="uk-UA" i="1" dirty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8933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82</TotalTime>
  <Words>539</Words>
  <Application>Microsoft Office PowerPoint</Application>
  <PresentationFormat>Экран (4:3)</PresentationFormat>
  <Paragraphs>44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Презентация PowerPoint</vt:lpstr>
      <vt:lpstr>План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Самостійне вивчення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Неля</dc:creator>
  <cp:lastModifiedBy>User</cp:lastModifiedBy>
  <cp:revision>10</cp:revision>
  <dcterms:created xsi:type="dcterms:W3CDTF">2015-01-07T09:34:47Z</dcterms:created>
  <dcterms:modified xsi:type="dcterms:W3CDTF">2022-04-03T12:19:48Z</dcterms:modified>
</cp:coreProperties>
</file>