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sldIdLst>
    <p:sldId id="256" r:id="rId2"/>
    <p:sldId id="257" r:id="rId3"/>
    <p:sldId id="258" r:id="rId4"/>
    <p:sldId id="259" r:id="rId5"/>
    <p:sldId id="263" r:id="rId6"/>
    <p:sldId id="260" r:id="rId7"/>
    <p:sldId id="261" r:id="rId8"/>
    <p:sldId id="262" r:id="rId9"/>
    <p:sldId id="264" r:id="rId10"/>
    <p:sldId id="266" r:id="rId11"/>
    <p:sldId id="267" r:id="rId12"/>
    <p:sldId id="268" r:id="rId13"/>
    <p:sldId id="269" r:id="rId14"/>
    <p:sldId id="270" r:id="rId15"/>
    <p:sldId id="271"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C72EB2-B448-40AF-AD2D-680C6C20DB39}" type="datetimeFigureOut">
              <a:rPr lang="ru-RU" smtClean="0"/>
              <a:t>03.04.2022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28AECC-06CE-4307-8854-FC24EDBA4BAF}" type="slidenum">
              <a:rPr lang="ru-RU" smtClean="0"/>
              <a:t>‹#›</a:t>
            </a:fld>
            <a:endParaRPr lang="ru-RU"/>
          </a:p>
        </p:txBody>
      </p:sp>
    </p:spTree>
    <p:extLst>
      <p:ext uri="{BB962C8B-B14F-4D97-AF65-F5344CB8AC3E}">
        <p14:creationId xmlns:p14="http://schemas.microsoft.com/office/powerpoint/2010/main" val="26530044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6B28AECC-06CE-4307-8854-FC24EDBA4BAF}" type="slidenum">
              <a:rPr lang="ru-RU" smtClean="0"/>
              <a:t>3</a:t>
            </a:fld>
            <a:endParaRPr lang="ru-RU"/>
          </a:p>
        </p:txBody>
      </p:sp>
    </p:spTree>
    <p:extLst>
      <p:ext uri="{BB962C8B-B14F-4D97-AF65-F5344CB8AC3E}">
        <p14:creationId xmlns:p14="http://schemas.microsoft.com/office/powerpoint/2010/main" val="29533633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6B28AECC-06CE-4307-8854-FC24EDBA4BAF}" type="slidenum">
              <a:rPr lang="ru-RU" smtClean="0"/>
              <a:t>4</a:t>
            </a:fld>
            <a:endParaRPr lang="ru-RU"/>
          </a:p>
        </p:txBody>
      </p:sp>
    </p:spTree>
    <p:extLst>
      <p:ext uri="{BB962C8B-B14F-4D97-AF65-F5344CB8AC3E}">
        <p14:creationId xmlns:p14="http://schemas.microsoft.com/office/powerpoint/2010/main" val="215154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6C96DDF4-49B8-4DD4-A80B-8D344D484D0F}" type="datetimeFigureOut">
              <a:rPr lang="ru-RU" smtClean="0"/>
              <a:t>03.04.2022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A680533-4A6E-4CD6-9B69-24273E988A41}" type="slidenum">
              <a:rPr lang="ru-RU" smtClean="0"/>
              <a:t>‹#›</a:t>
            </a:fld>
            <a:endParaRPr lang="ru-RU"/>
          </a:p>
        </p:txBody>
      </p:sp>
    </p:spTree>
    <p:extLst>
      <p:ext uri="{BB962C8B-B14F-4D97-AF65-F5344CB8AC3E}">
        <p14:creationId xmlns:p14="http://schemas.microsoft.com/office/powerpoint/2010/main" val="2970161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6C96DDF4-49B8-4DD4-A80B-8D344D484D0F}" type="datetimeFigureOut">
              <a:rPr lang="ru-RU" smtClean="0"/>
              <a:t>03.04.2022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A680533-4A6E-4CD6-9B69-24273E988A41}" type="slidenum">
              <a:rPr lang="ru-RU" smtClean="0"/>
              <a:t>‹#›</a:t>
            </a:fld>
            <a:endParaRPr lang="ru-RU"/>
          </a:p>
        </p:txBody>
      </p:sp>
    </p:spTree>
    <p:extLst>
      <p:ext uri="{BB962C8B-B14F-4D97-AF65-F5344CB8AC3E}">
        <p14:creationId xmlns:p14="http://schemas.microsoft.com/office/powerpoint/2010/main" val="2711124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6C96DDF4-49B8-4DD4-A80B-8D344D484D0F}" type="datetimeFigureOut">
              <a:rPr lang="ru-RU" smtClean="0"/>
              <a:t>03.04.2022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A680533-4A6E-4CD6-9B69-24273E988A41}" type="slidenum">
              <a:rPr lang="ru-RU" smtClean="0"/>
              <a:t>‹#›</a:t>
            </a:fld>
            <a:endParaRPr lang="ru-RU"/>
          </a:p>
        </p:txBody>
      </p:sp>
    </p:spTree>
    <p:extLst>
      <p:ext uri="{BB962C8B-B14F-4D97-AF65-F5344CB8AC3E}">
        <p14:creationId xmlns:p14="http://schemas.microsoft.com/office/powerpoint/2010/main" val="154741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6C96DDF4-49B8-4DD4-A80B-8D344D484D0F}" type="datetimeFigureOut">
              <a:rPr lang="ru-RU" smtClean="0"/>
              <a:t>03.04.2022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A680533-4A6E-4CD6-9B69-24273E988A41}" type="slidenum">
              <a:rPr lang="ru-RU" smtClean="0"/>
              <a:t>‹#›</a:t>
            </a:fld>
            <a:endParaRPr lang="ru-RU"/>
          </a:p>
        </p:txBody>
      </p:sp>
    </p:spTree>
    <p:extLst>
      <p:ext uri="{BB962C8B-B14F-4D97-AF65-F5344CB8AC3E}">
        <p14:creationId xmlns:p14="http://schemas.microsoft.com/office/powerpoint/2010/main" val="33045829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6C96DDF4-49B8-4DD4-A80B-8D344D484D0F}" type="datetimeFigureOut">
              <a:rPr lang="ru-RU" smtClean="0"/>
              <a:t>03.04.2022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A680533-4A6E-4CD6-9B69-24273E988A41}" type="slidenum">
              <a:rPr lang="ru-RU" smtClean="0"/>
              <a:t>‹#›</a:t>
            </a:fld>
            <a:endParaRPr lang="ru-RU"/>
          </a:p>
        </p:txBody>
      </p:sp>
    </p:spTree>
    <p:extLst>
      <p:ext uri="{BB962C8B-B14F-4D97-AF65-F5344CB8AC3E}">
        <p14:creationId xmlns:p14="http://schemas.microsoft.com/office/powerpoint/2010/main" val="506949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p>
            <a:fld id="{6C96DDF4-49B8-4DD4-A80B-8D344D484D0F}" type="datetimeFigureOut">
              <a:rPr lang="ru-RU" smtClean="0"/>
              <a:t>03.04.2022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A680533-4A6E-4CD6-9B69-24273E988A41}" type="slidenum">
              <a:rPr lang="ru-RU" smtClean="0"/>
              <a:t>‹#›</a:t>
            </a:fld>
            <a:endParaRPr lang="ru-RU"/>
          </a:p>
        </p:txBody>
      </p:sp>
    </p:spTree>
    <p:extLst>
      <p:ext uri="{BB962C8B-B14F-4D97-AF65-F5344CB8AC3E}">
        <p14:creationId xmlns:p14="http://schemas.microsoft.com/office/powerpoint/2010/main" val="1713613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p>
            <a:fld id="{6C96DDF4-49B8-4DD4-A80B-8D344D484D0F}" type="datetimeFigureOut">
              <a:rPr lang="ru-RU" smtClean="0"/>
              <a:t>03.04.2022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A680533-4A6E-4CD6-9B69-24273E988A41}" type="slidenum">
              <a:rPr lang="ru-RU" smtClean="0"/>
              <a:t>‹#›</a:t>
            </a:fld>
            <a:endParaRPr lang="ru-RU"/>
          </a:p>
        </p:txBody>
      </p:sp>
    </p:spTree>
    <p:extLst>
      <p:ext uri="{BB962C8B-B14F-4D97-AF65-F5344CB8AC3E}">
        <p14:creationId xmlns:p14="http://schemas.microsoft.com/office/powerpoint/2010/main" val="3731921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6C96DDF4-49B8-4DD4-A80B-8D344D484D0F}" type="datetimeFigureOut">
              <a:rPr lang="ru-RU" smtClean="0"/>
              <a:t>03.04.2022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A680533-4A6E-4CD6-9B69-24273E988A41}" type="slidenum">
              <a:rPr lang="ru-RU" smtClean="0"/>
              <a:t>‹#›</a:t>
            </a:fld>
            <a:endParaRPr lang="ru-RU"/>
          </a:p>
        </p:txBody>
      </p:sp>
    </p:spTree>
    <p:extLst>
      <p:ext uri="{BB962C8B-B14F-4D97-AF65-F5344CB8AC3E}">
        <p14:creationId xmlns:p14="http://schemas.microsoft.com/office/powerpoint/2010/main" val="3360020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C96DDF4-49B8-4DD4-A80B-8D344D484D0F}" type="datetimeFigureOut">
              <a:rPr lang="ru-RU" smtClean="0"/>
              <a:t>03.04.2022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A680533-4A6E-4CD6-9B69-24273E988A41}" type="slidenum">
              <a:rPr lang="ru-RU" smtClean="0"/>
              <a:t>‹#›</a:t>
            </a:fld>
            <a:endParaRPr lang="ru-RU"/>
          </a:p>
        </p:txBody>
      </p:sp>
    </p:spTree>
    <p:extLst>
      <p:ext uri="{BB962C8B-B14F-4D97-AF65-F5344CB8AC3E}">
        <p14:creationId xmlns:p14="http://schemas.microsoft.com/office/powerpoint/2010/main" val="9530451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C96DDF4-49B8-4DD4-A80B-8D344D484D0F}" type="datetimeFigureOut">
              <a:rPr lang="ru-RU" smtClean="0"/>
              <a:t>03.04.2022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A680533-4A6E-4CD6-9B69-24273E988A41}" type="slidenum">
              <a:rPr lang="ru-RU" smtClean="0"/>
              <a:t>‹#›</a:t>
            </a:fld>
            <a:endParaRPr lang="ru-RU"/>
          </a:p>
        </p:txBody>
      </p:sp>
    </p:spTree>
    <p:extLst>
      <p:ext uri="{BB962C8B-B14F-4D97-AF65-F5344CB8AC3E}">
        <p14:creationId xmlns:p14="http://schemas.microsoft.com/office/powerpoint/2010/main" val="1295822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C96DDF4-49B8-4DD4-A80B-8D344D484D0F}" type="datetimeFigureOut">
              <a:rPr lang="ru-RU" smtClean="0"/>
              <a:t>03.04.2022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A680533-4A6E-4CD6-9B69-24273E988A41}" type="slidenum">
              <a:rPr lang="ru-RU" smtClean="0"/>
              <a:t>‹#›</a:t>
            </a:fld>
            <a:endParaRPr lang="ru-RU"/>
          </a:p>
        </p:txBody>
      </p:sp>
    </p:spTree>
    <p:extLst>
      <p:ext uri="{BB962C8B-B14F-4D97-AF65-F5344CB8AC3E}">
        <p14:creationId xmlns:p14="http://schemas.microsoft.com/office/powerpoint/2010/main" val="1568417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96DDF4-49B8-4DD4-A80B-8D344D484D0F}" type="datetimeFigureOut">
              <a:rPr lang="ru-RU" smtClean="0"/>
              <a:t>03.04.2022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680533-4A6E-4CD6-9B69-24273E988A41}" type="slidenum">
              <a:rPr lang="ru-RU" smtClean="0"/>
              <a:t>‹#›</a:t>
            </a:fld>
            <a:endParaRPr lang="ru-RU"/>
          </a:p>
        </p:txBody>
      </p:sp>
    </p:spTree>
    <p:extLst>
      <p:ext uri="{BB962C8B-B14F-4D97-AF65-F5344CB8AC3E}">
        <p14:creationId xmlns:p14="http://schemas.microsoft.com/office/powerpoint/2010/main" val="428189910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http://files.ub.ua/news/news/5/716041_201970_131770999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678" y="0"/>
            <a:ext cx="9216008"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323528" y="188640"/>
            <a:ext cx="8640960" cy="1446550"/>
          </a:xfrm>
          <a:prstGeom prst="rect">
            <a:avLst/>
          </a:prstGeom>
        </p:spPr>
        <p:txBody>
          <a:bodyPr wrap="square">
            <a:spAutoFit/>
          </a:bodyPr>
          <a:lstStyle/>
          <a:p>
            <a:pPr algn="ctr"/>
            <a:r>
              <a:rPr lang="uk-UA" sz="4400" i="1" u="sng" dirty="0" smtClean="0"/>
              <a:t>Основи ґрунтознавства та геології</a:t>
            </a:r>
            <a:endParaRPr lang="ru-RU" sz="4400" dirty="0"/>
          </a:p>
        </p:txBody>
      </p:sp>
      <p:sp>
        <p:nvSpPr>
          <p:cNvPr id="6" name="Прямоугольник 5"/>
          <p:cNvSpPr/>
          <p:nvPr/>
        </p:nvSpPr>
        <p:spPr>
          <a:xfrm>
            <a:off x="611560" y="2348880"/>
            <a:ext cx="7661072" cy="1754326"/>
          </a:xfrm>
          <a:prstGeom prst="rect">
            <a:avLst/>
          </a:prstGeom>
        </p:spPr>
        <p:txBody>
          <a:bodyPr wrap="none">
            <a:spAutoFit/>
          </a:bodyPr>
          <a:lstStyle/>
          <a:p>
            <a:pPr algn="ctr"/>
            <a:r>
              <a:rPr lang="ru-RU" sz="5400" b="1" i="1" dirty="0">
                <a:solidFill>
                  <a:schemeClr val="accent1">
                    <a:lumMod val="40000"/>
                    <a:lumOff val="60000"/>
                  </a:schemeClr>
                </a:solidFill>
              </a:rPr>
              <a:t>ВОДНІ ВЛАСТИВОСТІ ТА </a:t>
            </a:r>
            <a:endParaRPr lang="ru-RU" sz="5400" b="1" i="1" dirty="0" smtClean="0">
              <a:solidFill>
                <a:schemeClr val="accent1">
                  <a:lumMod val="40000"/>
                  <a:lumOff val="60000"/>
                </a:schemeClr>
              </a:solidFill>
            </a:endParaRPr>
          </a:p>
          <a:p>
            <a:pPr algn="ctr"/>
            <a:r>
              <a:rPr lang="ru-RU" sz="5400" b="1" i="1" dirty="0" smtClean="0">
                <a:solidFill>
                  <a:schemeClr val="accent1">
                    <a:lumMod val="40000"/>
                    <a:lumOff val="60000"/>
                  </a:schemeClr>
                </a:solidFill>
              </a:rPr>
              <a:t>ВОДНИЙ </a:t>
            </a:r>
            <a:r>
              <a:rPr lang="ru-RU" sz="5400" b="1" i="1" dirty="0">
                <a:solidFill>
                  <a:schemeClr val="accent1">
                    <a:lumMod val="40000"/>
                    <a:lumOff val="60000"/>
                  </a:schemeClr>
                </a:solidFill>
              </a:rPr>
              <a:t>РЕЖИМ ҐРУНТУ</a:t>
            </a:r>
            <a:endParaRPr lang="ru-RU" sz="5400" dirty="0">
              <a:solidFill>
                <a:schemeClr val="accent1">
                  <a:lumMod val="40000"/>
                  <a:lumOff val="60000"/>
                </a:schemeClr>
              </a:solidFill>
            </a:endParaRPr>
          </a:p>
        </p:txBody>
      </p:sp>
      <p:sp>
        <p:nvSpPr>
          <p:cNvPr id="7" name="Прямоугольник 6"/>
          <p:cNvSpPr/>
          <p:nvPr/>
        </p:nvSpPr>
        <p:spPr>
          <a:xfrm>
            <a:off x="3995936" y="5085184"/>
            <a:ext cx="4399656" cy="1015663"/>
          </a:xfrm>
          <a:prstGeom prst="rect">
            <a:avLst/>
          </a:prstGeom>
        </p:spPr>
        <p:txBody>
          <a:bodyPr wrap="square">
            <a:spAutoFit/>
          </a:bodyPr>
          <a:lstStyle/>
          <a:p>
            <a:pPr algn="ctr"/>
            <a:r>
              <a:rPr lang="uk-UA" sz="6000" dirty="0" smtClean="0">
                <a:solidFill>
                  <a:schemeClr val="accent3">
                    <a:lumMod val="20000"/>
                    <a:lumOff val="80000"/>
                  </a:schemeClr>
                </a:solidFill>
              </a:rPr>
              <a:t>Тема 13</a:t>
            </a:r>
            <a:endParaRPr lang="ru-RU" sz="6000" dirty="0">
              <a:solidFill>
                <a:schemeClr val="accent3">
                  <a:lumMod val="20000"/>
                  <a:lumOff val="80000"/>
                </a:schemeClr>
              </a:solidFill>
            </a:endParaRPr>
          </a:p>
        </p:txBody>
      </p:sp>
    </p:spTree>
    <p:extLst>
      <p:ext uri="{BB962C8B-B14F-4D97-AF65-F5344CB8AC3E}">
        <p14:creationId xmlns:p14="http://schemas.microsoft.com/office/powerpoint/2010/main" val="30299321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188640"/>
            <a:ext cx="8064896" cy="2862322"/>
          </a:xfrm>
          <a:prstGeom prst="rect">
            <a:avLst/>
          </a:prstGeom>
        </p:spPr>
        <p:txBody>
          <a:bodyPr wrap="square">
            <a:spAutoFit/>
          </a:bodyPr>
          <a:lstStyle/>
          <a:p>
            <a:pPr algn="just"/>
            <a:r>
              <a:rPr lang="uk-UA" sz="2000" dirty="0"/>
              <a:t>Властивість ґрунту поглинати й утримувати воду в своєму профілі, протидіючи стіканню її під дією сили тяжіння, називається </a:t>
            </a:r>
            <a:r>
              <a:rPr lang="uk-UA" sz="2000" b="1" i="1" dirty="0"/>
              <a:t>водоутримуючою здатністю.</a:t>
            </a:r>
            <a:endParaRPr lang="ru-RU" sz="2000" dirty="0"/>
          </a:p>
          <a:p>
            <a:pPr algn="just"/>
            <a:r>
              <a:rPr lang="uk-UA" sz="2000" b="1" i="1" dirty="0"/>
              <a:t>Вологоємність</a:t>
            </a:r>
            <a:r>
              <a:rPr lang="uk-UA" sz="2000" dirty="0"/>
              <a:t> – це здатність ґрунту поглинати й утримувати визначену кількість води.</a:t>
            </a:r>
            <a:endParaRPr lang="ru-RU" sz="2000" dirty="0"/>
          </a:p>
          <a:p>
            <a:pPr algn="just"/>
            <a:r>
              <a:rPr lang="uk-UA" sz="2000" b="1" i="1" dirty="0"/>
              <a:t>Водопроникність </a:t>
            </a:r>
            <a:r>
              <a:rPr lang="uk-UA" sz="2000" b="1" i="1" dirty="0" smtClean="0"/>
              <a:t>ґрунту </a:t>
            </a:r>
            <a:r>
              <a:rPr lang="uk-UA" sz="2000" b="1" i="1" dirty="0"/>
              <a:t>– </a:t>
            </a:r>
            <a:r>
              <a:rPr lang="uk-UA" sz="2000" dirty="0"/>
              <a:t>це здатність ґрунту всмоктувати і пропускати через себе воду, яка надходить із поверхні.</a:t>
            </a:r>
            <a:endParaRPr lang="ru-RU" sz="2000" dirty="0"/>
          </a:p>
          <a:p>
            <a:pPr algn="just"/>
            <a:r>
              <a:rPr lang="uk-UA" sz="2000" b="1" dirty="0"/>
              <a:t>Водопідйомна здатність ґрунтів</a:t>
            </a:r>
            <a:r>
              <a:rPr lang="uk-UA" sz="2000" dirty="0"/>
              <a:t> – це властивість ґрунтів викликати підняття вміщеної в них води за рахунок капілярних сил.</a:t>
            </a:r>
            <a:endParaRPr lang="ru-RU" sz="2000" dirty="0"/>
          </a:p>
        </p:txBody>
      </p:sp>
      <p:pic>
        <p:nvPicPr>
          <p:cNvPr id="3074" name="Picture 2" descr="https://www.agronom.co.ua/wp-content/uploads/2021/01/root-hair-in-pores-300x16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3429000"/>
            <a:ext cx="3919132" cy="2207779"/>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169468" y="5753380"/>
            <a:ext cx="3939220" cy="369332"/>
          </a:xfrm>
          <a:prstGeom prst="rect">
            <a:avLst/>
          </a:prstGeom>
        </p:spPr>
        <p:txBody>
          <a:bodyPr wrap="none">
            <a:spAutoFit/>
          </a:bodyPr>
          <a:lstStyle/>
          <a:p>
            <a:r>
              <a:rPr lang="ru-RU" dirty="0"/>
              <a:t>1) </a:t>
            </a:r>
            <a:r>
              <a:rPr lang="uk-UA" dirty="0" smtClean="0"/>
              <a:t>Кореневий</a:t>
            </a:r>
            <a:r>
              <a:rPr lang="ru-RU" dirty="0" smtClean="0"/>
              <a:t> </a:t>
            </a:r>
            <a:r>
              <a:rPr lang="ru-RU" dirty="0"/>
              <a:t>волосок 2) Грунт 3) Вода</a:t>
            </a:r>
            <a:endParaRPr lang="uk-UA" dirty="0"/>
          </a:p>
        </p:txBody>
      </p:sp>
      <p:pic>
        <p:nvPicPr>
          <p:cNvPr id="3076" name="Picture 4" descr="Джерело фото: egypt-business.co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27984" y="3429000"/>
            <a:ext cx="4575318" cy="25090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17490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31540" y="225514"/>
            <a:ext cx="8280920" cy="646331"/>
          </a:xfrm>
          <a:prstGeom prst="rect">
            <a:avLst/>
          </a:prstGeom>
        </p:spPr>
        <p:txBody>
          <a:bodyPr wrap="square">
            <a:spAutoFit/>
          </a:bodyPr>
          <a:lstStyle/>
          <a:p>
            <a:pPr algn="just"/>
            <a:r>
              <a:rPr lang="uk-UA" b="1" dirty="0"/>
              <a:t>Водний режим ґрунту - </a:t>
            </a:r>
            <a:r>
              <a:rPr lang="uk-UA" dirty="0"/>
              <a:t>це сукупність явищ надходження води   в ґрунт, </a:t>
            </a:r>
            <a:r>
              <a:rPr lang="ru-RU" dirty="0" smtClean="0"/>
              <a:t>     </a:t>
            </a:r>
            <a:r>
              <a:rPr lang="uk-UA" dirty="0"/>
              <a:t>її переміщення, збереження, зміни фізичного стану і витрачання з ґрунту.</a:t>
            </a:r>
            <a:endParaRPr lang="ru-RU" dirty="0"/>
          </a:p>
        </p:txBody>
      </p:sp>
      <p:sp>
        <p:nvSpPr>
          <p:cNvPr id="3" name="Прямоугольник 2"/>
          <p:cNvSpPr/>
          <p:nvPr/>
        </p:nvSpPr>
        <p:spPr>
          <a:xfrm>
            <a:off x="390600" y="903074"/>
            <a:ext cx="8280920" cy="1754326"/>
          </a:xfrm>
          <a:prstGeom prst="rect">
            <a:avLst/>
          </a:prstGeom>
        </p:spPr>
        <p:txBody>
          <a:bodyPr wrap="square">
            <a:spAutoFit/>
          </a:bodyPr>
          <a:lstStyle/>
          <a:p>
            <a:pPr algn="just"/>
            <a:r>
              <a:rPr lang="uk-UA" b="1" dirty="0"/>
              <a:t>Водний режим</a:t>
            </a:r>
            <a:r>
              <a:rPr lang="uk-UA" dirty="0"/>
              <a:t> </a:t>
            </a:r>
            <a:r>
              <a:rPr lang="uk-UA" b="1" dirty="0" err="1"/>
              <a:t>грунту</a:t>
            </a:r>
            <a:r>
              <a:rPr lang="uk-UA" b="1" dirty="0"/>
              <a:t> </a:t>
            </a:r>
            <a:r>
              <a:rPr lang="uk-UA" dirty="0"/>
              <a:t>– процеси, пов'язані </a:t>
            </a:r>
            <a:r>
              <a:rPr lang="uk-UA" b="1" dirty="0"/>
              <a:t>з </a:t>
            </a:r>
            <a:r>
              <a:rPr lang="uk-UA" dirty="0"/>
              <a:t>надходженням вологи в ґрунт, витратою, переміщенням і зміною її стану.</a:t>
            </a:r>
            <a:endParaRPr lang="ru-RU" dirty="0"/>
          </a:p>
          <a:p>
            <a:pPr algn="just"/>
            <a:r>
              <a:rPr lang="uk-UA" b="1" dirty="0"/>
              <a:t>Мерзлотний</a:t>
            </a:r>
            <a:r>
              <a:rPr lang="uk-UA" dirty="0"/>
              <a:t> - поширений в районах вічної мерзлоти, де влітку розмерзається тільки верхній шар ґрунту, а на певній глибині залягає водонепроникний горизонт.</a:t>
            </a:r>
            <a:endParaRPr lang="ru-RU" dirty="0"/>
          </a:p>
          <a:p>
            <a:pPr algn="just"/>
            <a:r>
              <a:rPr lang="uk-UA" b="1" dirty="0"/>
              <a:t>Промивний </a:t>
            </a:r>
            <a:r>
              <a:rPr lang="uk-UA" dirty="0"/>
              <a:t>- в районах, де коефіцієнт зволоження більший за одиницю і </a:t>
            </a:r>
            <a:r>
              <a:rPr lang="uk-UA" dirty="0" err="1"/>
              <a:t>Грунт</a:t>
            </a:r>
            <a:r>
              <a:rPr lang="uk-UA" dirty="0"/>
              <a:t> щороку промивається атмосферними опадами до ґрунтових вод</a:t>
            </a:r>
            <a:r>
              <a:rPr lang="uk-UA" dirty="0" smtClean="0"/>
              <a:t>.</a:t>
            </a:r>
            <a:endParaRPr lang="ru-RU"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8023" y="2955405"/>
            <a:ext cx="4338139" cy="34633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Прямоугольник 3"/>
          <p:cNvSpPr/>
          <p:nvPr/>
        </p:nvSpPr>
        <p:spPr>
          <a:xfrm>
            <a:off x="107504" y="2701932"/>
            <a:ext cx="4572000" cy="3970318"/>
          </a:xfrm>
          <a:prstGeom prst="rect">
            <a:avLst/>
          </a:prstGeom>
        </p:spPr>
        <p:txBody>
          <a:bodyPr>
            <a:spAutoFit/>
          </a:bodyPr>
          <a:lstStyle/>
          <a:p>
            <a:pPr algn="just"/>
            <a:r>
              <a:rPr lang="uk-UA" b="1" dirty="0"/>
              <a:t>Періодично-промивний </a:t>
            </a:r>
            <a:r>
              <a:rPr lang="uk-UA" dirty="0"/>
              <a:t>- спостерігається в районах, де ґрунт промивається опадами періодично і лише в ті роки, коли сума опадів перевищує кількість </a:t>
            </a:r>
            <a:r>
              <a:rPr lang="uk-UA" dirty="0" err="1"/>
              <a:t>випаровуваної</a:t>
            </a:r>
            <a:r>
              <a:rPr lang="uk-UA" dirty="0"/>
              <a:t> вологи.</a:t>
            </a:r>
            <a:endParaRPr lang="ru-RU" dirty="0"/>
          </a:p>
          <a:p>
            <a:pPr algn="just"/>
            <a:r>
              <a:rPr lang="uk-UA" b="1" dirty="0"/>
              <a:t>Непромивний</a:t>
            </a:r>
            <a:r>
              <a:rPr lang="uk-UA" dirty="0"/>
              <a:t> - поширений у південних степових районах, де </a:t>
            </a:r>
            <a:r>
              <a:rPr lang="uk-UA" b="1" dirty="0"/>
              <a:t>товща </a:t>
            </a:r>
            <a:r>
              <a:rPr lang="uk-UA" dirty="0" err="1"/>
              <a:t>грунту</a:t>
            </a:r>
            <a:r>
              <a:rPr lang="uk-UA" dirty="0"/>
              <a:t> ніколи не промивається опадами (опади не </a:t>
            </a:r>
            <a:r>
              <a:rPr lang="uk-UA" b="1" dirty="0"/>
              <a:t>досягають </a:t>
            </a:r>
            <a:r>
              <a:rPr lang="uk-UA" dirty="0"/>
              <a:t>ґрунтових вод).</a:t>
            </a:r>
            <a:endParaRPr lang="ru-RU" dirty="0"/>
          </a:p>
          <a:p>
            <a:pPr algn="just"/>
            <a:r>
              <a:rPr lang="uk-UA" b="1" dirty="0"/>
              <a:t>Випітний   </a:t>
            </a:r>
            <a:r>
              <a:rPr lang="uk-UA" dirty="0"/>
              <a:t>-   поширений   в   районах,   де   рослини   і   ґрунт </a:t>
            </a:r>
            <a:r>
              <a:rPr lang="uk-UA" b="1" dirty="0"/>
              <a:t>випаровують </a:t>
            </a:r>
            <a:r>
              <a:rPr lang="uk-UA" dirty="0"/>
              <a:t>значно більше вологи ніж її надходить у вигляді опадів. </a:t>
            </a:r>
            <a:endParaRPr lang="ru-RU" dirty="0"/>
          </a:p>
          <a:p>
            <a:pPr algn="just"/>
            <a:r>
              <a:rPr lang="uk-UA" b="1" dirty="0"/>
              <a:t>Іригаційний </a:t>
            </a:r>
            <a:r>
              <a:rPr lang="uk-UA" dirty="0"/>
              <a:t>- виникає як наслідок поливів.</a:t>
            </a:r>
            <a:endParaRPr lang="ru-RU" dirty="0"/>
          </a:p>
        </p:txBody>
      </p:sp>
    </p:spTree>
    <p:extLst>
      <p:ext uri="{BB962C8B-B14F-4D97-AF65-F5344CB8AC3E}">
        <p14:creationId xmlns:p14="http://schemas.microsoft.com/office/powerpoint/2010/main" val="32639324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84380"/>
            <a:ext cx="8280920" cy="646331"/>
          </a:xfrm>
          <a:prstGeom prst="rect">
            <a:avLst/>
          </a:prstGeom>
        </p:spPr>
        <p:txBody>
          <a:bodyPr wrap="square">
            <a:spAutoFit/>
          </a:bodyPr>
          <a:lstStyle/>
          <a:p>
            <a:pPr algn="just"/>
            <a:r>
              <a:rPr lang="uk-UA" b="1" dirty="0" smtClean="0"/>
              <a:t>Ґрунтовий </a:t>
            </a:r>
            <a:r>
              <a:rPr lang="uk-UA" b="1" dirty="0"/>
              <a:t>розчин </a:t>
            </a:r>
            <a:r>
              <a:rPr lang="uk-UA" dirty="0"/>
              <a:t>– це рідка фаза </a:t>
            </a:r>
            <a:r>
              <a:rPr lang="uk-UA" dirty="0" smtClean="0"/>
              <a:t>ґрунтів, </a:t>
            </a:r>
            <a:r>
              <a:rPr lang="uk-UA" dirty="0"/>
              <a:t>яка містить </a:t>
            </a:r>
            <a:r>
              <a:rPr lang="uk-UA" dirty="0" smtClean="0"/>
              <a:t>ґрунтову </a:t>
            </a:r>
            <a:r>
              <a:rPr lang="uk-UA" dirty="0"/>
              <a:t>воду, розчинені в ній солі, органічні та органо-мінеральні сполуки, гази й колоїдні золі.</a:t>
            </a:r>
            <a:endParaRPr lang="ru-RU" dirty="0"/>
          </a:p>
        </p:txBody>
      </p:sp>
      <p:sp>
        <p:nvSpPr>
          <p:cNvPr id="3" name="Прямоугольник 2"/>
          <p:cNvSpPr/>
          <p:nvPr/>
        </p:nvSpPr>
        <p:spPr>
          <a:xfrm>
            <a:off x="539552" y="730711"/>
            <a:ext cx="8280920" cy="646331"/>
          </a:xfrm>
          <a:prstGeom prst="rect">
            <a:avLst/>
          </a:prstGeom>
        </p:spPr>
        <p:txBody>
          <a:bodyPr wrap="square">
            <a:spAutoFit/>
          </a:bodyPr>
          <a:lstStyle/>
          <a:p>
            <a:pPr algn="just"/>
            <a:r>
              <a:rPr lang="uk-UA" dirty="0"/>
              <a:t>Джерелами </a:t>
            </a:r>
            <a:r>
              <a:rPr lang="uk-UA" dirty="0" smtClean="0"/>
              <a:t>ґрунтових </a:t>
            </a:r>
            <a:r>
              <a:rPr lang="uk-UA" dirty="0"/>
              <a:t>розчинів є: 1) атмосферні опади; 2) </a:t>
            </a:r>
            <a:r>
              <a:rPr lang="uk-UA" dirty="0" err="1"/>
              <a:t>грунтові</a:t>
            </a:r>
            <a:r>
              <a:rPr lang="uk-UA" dirty="0"/>
              <a:t> води; </a:t>
            </a:r>
            <a:r>
              <a:rPr lang="uk-UA" dirty="0" smtClean="0"/>
              <a:t>                    3</a:t>
            </a:r>
            <a:r>
              <a:rPr lang="uk-UA" dirty="0"/>
              <a:t>) зрошувальні (поливні) води.</a:t>
            </a:r>
            <a:endParaRPr lang="ru-RU" dirty="0"/>
          </a:p>
        </p:txBody>
      </p:sp>
      <p:sp>
        <p:nvSpPr>
          <p:cNvPr id="4" name="Прямоугольник 3"/>
          <p:cNvSpPr/>
          <p:nvPr/>
        </p:nvSpPr>
        <p:spPr>
          <a:xfrm>
            <a:off x="539552" y="1316667"/>
            <a:ext cx="8280920" cy="1200329"/>
          </a:xfrm>
          <a:prstGeom prst="rect">
            <a:avLst/>
          </a:prstGeom>
        </p:spPr>
        <p:txBody>
          <a:bodyPr wrap="square">
            <a:spAutoFit/>
          </a:bodyPr>
          <a:lstStyle/>
          <a:p>
            <a:pPr algn="just"/>
            <a:r>
              <a:rPr lang="uk-UA" dirty="0"/>
              <a:t>Склад </a:t>
            </a:r>
            <a:r>
              <a:rPr lang="uk-UA" dirty="0" err="1"/>
              <a:t>грунтових</a:t>
            </a:r>
            <a:r>
              <a:rPr lang="uk-UA" dirty="0"/>
              <a:t> розчинів залежить від: 1) кількості та якості атмосферних опадів; 2) складу твердої фази </a:t>
            </a:r>
            <a:r>
              <a:rPr lang="uk-UA" dirty="0" err="1"/>
              <a:t>грунту</a:t>
            </a:r>
            <a:r>
              <a:rPr lang="uk-UA" dirty="0"/>
              <a:t>; 3) кількості та якості рослинного матеріалу надземної та підземної частин біогеоценозу; 4) життєдіяльності рослин – поглинання з розчину визначених іонів і виділення з коренів. </a:t>
            </a:r>
            <a:endParaRPr lang="ru-RU" dirty="0"/>
          </a:p>
        </p:txBody>
      </p:sp>
      <p:sp>
        <p:nvSpPr>
          <p:cNvPr id="5" name="Прямоугольник 4"/>
          <p:cNvSpPr/>
          <p:nvPr/>
        </p:nvSpPr>
        <p:spPr>
          <a:xfrm>
            <a:off x="539552" y="2519438"/>
            <a:ext cx="8280920" cy="923330"/>
          </a:xfrm>
          <a:prstGeom prst="rect">
            <a:avLst/>
          </a:prstGeom>
        </p:spPr>
        <p:txBody>
          <a:bodyPr wrap="square">
            <a:spAutoFit/>
          </a:bodyPr>
          <a:lstStyle/>
          <a:p>
            <a:pPr algn="just"/>
            <a:r>
              <a:rPr lang="uk-UA" dirty="0"/>
              <a:t>Реакція </a:t>
            </a:r>
            <a:r>
              <a:rPr lang="uk-UA" dirty="0" err="1"/>
              <a:t>грунтового</a:t>
            </a:r>
            <a:r>
              <a:rPr lang="uk-UA" dirty="0"/>
              <a:t> розчину визначається активністю вільних водневих (Н</a:t>
            </a:r>
            <a:r>
              <a:rPr lang="uk-UA" baseline="30000" dirty="0"/>
              <a:t>+</a:t>
            </a:r>
            <a:r>
              <a:rPr lang="uk-UA" dirty="0"/>
              <a:t>) і гідроксильних (ОН) іонів і вимірюється показником </a:t>
            </a:r>
            <a:r>
              <a:rPr lang="uk-UA" dirty="0" err="1"/>
              <a:t>рН</a:t>
            </a:r>
            <a:r>
              <a:rPr lang="uk-UA" dirty="0"/>
              <a:t> –</a:t>
            </a:r>
            <a:r>
              <a:rPr lang="uk-UA" b="1" dirty="0"/>
              <a:t> від'ємним логарифмом активності іонів водню.</a:t>
            </a:r>
            <a:endParaRPr lang="ru-RU" dirty="0"/>
          </a:p>
        </p:txBody>
      </p:sp>
      <p:sp>
        <p:nvSpPr>
          <p:cNvPr id="6" name="Прямоугольник 5"/>
          <p:cNvSpPr/>
          <p:nvPr/>
        </p:nvSpPr>
        <p:spPr>
          <a:xfrm>
            <a:off x="551206" y="3429000"/>
            <a:ext cx="8280920" cy="923330"/>
          </a:xfrm>
          <a:prstGeom prst="rect">
            <a:avLst/>
          </a:prstGeom>
        </p:spPr>
        <p:txBody>
          <a:bodyPr wrap="square">
            <a:spAutoFit/>
          </a:bodyPr>
          <a:lstStyle/>
          <a:p>
            <a:pPr algn="just"/>
            <a:r>
              <a:rPr lang="uk-UA" b="1" dirty="0" err="1"/>
              <a:t>Буферністю</a:t>
            </a:r>
            <a:r>
              <a:rPr lang="uk-UA" b="1" dirty="0"/>
              <a:t> </a:t>
            </a:r>
            <a:r>
              <a:rPr lang="uk-UA" b="1" dirty="0" err="1"/>
              <a:t>грунту</a:t>
            </a:r>
            <a:r>
              <a:rPr lang="uk-UA" b="1" dirty="0"/>
              <a:t> </a:t>
            </a:r>
            <a:r>
              <a:rPr lang="uk-UA" dirty="0"/>
              <a:t>називають його здатність протистояти різкій зміні активної реакції середовища при надходженні кислих чи лужних речовин (наприклад, при удобренні сільськогосподарських культур).</a:t>
            </a:r>
            <a:endParaRPr lang="ru-RU" dirty="0"/>
          </a:p>
        </p:txBody>
      </p:sp>
      <p:pic>
        <p:nvPicPr>
          <p:cNvPr id="5122" name="Picture 2" descr="Измерение кислотности почвы"/>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768" y="4578424"/>
            <a:ext cx="8634358" cy="20882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98189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99592" y="332656"/>
            <a:ext cx="7272808" cy="584775"/>
          </a:xfrm>
          <a:prstGeom prst="rect">
            <a:avLst/>
          </a:prstGeom>
        </p:spPr>
        <p:txBody>
          <a:bodyPr wrap="square">
            <a:spAutoFit/>
          </a:bodyPr>
          <a:lstStyle/>
          <a:p>
            <a:pPr algn="ctr"/>
            <a:r>
              <a:rPr lang="uk-UA" sz="3200" b="1" dirty="0"/>
              <a:t>Кислотність </a:t>
            </a:r>
            <a:r>
              <a:rPr lang="uk-UA" sz="3200" b="1" dirty="0" smtClean="0"/>
              <a:t>ґрунтів, </a:t>
            </a:r>
            <a:r>
              <a:rPr lang="uk-UA" sz="3200" b="1" dirty="0"/>
              <a:t>її форми</a:t>
            </a:r>
            <a:endParaRPr lang="ru-RU" sz="3200" b="1" dirty="0"/>
          </a:p>
        </p:txBody>
      </p:sp>
      <p:sp>
        <p:nvSpPr>
          <p:cNvPr id="3" name="Прямоугольник 2"/>
          <p:cNvSpPr/>
          <p:nvPr/>
        </p:nvSpPr>
        <p:spPr>
          <a:xfrm>
            <a:off x="447506" y="978434"/>
            <a:ext cx="8424936" cy="646331"/>
          </a:xfrm>
          <a:prstGeom prst="rect">
            <a:avLst/>
          </a:prstGeom>
        </p:spPr>
        <p:txBody>
          <a:bodyPr wrap="square">
            <a:spAutoFit/>
          </a:bodyPr>
          <a:lstStyle/>
          <a:p>
            <a:r>
              <a:rPr lang="uk-UA" dirty="0"/>
              <a:t>Виділяють </a:t>
            </a:r>
            <a:r>
              <a:rPr lang="uk-UA" b="1" i="1" dirty="0"/>
              <a:t>актуальну </a:t>
            </a:r>
            <a:r>
              <a:rPr lang="uk-UA" dirty="0"/>
              <a:t>(активну) і </a:t>
            </a:r>
            <a:r>
              <a:rPr lang="uk-UA" b="1" i="1" dirty="0"/>
              <a:t>потенційну </a:t>
            </a:r>
            <a:r>
              <a:rPr lang="uk-UA" dirty="0"/>
              <a:t>кислотність </a:t>
            </a:r>
            <a:r>
              <a:rPr lang="uk-UA" dirty="0" smtClean="0"/>
              <a:t>ґрунту </a:t>
            </a:r>
            <a:r>
              <a:rPr lang="uk-UA" dirty="0"/>
              <a:t>залежно від того, при якій взаємодії вона проявляється і вимірюється</a:t>
            </a:r>
            <a:r>
              <a:rPr lang="uk-UA" dirty="0" smtClean="0"/>
              <a:t>.</a:t>
            </a:r>
            <a:endParaRPr lang="ru-RU" dirty="0"/>
          </a:p>
        </p:txBody>
      </p:sp>
      <p:sp>
        <p:nvSpPr>
          <p:cNvPr id="4" name="Прямоугольник 3"/>
          <p:cNvSpPr/>
          <p:nvPr/>
        </p:nvSpPr>
        <p:spPr>
          <a:xfrm>
            <a:off x="509108" y="1825499"/>
            <a:ext cx="4572000" cy="923330"/>
          </a:xfrm>
          <a:prstGeom prst="rect">
            <a:avLst/>
          </a:prstGeom>
          <a:ln w="12700">
            <a:solidFill>
              <a:schemeClr val="tx1"/>
            </a:solidFill>
          </a:ln>
        </p:spPr>
        <p:txBody>
          <a:bodyPr>
            <a:spAutoFit/>
          </a:bodyPr>
          <a:lstStyle/>
          <a:p>
            <a:r>
              <a:rPr lang="uk-UA" b="1" i="1" dirty="0"/>
              <a:t>Актуальна </a:t>
            </a:r>
            <a:r>
              <a:rPr lang="uk-UA" dirty="0"/>
              <a:t>кислотність </a:t>
            </a:r>
            <a:r>
              <a:rPr lang="uk-UA" dirty="0" smtClean="0"/>
              <a:t>ґрунту </a:t>
            </a:r>
            <a:r>
              <a:rPr lang="uk-UA" dirty="0"/>
              <a:t>зумовлена наявністю іонів водню у </a:t>
            </a:r>
            <a:r>
              <a:rPr lang="uk-UA" dirty="0" err="1"/>
              <a:t>грунтовому</a:t>
            </a:r>
            <a:r>
              <a:rPr lang="uk-UA" dirty="0"/>
              <a:t> розчині. </a:t>
            </a:r>
            <a:endParaRPr lang="ru-RU" dirty="0"/>
          </a:p>
        </p:txBody>
      </p:sp>
      <p:sp>
        <p:nvSpPr>
          <p:cNvPr id="5" name="Прямоугольник 4"/>
          <p:cNvSpPr/>
          <p:nvPr/>
        </p:nvSpPr>
        <p:spPr>
          <a:xfrm>
            <a:off x="4300442" y="2793702"/>
            <a:ext cx="4572000" cy="923330"/>
          </a:xfrm>
          <a:prstGeom prst="rect">
            <a:avLst/>
          </a:prstGeom>
          <a:ln w="12700">
            <a:solidFill>
              <a:schemeClr val="tx1"/>
            </a:solidFill>
          </a:ln>
        </p:spPr>
        <p:txBody>
          <a:bodyPr>
            <a:spAutoFit/>
          </a:bodyPr>
          <a:lstStyle/>
          <a:p>
            <a:r>
              <a:rPr lang="uk-UA" b="1" i="1" dirty="0"/>
              <a:t>Потенційна </a:t>
            </a:r>
            <a:r>
              <a:rPr lang="uk-UA" dirty="0"/>
              <a:t>кислотність – здатність </a:t>
            </a:r>
            <a:r>
              <a:rPr lang="uk-UA" dirty="0" err="1"/>
              <a:t>грунту</a:t>
            </a:r>
            <a:r>
              <a:rPr lang="uk-UA" dirty="0"/>
              <a:t> при взаємодії з розчинами солей вести себе як слабка кислота. </a:t>
            </a:r>
            <a:endParaRPr lang="ru-RU" dirty="0"/>
          </a:p>
        </p:txBody>
      </p:sp>
      <p:sp>
        <p:nvSpPr>
          <p:cNvPr id="6" name="Прямоугольник 5"/>
          <p:cNvSpPr/>
          <p:nvPr/>
        </p:nvSpPr>
        <p:spPr>
          <a:xfrm>
            <a:off x="467544" y="3717032"/>
            <a:ext cx="8493558" cy="646331"/>
          </a:xfrm>
          <a:prstGeom prst="rect">
            <a:avLst/>
          </a:prstGeom>
        </p:spPr>
        <p:txBody>
          <a:bodyPr wrap="square">
            <a:spAutoFit/>
          </a:bodyPr>
          <a:lstStyle/>
          <a:p>
            <a:r>
              <a:rPr lang="uk-UA" dirty="0"/>
              <a:t>Залежно від характеру взаємодії </a:t>
            </a:r>
            <a:r>
              <a:rPr lang="uk-UA" dirty="0" smtClean="0"/>
              <a:t>ґрунту </a:t>
            </a:r>
            <a:r>
              <a:rPr lang="uk-UA" dirty="0"/>
              <a:t>з розчинами розрізняють дві форми потенційної кислотності </a:t>
            </a:r>
            <a:r>
              <a:rPr lang="uk-UA" dirty="0" smtClean="0"/>
              <a:t>ґрунтів: </a:t>
            </a:r>
            <a:r>
              <a:rPr lang="uk-UA" dirty="0"/>
              <a:t>обмінну і гідролітичну.</a:t>
            </a:r>
            <a:endParaRPr lang="ru-RU" dirty="0"/>
          </a:p>
        </p:txBody>
      </p:sp>
      <p:sp>
        <p:nvSpPr>
          <p:cNvPr id="7" name="Прямоугольник 6"/>
          <p:cNvSpPr/>
          <p:nvPr/>
        </p:nvSpPr>
        <p:spPr>
          <a:xfrm>
            <a:off x="467544" y="4502415"/>
            <a:ext cx="4804676" cy="923330"/>
          </a:xfrm>
          <a:prstGeom prst="rect">
            <a:avLst/>
          </a:prstGeom>
          <a:ln w="12700">
            <a:solidFill>
              <a:schemeClr val="tx1"/>
            </a:solidFill>
          </a:ln>
        </p:spPr>
        <p:txBody>
          <a:bodyPr wrap="square">
            <a:spAutoFit/>
          </a:bodyPr>
          <a:lstStyle/>
          <a:p>
            <a:r>
              <a:rPr lang="uk-UA" b="1" i="1" dirty="0"/>
              <a:t>Обмінна </a:t>
            </a:r>
            <a:r>
              <a:rPr lang="uk-UA" dirty="0"/>
              <a:t>кислотність виявляється при взаємодії з </a:t>
            </a:r>
            <a:r>
              <a:rPr lang="uk-UA" dirty="0" err="1"/>
              <a:t>грунтом</a:t>
            </a:r>
            <a:r>
              <a:rPr lang="uk-UA" dirty="0"/>
              <a:t> розчинів нейтральних солей. </a:t>
            </a:r>
            <a:endParaRPr lang="ru-RU" dirty="0"/>
          </a:p>
        </p:txBody>
      </p:sp>
      <p:sp>
        <p:nvSpPr>
          <p:cNvPr id="8" name="Прямоугольник 7"/>
          <p:cNvSpPr/>
          <p:nvPr/>
        </p:nvSpPr>
        <p:spPr>
          <a:xfrm>
            <a:off x="4300442" y="5434363"/>
            <a:ext cx="4572000" cy="1200329"/>
          </a:xfrm>
          <a:prstGeom prst="rect">
            <a:avLst/>
          </a:prstGeom>
          <a:ln w="12700">
            <a:solidFill>
              <a:schemeClr val="tx1"/>
            </a:solidFill>
          </a:ln>
        </p:spPr>
        <p:txBody>
          <a:bodyPr>
            <a:spAutoFit/>
          </a:bodyPr>
          <a:lstStyle/>
          <a:p>
            <a:r>
              <a:rPr lang="uk-UA" b="1" i="1" dirty="0"/>
              <a:t>Гідролітична </a:t>
            </a:r>
            <a:r>
              <a:rPr lang="uk-UA" dirty="0"/>
              <a:t>кислотність виявляється при взаємодії </a:t>
            </a:r>
            <a:r>
              <a:rPr lang="uk-UA" dirty="0" err="1"/>
              <a:t>грунту</a:t>
            </a:r>
            <a:r>
              <a:rPr lang="uk-UA" dirty="0"/>
              <a:t> з розчинами </a:t>
            </a:r>
            <a:r>
              <a:rPr lang="uk-UA" dirty="0" err="1"/>
              <a:t>гідролітично</a:t>
            </a:r>
            <a:r>
              <a:rPr lang="uk-UA" dirty="0"/>
              <a:t> лужних солей (сильного лугу і слабкої кислоти). </a:t>
            </a:r>
            <a:endParaRPr lang="ru-RU" dirty="0"/>
          </a:p>
        </p:txBody>
      </p:sp>
    </p:spTree>
    <p:extLst>
      <p:ext uri="{BB962C8B-B14F-4D97-AF65-F5344CB8AC3E}">
        <p14:creationId xmlns:p14="http://schemas.microsoft.com/office/powerpoint/2010/main" val="32920911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67744" y="258060"/>
            <a:ext cx="4587666" cy="523220"/>
          </a:xfrm>
          <a:prstGeom prst="rect">
            <a:avLst/>
          </a:prstGeom>
        </p:spPr>
        <p:txBody>
          <a:bodyPr wrap="none">
            <a:spAutoFit/>
          </a:bodyPr>
          <a:lstStyle/>
          <a:p>
            <a:r>
              <a:rPr lang="uk-UA" sz="2800" b="1" dirty="0"/>
              <a:t>Лужність </a:t>
            </a:r>
            <a:r>
              <a:rPr lang="uk-UA" sz="2800" b="1" dirty="0" smtClean="0"/>
              <a:t>ґрунтів </a:t>
            </a:r>
            <a:r>
              <a:rPr lang="uk-UA" sz="2800" b="1" dirty="0"/>
              <a:t>та її форми</a:t>
            </a:r>
            <a:endParaRPr lang="ru-RU" sz="2800" b="1" dirty="0"/>
          </a:p>
        </p:txBody>
      </p:sp>
      <p:sp>
        <p:nvSpPr>
          <p:cNvPr id="3" name="Прямоугольник 2"/>
          <p:cNvSpPr/>
          <p:nvPr/>
        </p:nvSpPr>
        <p:spPr>
          <a:xfrm>
            <a:off x="469504" y="980728"/>
            <a:ext cx="8278960" cy="2031325"/>
          </a:xfrm>
          <a:prstGeom prst="rect">
            <a:avLst/>
          </a:prstGeom>
        </p:spPr>
        <p:txBody>
          <a:bodyPr wrap="square">
            <a:spAutoFit/>
          </a:bodyPr>
          <a:lstStyle/>
          <a:p>
            <a:r>
              <a:rPr lang="uk-UA" dirty="0"/>
              <a:t>Лужна реакція </a:t>
            </a:r>
            <a:r>
              <a:rPr lang="uk-UA" dirty="0" err="1"/>
              <a:t>грунтових</a:t>
            </a:r>
            <a:r>
              <a:rPr lang="uk-UA" dirty="0"/>
              <a:t> розчинів і водних витяжок може бути зумовлена різними за складом сполуками:</a:t>
            </a:r>
            <a:endParaRPr lang="ru-RU" dirty="0"/>
          </a:p>
          <a:p>
            <a:r>
              <a:rPr lang="uk-UA" dirty="0"/>
              <a:t>1) карбонатами і гідрокарбонатами лужних і лужноземельних елементів, силікатами, алюмінатами, </a:t>
            </a:r>
            <a:r>
              <a:rPr lang="uk-UA" dirty="0" err="1"/>
              <a:t>гуматами</a:t>
            </a:r>
            <a:r>
              <a:rPr lang="uk-UA" dirty="0"/>
              <a:t> натрію, </a:t>
            </a:r>
            <a:r>
              <a:rPr lang="en-US" dirty="0"/>
              <a:t>Na</a:t>
            </a:r>
            <a:r>
              <a:rPr lang="uk-UA" baseline="-25000" dirty="0"/>
              <a:t>2</a:t>
            </a:r>
            <a:r>
              <a:rPr lang="uk-UA" dirty="0"/>
              <a:t>СО</a:t>
            </a:r>
            <a:r>
              <a:rPr lang="uk-UA" baseline="-25000" dirty="0"/>
              <a:t>3</a:t>
            </a:r>
            <a:r>
              <a:rPr lang="uk-UA" dirty="0"/>
              <a:t>, К,СО</a:t>
            </a:r>
            <a:r>
              <a:rPr lang="uk-UA" baseline="-25000" dirty="0"/>
              <a:t>3</a:t>
            </a:r>
            <a:r>
              <a:rPr lang="uk-UA" dirty="0"/>
              <a:t>, СаСО</a:t>
            </a:r>
            <a:r>
              <a:rPr lang="uk-UA" baseline="-25000" dirty="0"/>
              <a:t>3</a:t>
            </a:r>
            <a:r>
              <a:rPr lang="uk-UA" dirty="0"/>
              <a:t>, </a:t>
            </a:r>
            <a:r>
              <a:rPr lang="en-US" dirty="0"/>
              <a:t>Mg</a:t>
            </a:r>
            <a:r>
              <a:rPr lang="uk-UA" dirty="0"/>
              <a:t>СО</a:t>
            </a:r>
            <a:r>
              <a:rPr lang="uk-UA" baseline="-25000" dirty="0"/>
              <a:t>3</a:t>
            </a:r>
            <a:r>
              <a:rPr lang="uk-UA" dirty="0"/>
              <a:t>, -</a:t>
            </a:r>
            <a:r>
              <a:rPr lang="en-US" dirty="0" err="1"/>
              <a:t>COONa</a:t>
            </a:r>
            <a:r>
              <a:rPr lang="uk-UA" dirty="0"/>
              <a:t>;</a:t>
            </a:r>
            <a:endParaRPr lang="ru-RU" dirty="0"/>
          </a:p>
          <a:p>
            <a:r>
              <a:rPr lang="uk-UA" dirty="0"/>
              <a:t>2) згідно з теорією кислот і основ, лужна реакція може бути зумовлена аніонами слабких кислот, які переходять із твердої фази </a:t>
            </a:r>
            <a:r>
              <a:rPr lang="uk-UA" dirty="0" err="1"/>
              <a:t>грунтів</a:t>
            </a:r>
            <a:r>
              <a:rPr lang="uk-UA" dirty="0"/>
              <a:t> у </a:t>
            </a:r>
            <a:r>
              <a:rPr lang="uk-UA" dirty="0" err="1"/>
              <a:t>грунтові</a:t>
            </a:r>
            <a:r>
              <a:rPr lang="uk-UA" dirty="0"/>
              <a:t> розчини й водні витяжки і можуть виявляти основні властивості.</a:t>
            </a:r>
            <a:endParaRPr lang="ru-RU" dirty="0"/>
          </a:p>
        </p:txBody>
      </p:sp>
      <p:sp>
        <p:nvSpPr>
          <p:cNvPr id="4" name="Прямоугольник 3"/>
          <p:cNvSpPr/>
          <p:nvPr/>
        </p:nvSpPr>
        <p:spPr>
          <a:xfrm>
            <a:off x="432520" y="3012053"/>
            <a:ext cx="8352928" cy="646331"/>
          </a:xfrm>
          <a:prstGeom prst="rect">
            <a:avLst/>
          </a:prstGeom>
        </p:spPr>
        <p:txBody>
          <a:bodyPr wrap="square">
            <a:spAutoFit/>
          </a:bodyPr>
          <a:lstStyle/>
          <a:p>
            <a:r>
              <a:rPr lang="uk-UA" dirty="0"/>
              <a:t>За аналогією з кислотністю, розрізняють </a:t>
            </a:r>
            <a:r>
              <a:rPr lang="uk-UA" b="1" i="1" dirty="0"/>
              <a:t>актуальну </a:t>
            </a:r>
            <a:r>
              <a:rPr lang="uk-UA" dirty="0"/>
              <a:t>(активну) і </a:t>
            </a:r>
            <a:r>
              <a:rPr lang="uk-UA" b="1" i="1" dirty="0"/>
              <a:t>потенційну </a:t>
            </a:r>
            <a:r>
              <a:rPr lang="uk-UA" dirty="0"/>
              <a:t>лужності </a:t>
            </a:r>
            <a:r>
              <a:rPr lang="uk-UA" dirty="0" err="1"/>
              <a:t>грунту</a:t>
            </a:r>
            <a:r>
              <a:rPr lang="uk-UA" dirty="0" smtClean="0"/>
              <a:t>.</a:t>
            </a:r>
            <a:endParaRPr lang="ru-RU" dirty="0"/>
          </a:p>
        </p:txBody>
      </p:sp>
      <p:sp>
        <p:nvSpPr>
          <p:cNvPr id="5" name="Прямоугольник 4"/>
          <p:cNvSpPr/>
          <p:nvPr/>
        </p:nvSpPr>
        <p:spPr>
          <a:xfrm>
            <a:off x="341706" y="3789040"/>
            <a:ext cx="8248178" cy="646331"/>
          </a:xfrm>
          <a:prstGeom prst="rect">
            <a:avLst/>
          </a:prstGeom>
          <a:ln w="12700">
            <a:solidFill>
              <a:schemeClr val="tx1"/>
            </a:solidFill>
          </a:ln>
        </p:spPr>
        <p:txBody>
          <a:bodyPr wrap="square">
            <a:spAutoFit/>
          </a:bodyPr>
          <a:lstStyle/>
          <a:p>
            <a:r>
              <a:rPr lang="uk-UA" b="1" i="1" dirty="0"/>
              <a:t>Актуальна </a:t>
            </a:r>
            <a:r>
              <a:rPr lang="uk-UA" dirty="0"/>
              <a:t>лужність зумовлена наявністю у </a:t>
            </a:r>
            <a:r>
              <a:rPr lang="uk-UA" dirty="0" err="1"/>
              <a:t>грунтовому</a:t>
            </a:r>
            <a:r>
              <a:rPr lang="uk-UA" dirty="0"/>
              <a:t> розчині </a:t>
            </a:r>
            <a:r>
              <a:rPr lang="uk-UA" dirty="0" err="1"/>
              <a:t>гідролітично</a:t>
            </a:r>
            <a:r>
              <a:rPr lang="uk-UA" dirty="0"/>
              <a:t> лужних солей, при дисоціації яких утворюється гідроксильний іон (ОН</a:t>
            </a:r>
            <a:r>
              <a:rPr lang="uk-UA" dirty="0" smtClean="0"/>
              <a:t>):</a:t>
            </a:r>
            <a:endParaRPr lang="ru-RU"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5190" y="4629344"/>
            <a:ext cx="3572773" cy="431873"/>
          </a:xfrm>
          <a:prstGeom prst="rect">
            <a:avLst/>
          </a:prstGeom>
          <a:noFill/>
          <a:extLst>
            <a:ext uri="{909E8E84-426E-40DD-AFC4-6F175D3DCCD1}">
              <a14:hiddenFill xmlns:a14="http://schemas.microsoft.com/office/drawing/2010/main">
                <a:solidFill>
                  <a:srgbClr val="FFFFFF"/>
                </a:solidFill>
              </a14:hiddenFill>
            </a:ext>
          </a:extLst>
        </p:spPr>
      </p:pic>
      <p:sp>
        <p:nvSpPr>
          <p:cNvPr id="6" name="Прямоугольник 5"/>
          <p:cNvSpPr/>
          <p:nvPr/>
        </p:nvSpPr>
        <p:spPr>
          <a:xfrm>
            <a:off x="469504" y="5202588"/>
            <a:ext cx="8248178" cy="923330"/>
          </a:xfrm>
          <a:prstGeom prst="rect">
            <a:avLst/>
          </a:prstGeom>
          <a:ln w="12700">
            <a:solidFill>
              <a:schemeClr val="tx1"/>
            </a:solidFill>
          </a:ln>
        </p:spPr>
        <p:txBody>
          <a:bodyPr wrap="square">
            <a:spAutoFit/>
          </a:bodyPr>
          <a:lstStyle/>
          <a:p>
            <a:r>
              <a:rPr lang="uk-UA" b="1" i="1" dirty="0"/>
              <a:t>Потенційна </a:t>
            </a:r>
            <a:r>
              <a:rPr lang="uk-UA" dirty="0"/>
              <a:t>лужність проявляється у </a:t>
            </a:r>
            <a:r>
              <a:rPr lang="uk-UA" dirty="0" err="1"/>
              <a:t>грунтах</a:t>
            </a:r>
            <a:r>
              <a:rPr lang="uk-UA" dirty="0"/>
              <a:t>, що містять натрій. При взаємодії </a:t>
            </a:r>
            <a:r>
              <a:rPr lang="uk-UA" dirty="0" err="1"/>
              <a:t>грунту</a:t>
            </a:r>
            <a:r>
              <a:rPr lang="uk-UA" dirty="0"/>
              <a:t> з вуглекислотою поглинутий натрій у ГПК заміщується воднем і з'являється сода, яка підлуговує розчин</a:t>
            </a:r>
            <a:r>
              <a:rPr lang="uk-UA" dirty="0" smtClean="0"/>
              <a:t>:</a:t>
            </a:r>
            <a:endParaRPr lang="ru-RU" dirty="0"/>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3768" y="6210537"/>
            <a:ext cx="4384784" cy="3868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93239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r>
              <a:rPr lang="uk-UA" dirty="0" smtClean="0"/>
              <a:t>Самостійне </a:t>
            </a:r>
            <a:r>
              <a:rPr lang="uk-UA" dirty="0"/>
              <a:t>вивчення</a:t>
            </a:r>
            <a:endParaRPr lang="ru-RU" dirty="0"/>
          </a:p>
        </p:txBody>
      </p:sp>
      <p:sp>
        <p:nvSpPr>
          <p:cNvPr id="6" name="Объект 5"/>
          <p:cNvSpPr>
            <a:spLocks noGrp="1"/>
          </p:cNvSpPr>
          <p:nvPr>
            <p:ph idx="1"/>
          </p:nvPr>
        </p:nvSpPr>
        <p:spPr/>
        <p:txBody>
          <a:bodyPr/>
          <a:lstStyle/>
          <a:p>
            <a:r>
              <a:rPr lang="uk-UA" i="1" dirty="0"/>
              <a:t>Шляхи регулювання водного режиму </a:t>
            </a:r>
            <a:r>
              <a:rPr lang="uk-UA" i="1" dirty="0" smtClean="0"/>
              <a:t>ґрунту.</a:t>
            </a:r>
            <a:endParaRPr lang="ru-RU" dirty="0"/>
          </a:p>
          <a:p>
            <a:endParaRPr lang="ru-RU" dirty="0"/>
          </a:p>
        </p:txBody>
      </p:sp>
    </p:spTree>
    <p:extLst>
      <p:ext uri="{BB962C8B-B14F-4D97-AF65-F5344CB8AC3E}">
        <p14:creationId xmlns:p14="http://schemas.microsoft.com/office/powerpoint/2010/main" val="39057662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План</a:t>
            </a:r>
            <a:endParaRPr lang="ru-RU" dirty="0"/>
          </a:p>
        </p:txBody>
      </p:sp>
      <p:sp>
        <p:nvSpPr>
          <p:cNvPr id="3" name="Объект 2"/>
          <p:cNvSpPr>
            <a:spLocks noGrp="1"/>
          </p:cNvSpPr>
          <p:nvPr>
            <p:ph idx="1"/>
          </p:nvPr>
        </p:nvSpPr>
        <p:spPr/>
        <p:txBody>
          <a:bodyPr/>
          <a:lstStyle/>
          <a:p>
            <a:pPr marL="0" lvl="0" indent="0">
              <a:buNone/>
            </a:pPr>
            <a:r>
              <a:rPr lang="ru-RU" dirty="0"/>
              <a:t>1. </a:t>
            </a:r>
            <a:r>
              <a:rPr lang="uk-UA" dirty="0" smtClean="0"/>
              <a:t>Роль і значення води в природі та ґрунтових процесах.</a:t>
            </a:r>
          </a:p>
          <a:p>
            <a:pPr marL="0" lvl="0" indent="0">
              <a:buNone/>
            </a:pPr>
            <a:r>
              <a:rPr lang="uk-UA" dirty="0" smtClean="0"/>
              <a:t>2. Форми води в ґрунті, доступність її для рослин.</a:t>
            </a:r>
          </a:p>
          <a:p>
            <a:pPr marL="0" lvl="0" indent="0">
              <a:buNone/>
            </a:pPr>
            <a:r>
              <a:rPr lang="uk-UA" dirty="0" smtClean="0"/>
              <a:t>3. Водні властивості ґрунту, його вплив на ґрунтоутворення та властивості ґрунтів.</a:t>
            </a:r>
          </a:p>
          <a:p>
            <a:pPr marL="0" lvl="0" indent="0">
              <a:buNone/>
            </a:pPr>
            <a:r>
              <a:rPr lang="uk-UA" dirty="0" smtClean="0"/>
              <a:t>4. Водний режим ґрунту, його типи.</a:t>
            </a:r>
          </a:p>
          <a:p>
            <a:pPr marL="0" lvl="0" indent="0">
              <a:buNone/>
            </a:pPr>
            <a:endParaRPr lang="ru-RU" dirty="0"/>
          </a:p>
          <a:p>
            <a:endParaRPr lang="ru-RU" dirty="0"/>
          </a:p>
        </p:txBody>
      </p:sp>
    </p:spTree>
    <p:extLst>
      <p:ext uri="{BB962C8B-B14F-4D97-AF65-F5344CB8AC3E}">
        <p14:creationId xmlns:p14="http://schemas.microsoft.com/office/powerpoint/2010/main" val="24221253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83568" y="764704"/>
            <a:ext cx="7920880" cy="1384995"/>
          </a:xfrm>
          <a:prstGeom prst="rect">
            <a:avLst/>
          </a:prstGeom>
        </p:spPr>
        <p:txBody>
          <a:bodyPr wrap="square">
            <a:spAutoFit/>
          </a:bodyPr>
          <a:lstStyle/>
          <a:p>
            <a:pPr algn="just"/>
            <a:r>
              <a:rPr lang="uk-UA" sz="2800" b="1" i="1" dirty="0"/>
              <a:t>Вода </a:t>
            </a:r>
            <a:r>
              <a:rPr lang="uk-UA" sz="2800" i="1" dirty="0"/>
              <a:t>- один </a:t>
            </a:r>
            <a:r>
              <a:rPr lang="uk-UA" sz="2800" b="1" i="1" dirty="0"/>
              <a:t>з </a:t>
            </a:r>
            <a:r>
              <a:rPr lang="uk-UA" sz="2800" i="1" dirty="0"/>
              <a:t>основних компонентів ґрунту (рідка фаза) і незамінних чинників, які визначають життєдіяльність організмів.</a:t>
            </a:r>
            <a:endParaRPr lang="ru-RU" sz="2800" dirty="0"/>
          </a:p>
        </p:txBody>
      </p:sp>
      <p:sp>
        <p:nvSpPr>
          <p:cNvPr id="5" name="Прямоугольник 4"/>
          <p:cNvSpPr/>
          <p:nvPr/>
        </p:nvSpPr>
        <p:spPr>
          <a:xfrm>
            <a:off x="791580" y="2269611"/>
            <a:ext cx="7704856" cy="2246769"/>
          </a:xfrm>
          <a:prstGeom prst="rect">
            <a:avLst/>
          </a:prstGeom>
        </p:spPr>
        <p:txBody>
          <a:bodyPr wrap="square">
            <a:spAutoFit/>
          </a:bodyPr>
          <a:lstStyle/>
          <a:p>
            <a:pPr algn="just"/>
            <a:r>
              <a:rPr lang="uk-UA" sz="2800" b="1" i="1" dirty="0"/>
              <a:t>Вода –</a:t>
            </a:r>
            <a:r>
              <a:rPr lang="uk-UA" sz="2800" dirty="0">
                <a:solidFill>
                  <a:schemeClr val="bg2">
                    <a:lumMod val="10000"/>
                  </a:schemeClr>
                </a:solidFill>
              </a:rPr>
              <a:t> </a:t>
            </a:r>
            <a:r>
              <a:rPr lang="uk-UA" sz="2800" b="1" i="1" dirty="0">
                <a:solidFill>
                  <a:schemeClr val="bg2">
                    <a:lumMod val="10000"/>
                  </a:schemeClr>
                </a:solidFill>
              </a:rPr>
              <a:t>особлива фізико-хімічна активна система, яка забезпечує фізичні та хімічні процеси у природі, а також є могутньою тран­спортною геохімічною системою переміщення речовин у просторі. </a:t>
            </a:r>
            <a:endParaRPr lang="ru-RU" sz="2800" b="1" dirty="0">
              <a:solidFill>
                <a:schemeClr val="bg2">
                  <a:lumMod val="10000"/>
                </a:schemeClr>
              </a:solidFill>
            </a:endParaRPr>
          </a:p>
        </p:txBody>
      </p:sp>
      <p:sp>
        <p:nvSpPr>
          <p:cNvPr id="2" name="Прямоугольник 1"/>
          <p:cNvSpPr/>
          <p:nvPr/>
        </p:nvSpPr>
        <p:spPr>
          <a:xfrm>
            <a:off x="791580" y="4653136"/>
            <a:ext cx="7812868" cy="1384995"/>
          </a:xfrm>
          <a:prstGeom prst="rect">
            <a:avLst/>
          </a:prstGeom>
        </p:spPr>
        <p:txBody>
          <a:bodyPr wrap="square">
            <a:spAutoFit/>
          </a:bodyPr>
          <a:lstStyle/>
          <a:p>
            <a:pPr algn="just"/>
            <a:r>
              <a:rPr lang="uk-UA" sz="2800" b="1" dirty="0"/>
              <a:t>Рідка фаза ґрунту (ґрунтовий розчин</a:t>
            </a:r>
            <a:r>
              <a:rPr lang="uk-UA" sz="2800" dirty="0"/>
              <a:t>) – це вода в ґрунті з розчиненими мінеральними і органічними сполуками. </a:t>
            </a:r>
          </a:p>
        </p:txBody>
      </p:sp>
    </p:spTree>
    <p:extLst>
      <p:ext uri="{BB962C8B-B14F-4D97-AF65-F5344CB8AC3E}">
        <p14:creationId xmlns:p14="http://schemas.microsoft.com/office/powerpoint/2010/main" val="4715619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izvestiaur.ru/upload/iblock/1f8/%D1%80%D0%B5%D0%BA%D0%B0-36on.ru.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3429000"/>
            <a:ext cx="8849816" cy="3415177"/>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395536" y="332656"/>
            <a:ext cx="8064896" cy="769441"/>
          </a:xfrm>
          <a:prstGeom prst="rect">
            <a:avLst/>
          </a:prstGeom>
        </p:spPr>
        <p:txBody>
          <a:bodyPr wrap="square">
            <a:spAutoFit/>
          </a:bodyPr>
          <a:lstStyle/>
          <a:p>
            <a:pPr algn="ctr"/>
            <a:r>
              <a:rPr lang="uk-UA" sz="4400" i="1" dirty="0" smtClean="0"/>
              <a:t>Роль  води у ґрунтоутворенні</a:t>
            </a:r>
            <a:endParaRPr lang="ru-RU" sz="4400" dirty="0"/>
          </a:p>
        </p:txBody>
      </p:sp>
      <p:sp>
        <p:nvSpPr>
          <p:cNvPr id="3" name="Прямоугольник 2"/>
          <p:cNvSpPr/>
          <p:nvPr/>
        </p:nvSpPr>
        <p:spPr>
          <a:xfrm>
            <a:off x="395536" y="1268760"/>
            <a:ext cx="8352928" cy="4401205"/>
          </a:xfrm>
          <a:prstGeom prst="rect">
            <a:avLst/>
          </a:prstGeom>
        </p:spPr>
        <p:txBody>
          <a:bodyPr wrap="square">
            <a:spAutoFit/>
          </a:bodyPr>
          <a:lstStyle/>
          <a:p>
            <a:r>
              <a:rPr lang="uk-UA" sz="2800" dirty="0" smtClean="0"/>
              <a:t>1) процес </a:t>
            </a:r>
            <a:r>
              <a:rPr lang="uk-UA" sz="2800" dirty="0"/>
              <a:t>вивітрю­вання і новоутворення </a:t>
            </a:r>
            <a:r>
              <a:rPr lang="uk-UA" sz="2800" dirty="0" smtClean="0"/>
              <a:t>мінералів;</a:t>
            </a:r>
          </a:p>
          <a:p>
            <a:r>
              <a:rPr lang="uk-UA" sz="2800" dirty="0" smtClean="0"/>
              <a:t>2) </a:t>
            </a:r>
            <a:r>
              <a:rPr lang="uk-UA" sz="2800" dirty="0" err="1" smtClean="0"/>
              <a:t>гумусоутворення</a:t>
            </a:r>
            <a:r>
              <a:rPr lang="uk-UA" sz="2800" dirty="0" smtClean="0"/>
              <a:t>;</a:t>
            </a:r>
          </a:p>
          <a:p>
            <a:r>
              <a:rPr lang="uk-UA" sz="2800" dirty="0" smtClean="0"/>
              <a:t>3) хімічні </a:t>
            </a:r>
            <a:r>
              <a:rPr lang="uk-UA" sz="2800" dirty="0"/>
              <a:t>реакції відбуваються </a:t>
            </a:r>
            <a:r>
              <a:rPr lang="uk-UA" sz="2800" dirty="0" smtClean="0"/>
              <a:t>тільки у </a:t>
            </a:r>
            <a:r>
              <a:rPr lang="uk-UA" sz="2800" dirty="0"/>
              <a:t>водному середовищі; </a:t>
            </a:r>
            <a:endParaRPr lang="uk-UA" sz="2800" dirty="0" smtClean="0"/>
          </a:p>
          <a:p>
            <a:r>
              <a:rPr lang="uk-UA" sz="2800" dirty="0" smtClean="0"/>
              <a:t>4) формування </a:t>
            </a:r>
            <a:r>
              <a:rPr lang="uk-UA" sz="2800" dirty="0"/>
              <a:t>генетичних горизонтів </a:t>
            </a:r>
            <a:r>
              <a:rPr lang="uk-UA" sz="2800" dirty="0" err="1"/>
              <a:t>грунтового</a:t>
            </a:r>
            <a:r>
              <a:rPr lang="uk-UA" sz="2800" dirty="0"/>
              <a:t> </a:t>
            </a:r>
            <a:r>
              <a:rPr lang="uk-UA" sz="2800" dirty="0" smtClean="0"/>
              <a:t>профілю;</a:t>
            </a:r>
          </a:p>
          <a:p>
            <a:r>
              <a:rPr lang="uk-UA" sz="2800" dirty="0" smtClean="0">
                <a:solidFill>
                  <a:schemeClr val="bg1"/>
                </a:solidFill>
              </a:rPr>
              <a:t>5) регулювання </a:t>
            </a:r>
            <a:r>
              <a:rPr lang="uk-UA" sz="2800" dirty="0">
                <a:solidFill>
                  <a:schemeClr val="bg1"/>
                </a:solidFill>
              </a:rPr>
              <a:t>температури </a:t>
            </a:r>
            <a:r>
              <a:rPr lang="uk-UA" sz="2800" dirty="0" smtClean="0">
                <a:solidFill>
                  <a:schemeClr val="bg1"/>
                </a:solidFill>
              </a:rPr>
              <a:t>ґрунту </a:t>
            </a:r>
            <a:r>
              <a:rPr lang="uk-UA" sz="2800" dirty="0">
                <a:solidFill>
                  <a:schemeClr val="bg1"/>
                </a:solidFill>
              </a:rPr>
              <a:t>відбувається за допомогою </a:t>
            </a:r>
            <a:r>
              <a:rPr lang="uk-UA" sz="2800" dirty="0" smtClean="0">
                <a:solidFill>
                  <a:schemeClr val="bg1"/>
                </a:solidFill>
              </a:rPr>
              <a:t>води</a:t>
            </a:r>
            <a:r>
              <a:rPr lang="uk-UA" sz="2800" i="1" dirty="0" smtClean="0">
                <a:solidFill>
                  <a:schemeClr val="bg1"/>
                </a:solidFill>
              </a:rPr>
              <a:t>;</a:t>
            </a:r>
          </a:p>
          <a:p>
            <a:r>
              <a:rPr lang="uk-UA" sz="2800" dirty="0" smtClean="0">
                <a:solidFill>
                  <a:schemeClr val="bg1"/>
                </a:solidFill>
              </a:rPr>
              <a:t>6) вона </a:t>
            </a:r>
            <a:r>
              <a:rPr lang="uk-UA" sz="2800" dirty="0">
                <a:solidFill>
                  <a:schemeClr val="bg1"/>
                </a:solidFill>
              </a:rPr>
              <a:t>є одним із факторів життя рослин та </a:t>
            </a:r>
            <a:r>
              <a:rPr lang="uk-UA" sz="2800" dirty="0" smtClean="0">
                <a:solidFill>
                  <a:schemeClr val="bg1"/>
                </a:solidFill>
              </a:rPr>
              <a:t>організмів, також родючості </a:t>
            </a:r>
            <a:r>
              <a:rPr lang="uk-UA" sz="2800" dirty="0" err="1" smtClean="0">
                <a:solidFill>
                  <a:schemeClr val="bg1"/>
                </a:solidFill>
              </a:rPr>
              <a:t>грунтів</a:t>
            </a:r>
            <a:r>
              <a:rPr lang="uk-UA" sz="2800" dirty="0" smtClean="0">
                <a:solidFill>
                  <a:schemeClr val="bg1"/>
                </a:solidFill>
              </a:rPr>
              <a:t>;</a:t>
            </a:r>
          </a:p>
        </p:txBody>
      </p:sp>
    </p:spTree>
    <p:extLst>
      <p:ext uri="{BB962C8B-B14F-4D97-AF65-F5344CB8AC3E}">
        <p14:creationId xmlns:p14="http://schemas.microsoft.com/office/powerpoint/2010/main" val="3947390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476672"/>
            <a:ext cx="8280920" cy="646331"/>
          </a:xfrm>
          <a:prstGeom prst="rect">
            <a:avLst/>
          </a:prstGeom>
        </p:spPr>
        <p:txBody>
          <a:bodyPr wrap="square">
            <a:spAutoFit/>
          </a:bodyPr>
          <a:lstStyle/>
          <a:p>
            <a:pPr algn="just"/>
            <a:r>
              <a:rPr lang="uk-UA" dirty="0"/>
              <a:t>З фізичної точки зору вода може знаходитись у </a:t>
            </a:r>
            <a:r>
              <a:rPr lang="uk-UA" b="1" i="1" dirty="0"/>
              <a:t>трьох станах</a:t>
            </a:r>
            <a:r>
              <a:rPr lang="uk-UA" dirty="0"/>
              <a:t> – </a:t>
            </a:r>
            <a:r>
              <a:rPr lang="uk-UA" b="1" dirty="0"/>
              <a:t>твердому, пароподібному, рідкому </a:t>
            </a:r>
            <a:endParaRPr lang="ru-RU" b="1" dirty="0"/>
          </a:p>
        </p:txBody>
      </p:sp>
      <p:sp>
        <p:nvSpPr>
          <p:cNvPr id="3" name="Прямоугольник 2"/>
          <p:cNvSpPr/>
          <p:nvPr/>
        </p:nvSpPr>
        <p:spPr>
          <a:xfrm>
            <a:off x="539552" y="1340768"/>
            <a:ext cx="8280920" cy="923330"/>
          </a:xfrm>
          <a:prstGeom prst="rect">
            <a:avLst/>
          </a:prstGeom>
        </p:spPr>
        <p:txBody>
          <a:bodyPr wrap="square">
            <a:spAutoFit/>
          </a:bodyPr>
          <a:lstStyle/>
          <a:p>
            <a:pPr algn="just"/>
            <a:r>
              <a:rPr lang="uk-UA" b="1" i="1" dirty="0"/>
              <a:t>Тверда вода – </a:t>
            </a:r>
            <a:r>
              <a:rPr lang="uk-UA" dirty="0"/>
              <a:t>лід, який утворюється при від'ємній температурі сезонно або постійно, малоактивний кристалічний стан води. Це потенційне джерело води рідкої й пароподібної, в яку лід переходить при таненні й випаровуванні.</a:t>
            </a:r>
            <a:endParaRPr lang="ru-RU" dirty="0"/>
          </a:p>
        </p:txBody>
      </p:sp>
      <p:sp>
        <p:nvSpPr>
          <p:cNvPr id="4" name="Прямоугольник 3"/>
          <p:cNvSpPr/>
          <p:nvPr/>
        </p:nvSpPr>
        <p:spPr>
          <a:xfrm>
            <a:off x="539552" y="2308216"/>
            <a:ext cx="2952328" cy="2031325"/>
          </a:xfrm>
          <a:prstGeom prst="rect">
            <a:avLst/>
          </a:prstGeom>
        </p:spPr>
        <p:txBody>
          <a:bodyPr wrap="square">
            <a:spAutoFit/>
          </a:bodyPr>
          <a:lstStyle/>
          <a:p>
            <a:pPr algn="just"/>
            <a:r>
              <a:rPr lang="uk-UA" b="1" i="1" dirty="0"/>
              <a:t>Пароподібна вода – </a:t>
            </a:r>
            <a:r>
              <a:rPr lang="uk-UA" dirty="0"/>
              <a:t>міститься в </a:t>
            </a:r>
            <a:r>
              <a:rPr lang="uk-UA" dirty="0" err="1"/>
              <a:t>грунті</a:t>
            </a:r>
            <a:r>
              <a:rPr lang="uk-UA" dirty="0"/>
              <a:t> при будь-якій вологості в порах, вільних від рідкої води. її у </a:t>
            </a:r>
            <a:r>
              <a:rPr lang="uk-UA" dirty="0" err="1"/>
              <a:t>грунті</a:t>
            </a:r>
            <a:r>
              <a:rPr lang="uk-UA" dirty="0"/>
              <a:t> мало, не більше 0,001%, вона знаходиться у вигляді водяного пару.</a:t>
            </a:r>
            <a:endParaRPr lang="ru-RU" dirty="0"/>
          </a:p>
        </p:txBody>
      </p:sp>
      <p:sp>
        <p:nvSpPr>
          <p:cNvPr id="5" name="Прямоугольник 4"/>
          <p:cNvSpPr/>
          <p:nvPr/>
        </p:nvSpPr>
        <p:spPr>
          <a:xfrm>
            <a:off x="560659" y="4437112"/>
            <a:ext cx="2931221" cy="1477328"/>
          </a:xfrm>
          <a:prstGeom prst="rect">
            <a:avLst/>
          </a:prstGeom>
        </p:spPr>
        <p:txBody>
          <a:bodyPr wrap="square">
            <a:spAutoFit/>
          </a:bodyPr>
          <a:lstStyle/>
          <a:p>
            <a:pPr algn="just"/>
            <a:r>
              <a:rPr lang="uk-UA" b="1" i="1" dirty="0"/>
              <a:t>Рідка вода – </a:t>
            </a:r>
            <a:r>
              <a:rPr lang="uk-UA" dirty="0"/>
              <a:t>знаходиться в порах, найдоступніша рослинам, </a:t>
            </a:r>
            <a:r>
              <a:rPr lang="uk-UA" dirty="0" err="1"/>
              <a:t>найрухоміша</a:t>
            </a:r>
            <a:r>
              <a:rPr lang="uk-UA" dirty="0"/>
              <a:t>, відіграє винятково важливу роль у </a:t>
            </a:r>
            <a:r>
              <a:rPr lang="uk-UA" dirty="0" err="1"/>
              <a:t>грунтах</a:t>
            </a:r>
            <a:r>
              <a:rPr lang="uk-UA" dirty="0"/>
              <a:t>.</a:t>
            </a:r>
            <a:endParaRPr lang="ru-RU" dirty="0"/>
          </a:p>
        </p:txBody>
      </p:sp>
      <p:pic>
        <p:nvPicPr>
          <p:cNvPr id="7" name="Рисунок 6"/>
          <p:cNvPicPr/>
          <p:nvPr/>
        </p:nvPicPr>
        <p:blipFill>
          <a:blip r:embed="rId2">
            <a:extLst>
              <a:ext uri="{28A0092B-C50C-407E-A947-70E740481C1C}">
                <a14:useLocalDpi xmlns:a14="http://schemas.microsoft.com/office/drawing/2010/main" val="0"/>
              </a:ext>
            </a:extLst>
          </a:blip>
          <a:srcRect/>
          <a:stretch>
            <a:fillRect/>
          </a:stretch>
        </p:blipFill>
        <p:spPr bwMode="auto">
          <a:xfrm>
            <a:off x="3814767" y="2593072"/>
            <a:ext cx="5005705" cy="3688080"/>
          </a:xfrm>
          <a:prstGeom prst="rect">
            <a:avLst/>
          </a:prstGeom>
          <a:noFill/>
          <a:ln>
            <a:noFill/>
          </a:ln>
        </p:spPr>
      </p:pic>
    </p:spTree>
    <p:extLst>
      <p:ext uri="{BB962C8B-B14F-4D97-AF65-F5344CB8AC3E}">
        <p14:creationId xmlns:p14="http://schemas.microsoft.com/office/powerpoint/2010/main" val="23079033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971600" y="260648"/>
            <a:ext cx="7704855" cy="954107"/>
          </a:xfrm>
          <a:prstGeom prst="rect">
            <a:avLst/>
          </a:prstGeom>
        </p:spPr>
        <p:txBody>
          <a:bodyPr wrap="square">
            <a:spAutoFit/>
          </a:bodyPr>
          <a:lstStyle/>
          <a:p>
            <a:pPr algn="ctr"/>
            <a:r>
              <a:rPr lang="uk-UA" sz="2800" dirty="0"/>
              <a:t>Порції </a:t>
            </a:r>
            <a:r>
              <a:rPr lang="uk-UA" sz="2800" dirty="0" smtClean="0"/>
              <a:t>ґрунтової </a:t>
            </a:r>
            <a:r>
              <a:rPr lang="uk-UA" sz="2800" dirty="0"/>
              <a:t>води, які мають однакові властивості, називаються</a:t>
            </a:r>
            <a:r>
              <a:rPr lang="uk-UA" sz="2800" b="1" dirty="0"/>
              <a:t> </a:t>
            </a:r>
            <a:r>
              <a:rPr lang="uk-UA" sz="2800" b="1" i="1" u="sng" dirty="0"/>
              <a:t>формами води</a:t>
            </a:r>
            <a:endParaRPr lang="ru-RU" sz="2800" i="1" u="sng"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2822" y="1209850"/>
            <a:ext cx="7488832" cy="55372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420238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332656"/>
            <a:ext cx="8280920" cy="1015663"/>
          </a:xfrm>
          <a:prstGeom prst="rect">
            <a:avLst/>
          </a:prstGeom>
        </p:spPr>
        <p:txBody>
          <a:bodyPr wrap="square">
            <a:spAutoFit/>
          </a:bodyPr>
          <a:lstStyle/>
          <a:p>
            <a:pPr algn="just"/>
            <a:r>
              <a:rPr lang="uk-UA" sz="2000" dirty="0"/>
              <a:t>Загальна кількість води в </a:t>
            </a:r>
            <a:r>
              <a:rPr lang="uk-UA" sz="2000" dirty="0" smtClean="0"/>
              <a:t>ґрунті </a:t>
            </a:r>
            <a:r>
              <a:rPr lang="uk-UA" sz="2000" dirty="0"/>
              <a:t>в даний момент, виражена в% по відношенню до абсолютно сухої наважки, називається його </a:t>
            </a:r>
            <a:r>
              <a:rPr lang="uk-UA" sz="2000" b="1" i="1" dirty="0" smtClean="0"/>
              <a:t>вологістю</a:t>
            </a:r>
            <a:r>
              <a:rPr lang="uk-UA" sz="2000" dirty="0" smtClean="0"/>
              <a:t>. Вологість ґрунту </a:t>
            </a:r>
            <a:r>
              <a:rPr lang="uk-UA" sz="2000" dirty="0"/>
              <a:t>вираховується за формулою:</a:t>
            </a:r>
            <a:endParaRPr lang="ru-RU" sz="2000" dirty="0"/>
          </a:p>
        </p:txBody>
      </p:sp>
      <p:sp>
        <p:nvSpPr>
          <p:cNvPr id="3" name="Прямоугольник 2"/>
          <p:cNvSpPr/>
          <p:nvPr/>
        </p:nvSpPr>
        <p:spPr>
          <a:xfrm>
            <a:off x="683568" y="2967335"/>
            <a:ext cx="8208912" cy="1015663"/>
          </a:xfrm>
          <a:prstGeom prst="rect">
            <a:avLst/>
          </a:prstGeom>
        </p:spPr>
        <p:txBody>
          <a:bodyPr wrap="square">
            <a:spAutoFit/>
          </a:bodyPr>
          <a:lstStyle/>
          <a:p>
            <a:pPr algn="just"/>
            <a:r>
              <a:rPr lang="uk-UA" sz="2000" b="1" i="1" u="sng" dirty="0"/>
              <a:t>Вологість </a:t>
            </a:r>
            <a:r>
              <a:rPr lang="uk-UA" sz="2000" b="1" i="1" u="sng" dirty="0" smtClean="0"/>
              <a:t>ґрунту </a:t>
            </a:r>
            <a:r>
              <a:rPr lang="uk-UA" sz="2000" dirty="0"/>
              <a:t>– дуже динамічна величина, що залежить від кількості опадів і температури; при цих рівних умовах – від гранскладу й гумусованості </a:t>
            </a:r>
            <a:r>
              <a:rPr lang="uk-UA" sz="2000" dirty="0" smtClean="0"/>
              <a:t>ґрунту. </a:t>
            </a:r>
            <a:r>
              <a:rPr lang="uk-UA" sz="2000" dirty="0"/>
              <a:t>Головним джерелом вологи в </a:t>
            </a:r>
            <a:r>
              <a:rPr lang="uk-UA" sz="2000" dirty="0" smtClean="0"/>
              <a:t>ґрунті </a:t>
            </a:r>
            <a:r>
              <a:rPr lang="uk-UA" sz="2000" dirty="0"/>
              <a:t>є опади.</a:t>
            </a:r>
            <a:endParaRPr lang="ru-RU" sz="20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61978" y="1435028"/>
            <a:ext cx="5002576" cy="12738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0" name="Picture 2" descr="Агропрогноз: Ґрунтова волога та її значення у сільському господарстві —  КУРКУЛЬ"/>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55676" y="4129816"/>
            <a:ext cx="5832648" cy="25643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19122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28684" y="2951079"/>
            <a:ext cx="8568952" cy="2031325"/>
          </a:xfrm>
          <a:prstGeom prst="rect">
            <a:avLst/>
          </a:prstGeom>
        </p:spPr>
        <p:txBody>
          <a:bodyPr wrap="square">
            <a:spAutoFit/>
          </a:bodyPr>
          <a:lstStyle/>
          <a:p>
            <a:r>
              <a:rPr lang="uk-UA" b="1" i="1" dirty="0"/>
              <a:t>Меніскові (капілярні) </a:t>
            </a:r>
            <a:r>
              <a:rPr lang="uk-UA" dirty="0"/>
              <a:t>сили зумовлюються поверхневим натягом води. На її поверхні утворюється вільна енергія через односторонній напрямок дії на молекули поверхневого шару. Наявність вільної енергії викликає прагнення до максимального зменшення поверхні рідини. Так як вода добре змочує більшість тіл, біля стінок посудини (особливо малого діаметру) виникає викривлення поверхні води і утворюється меніск. Викривлення поверхні веде до зменшення поверхневого тиску, з чим і пов'язане явище капілярного підняття води.</a:t>
            </a:r>
            <a:endParaRPr lang="ru-RU" dirty="0"/>
          </a:p>
        </p:txBody>
      </p:sp>
      <p:sp>
        <p:nvSpPr>
          <p:cNvPr id="2" name="Прямоугольник 1"/>
          <p:cNvSpPr/>
          <p:nvPr/>
        </p:nvSpPr>
        <p:spPr>
          <a:xfrm>
            <a:off x="228684" y="332656"/>
            <a:ext cx="8568952" cy="646331"/>
          </a:xfrm>
          <a:prstGeom prst="rect">
            <a:avLst/>
          </a:prstGeom>
        </p:spPr>
        <p:txBody>
          <a:bodyPr wrap="square">
            <a:spAutoFit/>
          </a:bodyPr>
          <a:lstStyle/>
          <a:p>
            <a:pPr algn="just"/>
            <a:r>
              <a:rPr lang="uk-UA" dirty="0"/>
              <a:t>Головними силами, які діють на </a:t>
            </a:r>
            <a:r>
              <a:rPr lang="uk-UA" dirty="0" smtClean="0"/>
              <a:t>ґрунтову </a:t>
            </a:r>
            <a:r>
              <a:rPr lang="uk-UA" dirty="0"/>
              <a:t>воду, є </a:t>
            </a:r>
            <a:r>
              <a:rPr lang="uk-UA" b="1" i="1" dirty="0"/>
              <a:t>сорбційні, меніскові та гравітаційні.</a:t>
            </a:r>
            <a:endParaRPr lang="ru-RU" b="1" i="1" dirty="0"/>
          </a:p>
        </p:txBody>
      </p:sp>
      <p:sp>
        <p:nvSpPr>
          <p:cNvPr id="3" name="Прямоугольник 2"/>
          <p:cNvSpPr/>
          <p:nvPr/>
        </p:nvSpPr>
        <p:spPr>
          <a:xfrm>
            <a:off x="179512" y="1196753"/>
            <a:ext cx="8640960" cy="1754326"/>
          </a:xfrm>
          <a:prstGeom prst="rect">
            <a:avLst/>
          </a:prstGeom>
        </p:spPr>
        <p:txBody>
          <a:bodyPr wrap="square">
            <a:spAutoFit/>
          </a:bodyPr>
          <a:lstStyle/>
          <a:p>
            <a:pPr algn="just"/>
            <a:r>
              <a:rPr lang="uk-UA" b="1" i="1" dirty="0"/>
              <a:t>Сорбційні </a:t>
            </a:r>
            <a:r>
              <a:rPr lang="uk-UA" b="1" dirty="0"/>
              <a:t>сили виникають завдяки специфічній будові молекули води</a:t>
            </a:r>
            <a:r>
              <a:rPr lang="uk-UA" dirty="0" smtClean="0"/>
              <a:t>.</a:t>
            </a:r>
            <a:r>
              <a:rPr lang="uk-UA" dirty="0"/>
              <a:t> Вона складається з диполів, які являють собою тіла з полюсами. Вони несуть заряди протилежного знака, які мають властивість асоціюватись один з одним, притягуватись іонами та колоїдними частинками: явище притягування диполів води іонами та </a:t>
            </a:r>
            <a:r>
              <a:rPr lang="uk-UA" dirty="0" smtClean="0"/>
              <a:t>ґрунтовими </a:t>
            </a:r>
            <a:r>
              <a:rPr lang="uk-UA" dirty="0"/>
              <a:t>частинками називається </a:t>
            </a:r>
            <a:r>
              <a:rPr lang="uk-UA" b="1" i="1" dirty="0"/>
              <a:t>гідратацією. </a:t>
            </a:r>
            <a:r>
              <a:rPr lang="uk-UA" dirty="0"/>
              <a:t>Вона виявляється в утворенні гідратної оболонки навколо іонів і колоїдних частинок</a:t>
            </a:r>
            <a:r>
              <a:rPr lang="uk-UA" dirty="0" smtClean="0"/>
              <a:t>.</a:t>
            </a:r>
            <a:endParaRPr lang="ru-RU" dirty="0"/>
          </a:p>
        </p:txBody>
      </p:sp>
      <p:sp>
        <p:nvSpPr>
          <p:cNvPr id="5" name="Прямоугольник 4"/>
          <p:cNvSpPr/>
          <p:nvPr/>
        </p:nvSpPr>
        <p:spPr>
          <a:xfrm>
            <a:off x="276106" y="4972526"/>
            <a:ext cx="8474108" cy="369332"/>
          </a:xfrm>
          <a:prstGeom prst="rect">
            <a:avLst/>
          </a:prstGeom>
        </p:spPr>
        <p:txBody>
          <a:bodyPr wrap="square">
            <a:spAutoFit/>
          </a:bodyPr>
          <a:lstStyle/>
          <a:p>
            <a:r>
              <a:rPr lang="uk-UA" b="1" i="1" dirty="0"/>
              <a:t>Гравітаційні </a:t>
            </a:r>
            <a:r>
              <a:rPr lang="uk-UA" dirty="0"/>
              <a:t>сили впливають в основному на вільну вологу в </a:t>
            </a:r>
            <a:r>
              <a:rPr lang="uk-UA" dirty="0" smtClean="0"/>
              <a:t>ґрунті.</a:t>
            </a:r>
            <a:endParaRPr lang="ru-RU" dirty="0"/>
          </a:p>
        </p:txBody>
      </p:sp>
    </p:spTree>
    <p:extLst>
      <p:ext uri="{BB962C8B-B14F-4D97-AF65-F5344CB8AC3E}">
        <p14:creationId xmlns:p14="http://schemas.microsoft.com/office/powerpoint/2010/main" val="35020554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476672"/>
            <a:ext cx="8136903" cy="1015663"/>
          </a:xfrm>
          <a:prstGeom prst="rect">
            <a:avLst/>
          </a:prstGeom>
        </p:spPr>
        <p:txBody>
          <a:bodyPr wrap="square">
            <a:spAutoFit/>
          </a:bodyPr>
          <a:lstStyle/>
          <a:p>
            <a:pPr algn="just"/>
            <a:r>
              <a:rPr lang="uk-UA" sz="2000" dirty="0"/>
              <a:t>Виділяють </a:t>
            </a:r>
            <a:r>
              <a:rPr lang="uk-UA" sz="2000" b="1" i="1" dirty="0"/>
              <a:t>хімічно зв'язану, фізично зв'язану та вільну </a:t>
            </a:r>
            <a:r>
              <a:rPr lang="uk-UA" sz="2000" dirty="0"/>
              <a:t>форми рідкої </a:t>
            </a:r>
            <a:r>
              <a:rPr lang="uk-UA" sz="2000" dirty="0" err="1"/>
              <a:t>грунтової</a:t>
            </a:r>
            <a:r>
              <a:rPr lang="uk-UA" sz="2000" dirty="0"/>
              <a:t> води залежно від характеру її зв'язку з твердою фазою </a:t>
            </a:r>
            <a:r>
              <a:rPr lang="uk-UA" sz="2000" dirty="0" smtClean="0"/>
              <a:t>ґрунту.</a:t>
            </a:r>
            <a:endParaRPr lang="ru-RU" sz="2000" dirty="0"/>
          </a:p>
        </p:txBody>
      </p:sp>
      <p:sp>
        <p:nvSpPr>
          <p:cNvPr id="3" name="Прямоугольник 2"/>
          <p:cNvSpPr/>
          <p:nvPr/>
        </p:nvSpPr>
        <p:spPr>
          <a:xfrm>
            <a:off x="539552" y="1539160"/>
            <a:ext cx="7992887" cy="1477328"/>
          </a:xfrm>
          <a:prstGeom prst="rect">
            <a:avLst/>
          </a:prstGeom>
        </p:spPr>
        <p:txBody>
          <a:bodyPr wrap="square">
            <a:spAutoFit/>
          </a:bodyPr>
          <a:lstStyle/>
          <a:p>
            <a:pPr algn="just"/>
            <a:r>
              <a:rPr lang="uk-UA" b="1" dirty="0"/>
              <a:t>Хімічно зв'язана. </a:t>
            </a:r>
            <a:r>
              <a:rPr lang="uk-UA" dirty="0"/>
              <a:t>Входить до складу твердої фази </a:t>
            </a:r>
            <a:r>
              <a:rPr lang="uk-UA" dirty="0" smtClean="0"/>
              <a:t>ґрунту, </a:t>
            </a:r>
            <a:r>
              <a:rPr lang="uk-UA" dirty="0"/>
              <a:t>не пересувається, не бере участі у фізичних процесах, не випаровується при температурі 100°С, в формуванні водного режиму участі не бере. Ділиться на конституційну – група ОН</a:t>
            </a:r>
            <a:r>
              <a:rPr lang="uk-UA" baseline="30000" dirty="0"/>
              <a:t>-</a:t>
            </a:r>
            <a:r>
              <a:rPr lang="uk-UA" dirty="0"/>
              <a:t> у хімічних сполуках типу </a:t>
            </a:r>
            <a:r>
              <a:rPr lang="en-US" dirty="0"/>
              <a:t>Fe</a:t>
            </a:r>
            <a:r>
              <a:rPr lang="uk-UA" dirty="0"/>
              <a:t>(</a:t>
            </a:r>
            <a:r>
              <a:rPr lang="en-US" dirty="0"/>
              <a:t>OH</a:t>
            </a:r>
            <a:r>
              <a:rPr lang="uk-UA" dirty="0"/>
              <a:t>)</a:t>
            </a:r>
            <a:r>
              <a:rPr lang="uk-UA" baseline="-25000" dirty="0"/>
              <a:t>3</a:t>
            </a:r>
            <a:r>
              <a:rPr lang="uk-UA" dirty="0"/>
              <a:t>, кристалізаційну – молекули води в речовинах типу </a:t>
            </a:r>
            <a:r>
              <a:rPr lang="en-US" dirty="0" err="1"/>
              <a:t>CaSO</a:t>
            </a:r>
            <a:r>
              <a:rPr lang="uk-UA" baseline="-25000" dirty="0"/>
              <a:t>4</a:t>
            </a:r>
            <a:r>
              <a:rPr lang="uk-UA" dirty="0"/>
              <a:t>·2</a:t>
            </a:r>
            <a:r>
              <a:rPr lang="en-US" dirty="0"/>
              <a:t>H</a:t>
            </a:r>
            <a:r>
              <a:rPr lang="uk-UA" baseline="-25000" dirty="0"/>
              <a:t>2</a:t>
            </a:r>
            <a:r>
              <a:rPr lang="uk-UA" dirty="0"/>
              <a:t>О.</a:t>
            </a:r>
            <a:endParaRPr lang="ru-RU" dirty="0"/>
          </a:p>
        </p:txBody>
      </p:sp>
      <p:sp>
        <p:nvSpPr>
          <p:cNvPr id="4" name="Прямоугольник 3"/>
          <p:cNvSpPr/>
          <p:nvPr/>
        </p:nvSpPr>
        <p:spPr>
          <a:xfrm>
            <a:off x="446730" y="3140968"/>
            <a:ext cx="8136903" cy="1200329"/>
          </a:xfrm>
          <a:prstGeom prst="rect">
            <a:avLst/>
          </a:prstGeom>
        </p:spPr>
        <p:txBody>
          <a:bodyPr wrap="square">
            <a:spAutoFit/>
          </a:bodyPr>
          <a:lstStyle/>
          <a:p>
            <a:pPr algn="just"/>
            <a:r>
              <a:rPr lang="uk-UA" b="1" dirty="0"/>
              <a:t>Фізично зв'язана </a:t>
            </a:r>
            <a:r>
              <a:rPr lang="uk-UA" dirty="0"/>
              <a:t>(сорбована). Це вода, сорбована поверхнею </a:t>
            </a:r>
            <a:r>
              <a:rPr lang="uk-UA" dirty="0" smtClean="0"/>
              <a:t>ґрунтових </a:t>
            </a:r>
            <a:r>
              <a:rPr lang="uk-UA" dirty="0"/>
              <a:t>часток у вигляді плівки, вона може </a:t>
            </a:r>
            <a:r>
              <a:rPr lang="uk-UA" dirty="0" err="1"/>
              <a:t>сорбуватись</a:t>
            </a:r>
            <a:r>
              <a:rPr lang="uk-UA" dirty="0"/>
              <a:t> як із пароподібного, так і рідкого стану. Фізично зв'язана вода за міцністю зв'язку </a:t>
            </a:r>
            <a:r>
              <a:rPr lang="uk-UA" b="1" dirty="0"/>
              <a:t>з </a:t>
            </a:r>
            <a:r>
              <a:rPr lang="uk-UA" dirty="0"/>
              <a:t>твердими частинками </a:t>
            </a:r>
            <a:r>
              <a:rPr lang="uk-UA" dirty="0" smtClean="0"/>
              <a:t>ґрунту </a:t>
            </a:r>
            <a:r>
              <a:rPr lang="uk-UA" dirty="0"/>
              <a:t>поділяється </a:t>
            </a:r>
            <a:r>
              <a:rPr lang="uk-UA" dirty="0" smtClean="0"/>
              <a:t>на:</a:t>
            </a:r>
            <a:r>
              <a:rPr lang="uk-UA" dirty="0"/>
              <a:t>а) </a:t>
            </a:r>
            <a:r>
              <a:rPr lang="uk-UA" b="1" i="1" dirty="0" err="1"/>
              <a:t>щільнозв'язану</a:t>
            </a:r>
            <a:r>
              <a:rPr lang="uk-UA" b="1" i="1" dirty="0"/>
              <a:t> </a:t>
            </a:r>
            <a:r>
              <a:rPr lang="uk-UA" dirty="0">
                <a:solidFill>
                  <a:schemeClr val="tx1">
                    <a:lumMod val="95000"/>
                    <a:lumOff val="5000"/>
                  </a:schemeClr>
                </a:solidFill>
              </a:rPr>
              <a:t>(гігроскопічну</a:t>
            </a:r>
            <a:r>
              <a:rPr lang="uk-UA" dirty="0" smtClean="0">
                <a:solidFill>
                  <a:schemeClr val="tx1">
                    <a:lumMod val="95000"/>
                    <a:lumOff val="5000"/>
                  </a:schemeClr>
                </a:solidFill>
              </a:rPr>
              <a:t>), </a:t>
            </a:r>
            <a:r>
              <a:rPr lang="uk-UA" dirty="0">
                <a:solidFill>
                  <a:schemeClr val="tx1">
                    <a:lumMod val="95000"/>
                    <a:lumOff val="5000"/>
                  </a:schemeClr>
                </a:solidFill>
              </a:rPr>
              <a:t>б) </a:t>
            </a:r>
            <a:r>
              <a:rPr lang="uk-UA" b="1" i="1" dirty="0" err="1">
                <a:solidFill>
                  <a:schemeClr val="tx1">
                    <a:lumMod val="95000"/>
                    <a:lumOff val="5000"/>
                  </a:schemeClr>
                </a:solidFill>
              </a:rPr>
              <a:t>пухкозв'язану</a:t>
            </a:r>
            <a:r>
              <a:rPr lang="uk-UA" b="1" i="1" dirty="0">
                <a:solidFill>
                  <a:schemeClr val="tx1">
                    <a:lumMod val="95000"/>
                    <a:lumOff val="5000"/>
                  </a:schemeClr>
                </a:solidFill>
              </a:rPr>
              <a:t> </a:t>
            </a:r>
            <a:r>
              <a:rPr lang="uk-UA" dirty="0">
                <a:solidFill>
                  <a:schemeClr val="tx1">
                    <a:lumMod val="95000"/>
                    <a:lumOff val="5000"/>
                  </a:schemeClr>
                </a:solidFill>
              </a:rPr>
              <a:t>(плівчасту</a:t>
            </a:r>
            <a:r>
              <a:rPr lang="uk-UA" dirty="0"/>
              <a:t>). </a:t>
            </a:r>
            <a:endParaRPr lang="ru-RU" dirty="0"/>
          </a:p>
        </p:txBody>
      </p:sp>
      <p:sp>
        <p:nvSpPr>
          <p:cNvPr id="5" name="Прямоугольник 4"/>
          <p:cNvSpPr/>
          <p:nvPr/>
        </p:nvSpPr>
        <p:spPr>
          <a:xfrm>
            <a:off x="467543" y="4509120"/>
            <a:ext cx="8063228" cy="923330"/>
          </a:xfrm>
          <a:prstGeom prst="rect">
            <a:avLst/>
          </a:prstGeom>
        </p:spPr>
        <p:txBody>
          <a:bodyPr wrap="square">
            <a:spAutoFit/>
          </a:bodyPr>
          <a:lstStyle/>
          <a:p>
            <a:pPr algn="just"/>
            <a:r>
              <a:rPr lang="uk-UA" b="1" dirty="0"/>
              <a:t>Вільна вода. </a:t>
            </a:r>
            <a:r>
              <a:rPr lang="uk-UA" dirty="0"/>
              <a:t>Це вода, яка міститься в </a:t>
            </a:r>
            <a:r>
              <a:rPr lang="uk-UA" dirty="0" smtClean="0"/>
              <a:t>ґрунті </a:t>
            </a:r>
            <a:r>
              <a:rPr lang="uk-UA" dirty="0"/>
              <a:t>зверх ММВ, знаходиться поза дією </a:t>
            </a:r>
            <a:r>
              <a:rPr lang="uk-UA" dirty="0" err="1"/>
              <a:t>сорбційних</a:t>
            </a:r>
            <a:r>
              <a:rPr lang="uk-UA" dirty="0"/>
              <a:t> сил. У </a:t>
            </a:r>
            <a:r>
              <a:rPr lang="uk-UA" dirty="0" smtClean="0"/>
              <a:t>ґрунтах </a:t>
            </a:r>
            <a:r>
              <a:rPr lang="uk-UA" dirty="0"/>
              <a:t>вона присутня у двох </a:t>
            </a:r>
            <a:r>
              <a:rPr lang="uk-UA" dirty="0" smtClean="0"/>
              <a:t>формах:</a:t>
            </a:r>
            <a:r>
              <a:rPr lang="uk-UA" dirty="0"/>
              <a:t>а) </a:t>
            </a:r>
            <a:r>
              <a:rPr lang="uk-UA" b="1" i="1" dirty="0"/>
              <a:t>капілярна </a:t>
            </a:r>
            <a:r>
              <a:rPr lang="uk-UA" dirty="0" smtClean="0"/>
              <a:t>вода,                б</a:t>
            </a:r>
            <a:r>
              <a:rPr lang="uk-UA" dirty="0"/>
              <a:t>) </a:t>
            </a:r>
            <a:r>
              <a:rPr lang="uk-UA" b="1" i="1" dirty="0"/>
              <a:t>гравітаційна </a:t>
            </a:r>
            <a:r>
              <a:rPr lang="uk-UA" dirty="0"/>
              <a:t>вода</a:t>
            </a:r>
            <a:endParaRPr lang="ru-RU" dirty="0"/>
          </a:p>
        </p:txBody>
      </p:sp>
    </p:spTree>
    <p:extLst>
      <p:ext uri="{BB962C8B-B14F-4D97-AF65-F5344CB8AC3E}">
        <p14:creationId xmlns:p14="http://schemas.microsoft.com/office/powerpoint/2010/main" val="3762535097"/>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277</TotalTime>
  <Words>1354</Words>
  <Application>Microsoft Office PowerPoint</Application>
  <PresentationFormat>Экран (4:3)</PresentationFormat>
  <Paragraphs>70</Paragraphs>
  <Slides>15</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Тема Office</vt:lpstr>
      <vt:lpstr>Презентация PowerPoint</vt:lpstr>
      <vt:lpstr>План</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Самостійне вивчення</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Неля</dc:creator>
  <cp:lastModifiedBy>User</cp:lastModifiedBy>
  <cp:revision>21</cp:revision>
  <dcterms:created xsi:type="dcterms:W3CDTF">2015-01-06T05:46:50Z</dcterms:created>
  <dcterms:modified xsi:type="dcterms:W3CDTF">2022-04-03T12:18:59Z</dcterms:modified>
</cp:coreProperties>
</file>