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FC9-6DDA-4C1C-A002-9ADEE50E3B2A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2B8B-9F50-4791-89E9-A568BB48A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26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FC9-6DDA-4C1C-A002-9ADEE50E3B2A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2B8B-9F50-4791-89E9-A568BB48A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99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FC9-6DDA-4C1C-A002-9ADEE50E3B2A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2B8B-9F50-4791-89E9-A568BB48A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47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FC9-6DDA-4C1C-A002-9ADEE50E3B2A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2B8B-9F50-4791-89E9-A568BB48A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1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FC9-6DDA-4C1C-A002-9ADEE50E3B2A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2B8B-9F50-4791-89E9-A568BB48A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59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FC9-6DDA-4C1C-A002-9ADEE50E3B2A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2B8B-9F50-4791-89E9-A568BB48A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45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FC9-6DDA-4C1C-A002-9ADEE50E3B2A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2B8B-9F50-4791-89E9-A568BB48A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8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FC9-6DDA-4C1C-A002-9ADEE50E3B2A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2B8B-9F50-4791-89E9-A568BB48A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9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FC9-6DDA-4C1C-A002-9ADEE50E3B2A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2B8B-9F50-4791-89E9-A568BB48A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11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FC9-6DDA-4C1C-A002-9ADEE50E3B2A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2B8B-9F50-4791-89E9-A568BB48A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6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FC9-6DDA-4C1C-A002-9ADEE50E3B2A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2B8B-9F50-4791-89E9-A568BB48A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62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81FC9-6DDA-4C1C-A002-9ADEE50E3B2A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62B8B-9F50-4791-89E9-A568BB48A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45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files.ub.ua/news/news/5/716041_201970_13177099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-1"/>
            <a:ext cx="92160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15134" y="476672"/>
            <a:ext cx="76417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i="1" u="sng" dirty="0" smtClean="0"/>
              <a:t>Основи ґрунтознавства та геології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028616"/>
            <a:ext cx="85689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bg1">
                    <a:lumMod val="95000"/>
                  </a:schemeClr>
                </a:solidFill>
              </a:rPr>
              <a:t>ҐРУНТОВІ КОЛОЇДИ. ПОГЛИНАЛЬНА ЗДАТНІСТЬ І ФІЗИКО-ХІМІЧНА ХАРАКТЕРИСТИКА ҐРУНТІВ</a:t>
            </a:r>
            <a:endParaRPr lang="ru-RU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5085184"/>
            <a:ext cx="4534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Тема 12</a:t>
            </a:r>
            <a:endParaRPr lang="ru-RU" sz="6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0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2217737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chemeClr val="tx1"/>
                </a:solidFill>
              </a:rPr>
              <a:t>Поглинальну здатність </a:t>
            </a:r>
            <a:r>
              <a:rPr lang="uk-UA" sz="2800" dirty="0" smtClean="0">
                <a:solidFill>
                  <a:schemeClr val="tx1"/>
                </a:solidFill>
              </a:rPr>
              <a:t>ґрунтів </a:t>
            </a:r>
            <a:r>
              <a:rPr lang="uk-UA" sz="2800" dirty="0">
                <a:solidFill>
                  <a:schemeClr val="tx1"/>
                </a:solidFill>
              </a:rPr>
              <a:t>можна регулювати внесенням органічних добрив, глини, торфу, вапнуванням, гіпсуванням, травосіянням тощо. </a:t>
            </a: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Обмінна </a:t>
            </a:r>
            <a:r>
              <a:rPr lang="uk-UA" sz="2800" dirty="0">
                <a:solidFill>
                  <a:schemeClr val="tx1"/>
                </a:solidFill>
              </a:rPr>
              <a:t>поглинальна здатність широко використовується при хімічній меліорації </a:t>
            </a:r>
            <a:r>
              <a:rPr lang="uk-UA" sz="2800" dirty="0" smtClean="0">
                <a:solidFill>
                  <a:schemeClr val="tx1"/>
                </a:solidFill>
              </a:rPr>
              <a:t>ґрунтів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8" name="Picture 4" descr="Вапнування грунту навесні і восени, для чого потрібно, як проводити, віде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32" y="3140968"/>
            <a:ext cx="7965535" cy="345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17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Самостійне </a:t>
            </a:r>
            <a:r>
              <a:rPr lang="uk-UA" dirty="0"/>
              <a:t>вивчення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Кислотність і лужність ґрунту, джерела та заходи боротьби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8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uk-UA" i="1" dirty="0" smtClean="0"/>
              <a:t>1. Склад </a:t>
            </a:r>
            <a:r>
              <a:rPr lang="uk-UA" i="1" dirty="0"/>
              <a:t>ґрунтових колоїдів та їх головні ознаки.</a:t>
            </a:r>
          </a:p>
          <a:p>
            <a:pPr marL="0" lvl="0" indent="0">
              <a:buNone/>
            </a:pPr>
            <a:r>
              <a:rPr lang="uk-UA" i="1" dirty="0"/>
              <a:t>2. Поглинальна здатність ґрунту та її види.</a:t>
            </a:r>
          </a:p>
          <a:p>
            <a:pPr marL="0" lvl="0" indent="0">
              <a:buNone/>
            </a:pPr>
            <a:r>
              <a:rPr lang="uk-UA" i="1" dirty="0"/>
              <a:t>3. Ґрунтовий поглинальний комплекс та його характеристики.</a:t>
            </a:r>
          </a:p>
          <a:p>
            <a:pPr marL="0" lvl="0" indent="0">
              <a:buNone/>
            </a:pPr>
            <a:r>
              <a:rPr lang="uk-UA" i="1" dirty="0"/>
              <a:t>4. Кислотність і лужність ґрунтів, їх джерела та заходи боротьби.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4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7689850" cy="1930400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Поглинання </a:t>
            </a:r>
            <a:r>
              <a:rPr lang="uk-UA" sz="2800" dirty="0">
                <a:solidFill>
                  <a:schemeClr val="tx1"/>
                </a:solidFill>
              </a:rPr>
              <a:t>твердою фазою різних речовин, що знаходяться в рідкому або газопо­дібному стані. </a:t>
            </a: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i="1" dirty="0" smtClean="0">
                <a:solidFill>
                  <a:schemeClr val="tx1"/>
                </a:solidFill>
              </a:rPr>
              <a:t>Це </a:t>
            </a:r>
            <a:r>
              <a:rPr lang="uk-UA" sz="2800" i="1" dirty="0">
                <a:solidFill>
                  <a:schemeClr val="tx1"/>
                </a:solidFill>
              </a:rPr>
              <a:t>явище поглинання та утримання різних сполук </a:t>
            </a:r>
            <a:r>
              <a:rPr lang="uk-UA" sz="2800" b="1" i="1" dirty="0">
                <a:solidFill>
                  <a:schemeClr val="tx1"/>
                </a:solidFill>
              </a:rPr>
              <a:t>на­зивається вбирною здатністю</a:t>
            </a:r>
            <a:r>
              <a:rPr lang="uk-UA" sz="2800" i="1" dirty="0">
                <a:solidFill>
                  <a:schemeClr val="tx1"/>
                </a:solidFill>
              </a:rPr>
              <a:t> </a:t>
            </a:r>
            <a:r>
              <a:rPr lang="uk-UA" sz="2800" b="1" i="1" dirty="0" smtClean="0">
                <a:solidFill>
                  <a:schemeClr val="tx1"/>
                </a:solidFill>
              </a:rPr>
              <a:t>ґрунту</a:t>
            </a:r>
            <a:r>
              <a:rPr lang="uk-UA" sz="2800" i="1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64904"/>
            <a:ext cx="640871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3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3448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err="1" smtClean="0"/>
              <a:t>Тонкодисперсні</a:t>
            </a:r>
            <a:r>
              <a:rPr lang="uk-UA" sz="2800" dirty="0" smtClean="0"/>
              <a:t> </a:t>
            </a:r>
            <a:r>
              <a:rPr lang="uk-UA" sz="2800" dirty="0"/>
              <a:t>частки розміром менше 0,0002 </a:t>
            </a:r>
            <a:r>
              <a:rPr lang="uk-UA" sz="2800" dirty="0" smtClean="0"/>
              <a:t>мм - називаються </a:t>
            </a:r>
            <a:r>
              <a:rPr lang="uk-UA" sz="2800" i="1" dirty="0"/>
              <a:t>колоїдами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1959" y="1655724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/>
              <a:t>Вся сукупність колоїдів в </a:t>
            </a:r>
            <a:r>
              <a:rPr lang="uk-UA" sz="2400" b="1" i="1" dirty="0" err="1"/>
              <a:t>грунті</a:t>
            </a:r>
            <a:r>
              <a:rPr lang="uk-UA" sz="2400" dirty="0"/>
              <a:t> </a:t>
            </a:r>
            <a:r>
              <a:rPr lang="uk-UA" sz="2400" b="1" i="1" dirty="0" smtClean="0"/>
              <a:t>називається </a:t>
            </a:r>
            <a:r>
              <a:rPr lang="uk-UA" sz="2400" b="1" i="1" dirty="0" err="1"/>
              <a:t>грунтово-вбирним</a:t>
            </a:r>
            <a:r>
              <a:rPr lang="uk-UA" sz="2400" b="1" i="1" dirty="0"/>
              <a:t> комплексом (ГВК).</a:t>
            </a:r>
            <a:r>
              <a:rPr lang="uk-UA" sz="2400" dirty="0"/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36912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Речовинний склад ґрунтових колоїдів може бути </a:t>
            </a:r>
            <a:r>
              <a:rPr lang="uk-UA" sz="2800" b="1" dirty="0"/>
              <a:t>органічним, мінеральним і </a:t>
            </a:r>
            <a:r>
              <a:rPr lang="uk-UA" sz="2800" b="1" dirty="0" err="1"/>
              <a:t>органомінеральним</a:t>
            </a:r>
            <a:r>
              <a:rPr lang="uk-UA" sz="2800" b="1" dirty="0"/>
              <a:t>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127" y="3789040"/>
            <a:ext cx="4272850" cy="92333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b="1" dirty="0"/>
              <a:t>Органічні колоїди - це гумус, до складу якого входять </a:t>
            </a:r>
            <a:r>
              <a:rPr lang="uk-UA" b="1" dirty="0" err="1"/>
              <a:t>фульвокислоти</a:t>
            </a:r>
            <a:r>
              <a:rPr lang="uk-UA" b="1" dirty="0"/>
              <a:t>, гумінові кислоти та їх солі типу </a:t>
            </a:r>
            <a:r>
              <a:rPr lang="uk-UA" b="1" dirty="0" err="1"/>
              <a:t>хелатів</a:t>
            </a:r>
            <a:r>
              <a:rPr lang="uk-UA" b="1" dirty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1999" y="3789040"/>
            <a:ext cx="4464497" cy="230832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b="1" dirty="0"/>
              <a:t>Мінеральні - </a:t>
            </a:r>
            <a:r>
              <a:rPr lang="uk-UA" b="1" dirty="0" err="1"/>
              <a:t>смектіти</a:t>
            </a:r>
            <a:r>
              <a:rPr lang="uk-UA" b="1" dirty="0"/>
              <a:t> (монтморилоніт, </a:t>
            </a:r>
            <a:r>
              <a:rPr lang="uk-UA" b="1" dirty="0" err="1"/>
              <a:t>нонтроніт</a:t>
            </a:r>
            <a:r>
              <a:rPr lang="uk-UA" b="1" dirty="0"/>
              <a:t>) слюди і гідрослюди (мусковіт, біотит, </a:t>
            </a:r>
            <a:r>
              <a:rPr lang="uk-UA" b="1" dirty="0" err="1"/>
              <a:t>іліт</a:t>
            </a:r>
            <a:r>
              <a:rPr lang="uk-UA" b="1" dirty="0"/>
              <a:t>): вермикуліт; хлорит; каолініт; галуазит. Загальна їх хімічна формула Н</a:t>
            </a:r>
            <a:r>
              <a:rPr lang="uk-UA" b="1" baseline="-25000" dirty="0"/>
              <a:t>2</a:t>
            </a:r>
            <a:r>
              <a:rPr lang="uk-UA" b="1" dirty="0"/>
              <a:t>АІ</a:t>
            </a:r>
            <a:r>
              <a:rPr lang="uk-UA" b="1" baseline="-25000" dirty="0"/>
              <a:t>2</a:t>
            </a:r>
            <a:r>
              <a:rPr lang="en-US" b="1" dirty="0"/>
              <a:t>S</a:t>
            </a:r>
            <a:r>
              <a:rPr lang="uk-UA" b="1" dirty="0"/>
              <a:t>і</a:t>
            </a:r>
            <a:r>
              <a:rPr lang="uk-UA" b="1" baseline="-25000" dirty="0"/>
              <a:t>2</a:t>
            </a:r>
            <a:r>
              <a:rPr lang="uk-UA" b="1" dirty="0"/>
              <a:t>О</a:t>
            </a:r>
            <a:r>
              <a:rPr lang="uk-UA" b="1" baseline="-25000" dirty="0"/>
              <a:t>8</a:t>
            </a:r>
            <a:r>
              <a:rPr lang="uk-UA" b="1" dirty="0"/>
              <a:t> або АІ</a:t>
            </a:r>
            <a:r>
              <a:rPr lang="uk-UA" b="1" baseline="-25000" dirty="0"/>
              <a:t>2</a:t>
            </a:r>
            <a:r>
              <a:rPr lang="uk-UA" b="1" dirty="0"/>
              <a:t>0</a:t>
            </a:r>
            <a:r>
              <a:rPr lang="uk-UA" b="1" baseline="-25000" dirty="0"/>
              <a:t>3</a:t>
            </a:r>
            <a:r>
              <a:rPr lang="uk-UA" b="1" dirty="0"/>
              <a:t>·</a:t>
            </a:r>
            <a:r>
              <a:rPr lang="en-US" b="1" dirty="0"/>
              <a:t>S</a:t>
            </a:r>
            <a:r>
              <a:rPr lang="uk-UA" b="1" dirty="0"/>
              <a:t>іО</a:t>
            </a:r>
            <a:r>
              <a:rPr lang="uk-UA" b="1" baseline="-25000" dirty="0"/>
              <a:t>2</a:t>
            </a:r>
            <a:r>
              <a:rPr lang="uk-UA" b="1" baseline="30000" dirty="0"/>
              <a:t>·</a:t>
            </a:r>
            <a:r>
              <a:rPr lang="uk-UA" b="1" dirty="0"/>
              <a:t>nН</a:t>
            </a:r>
            <a:r>
              <a:rPr lang="uk-UA" b="1" baseline="-25000" dirty="0"/>
              <a:t>2</a:t>
            </a:r>
            <a:r>
              <a:rPr lang="uk-UA" b="1" dirty="0"/>
              <a:t>0. До мінеральних колоїдів належать також гідроксиди алюмінію, заліза та кремнієвої кислоти.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126" y="5085184"/>
            <a:ext cx="4272850" cy="14773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b="1" dirty="0"/>
              <a:t>Органо-мінеральні колоїди утворилися внаслідок з'єднання органічних та мінеральних, наприклад гумусових кислот із глинистими мінералами через кальцій.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78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/>
          <a:srcRect b="11620"/>
          <a:stretch/>
        </p:blipFill>
        <p:spPr>
          <a:xfrm>
            <a:off x="330516" y="794321"/>
            <a:ext cx="4055745" cy="363669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332656"/>
            <a:ext cx="4003725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uk-UA" dirty="0"/>
              <a:t>Колоїдна частка називається </a:t>
            </a:r>
            <a:r>
              <a:rPr lang="uk-UA" b="1" i="1" dirty="0"/>
              <a:t>міцелою</a:t>
            </a:r>
            <a:r>
              <a:rPr lang="uk-UA" dirty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332656"/>
            <a:ext cx="4572000" cy="92333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uk-UA" dirty="0"/>
              <a:t>На поверхні ядра знаходиться шар молекул, здатних до </a:t>
            </a:r>
            <a:r>
              <a:rPr lang="uk-UA" dirty="0" smtClean="0"/>
              <a:t>дисоціації, який називають </a:t>
            </a:r>
            <a:r>
              <a:rPr lang="uk-UA" b="1" i="1" dirty="0"/>
              <a:t>гомогенним</a:t>
            </a:r>
            <a:r>
              <a:rPr lang="uk-UA" i="1" dirty="0"/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7985" y="1874002"/>
            <a:ext cx="4572000" cy="92333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dirty="0"/>
              <a:t>Іони, що безпосередньо знаходяться на поверхні ядра утворюють так званий </a:t>
            </a:r>
            <a:r>
              <a:rPr lang="uk-UA" b="1" i="1" dirty="0"/>
              <a:t>потенціал, визначаючий шар</a:t>
            </a:r>
            <a:r>
              <a:rPr lang="uk-UA" dirty="0"/>
              <a:t>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38230" y="1345897"/>
            <a:ext cx="4561754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dirty="0"/>
              <a:t>Основу колоїдної міцели складає її </a:t>
            </a:r>
            <a:r>
              <a:rPr lang="uk-UA" b="1" i="1" dirty="0"/>
              <a:t>ядро</a:t>
            </a:r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38230" y="2967335"/>
            <a:ext cx="4561754" cy="92333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dirty="0"/>
              <a:t>Ядро міцели разом із шаром </a:t>
            </a:r>
            <a:r>
              <a:rPr lang="uk-UA" dirty="0" err="1" smtClean="0"/>
              <a:t>потенціалвизначаючих</a:t>
            </a:r>
            <a:r>
              <a:rPr lang="uk-UA" dirty="0" smtClean="0"/>
              <a:t> </a:t>
            </a:r>
            <a:r>
              <a:rPr lang="uk-UA" dirty="0"/>
              <a:t>іонів має назву </a:t>
            </a:r>
            <a:r>
              <a:rPr lang="uk-UA" b="1" i="1" dirty="0"/>
              <a:t>гранули.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38230" y="4149080"/>
            <a:ext cx="4572000" cy="120032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uk-UA" dirty="0" smtClean="0"/>
              <a:t>Навколо </a:t>
            </a:r>
            <a:r>
              <a:rPr lang="uk-UA" dirty="0"/>
              <a:t>ядра колоїдної міцели утворюється </a:t>
            </a:r>
            <a:r>
              <a:rPr lang="uk-UA" b="1" i="1" dirty="0"/>
              <a:t>подвійний електричний шар</a:t>
            </a:r>
            <a:r>
              <a:rPr lang="uk-UA" i="1" dirty="0"/>
              <a:t>, </a:t>
            </a:r>
            <a:r>
              <a:rPr lang="uk-UA" dirty="0"/>
              <a:t>який складається з </a:t>
            </a:r>
            <a:r>
              <a:rPr lang="uk-UA" b="1" i="1" dirty="0"/>
              <a:t>шару </a:t>
            </a:r>
            <a:r>
              <a:rPr lang="uk-UA" b="1" i="1" dirty="0" err="1"/>
              <a:t>потенціалвизначаючих</a:t>
            </a:r>
            <a:r>
              <a:rPr lang="uk-UA" b="1" i="1" dirty="0"/>
              <a:t> іонів і шару </a:t>
            </a:r>
            <a:r>
              <a:rPr lang="uk-UA" b="1" i="1" dirty="0" err="1"/>
              <a:t>компенсуючих</a:t>
            </a:r>
            <a:r>
              <a:rPr lang="uk-UA" b="1" i="1" dirty="0"/>
              <a:t> іонів</a:t>
            </a:r>
            <a:r>
              <a:rPr lang="uk-UA" i="1" dirty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5487908"/>
            <a:ext cx="4572000" cy="92333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uk-UA" i="1" dirty="0"/>
              <a:t>Гранула разом із нерухомим шаром </a:t>
            </a:r>
            <a:r>
              <a:rPr lang="uk-UA" i="1" dirty="0" err="1"/>
              <a:t>компенсуючих</a:t>
            </a:r>
            <a:r>
              <a:rPr lang="uk-UA" i="1" dirty="0"/>
              <a:t> іонів називається </a:t>
            </a:r>
            <a:r>
              <a:rPr lang="uk-UA" b="1" i="1" dirty="0"/>
              <a:t>ко­лоїдною частинкою. 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5349409"/>
            <a:ext cx="3765201" cy="120032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dirty="0"/>
              <a:t>Між колоїдною частинкою і оточуючим розчином ви­никає </a:t>
            </a:r>
            <a:r>
              <a:rPr lang="uk-UA" i="1" dirty="0"/>
              <a:t>електрокінетичний потенціал (дзета-потенціал).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4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Колоїдна міцела </a:t>
            </a:r>
            <a:r>
              <a:rPr lang="uk-UA" sz="2400" b="1" i="1" u="sng" dirty="0" err="1"/>
              <a:t>електронейтральна</a:t>
            </a:r>
            <a:r>
              <a:rPr lang="uk-UA" sz="2400" dirty="0"/>
              <a:t>. </a:t>
            </a:r>
            <a:endParaRPr lang="uk-UA" sz="2400" dirty="0" smtClean="0"/>
          </a:p>
          <a:p>
            <a:pPr algn="ctr"/>
            <a:r>
              <a:rPr lang="uk-UA" sz="2400" dirty="0" smtClean="0"/>
              <a:t>Головна </a:t>
            </a:r>
            <a:r>
              <a:rPr lang="uk-UA" sz="2400" dirty="0"/>
              <a:t>маса її належить гранулі, тому заряд останньої розгля­дається як заряд усього </a:t>
            </a:r>
            <a:r>
              <a:rPr lang="uk-UA" sz="2400" dirty="0" err="1"/>
              <a:t>колоїда</a:t>
            </a:r>
            <a:r>
              <a:rPr lang="uk-UA" sz="2400" dirty="0"/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09318"/>
            <a:ext cx="40324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Колоїди, які в потенціалвизначаючому шарі мають негативно заряджені іони та віддисоційовують у навколишній розчин Н</a:t>
            </a:r>
            <a:r>
              <a:rPr lang="uk-UA" baseline="30000" dirty="0"/>
              <a:t>+</a:t>
            </a:r>
            <a:r>
              <a:rPr lang="uk-UA" dirty="0"/>
              <a:t>-іони, </a:t>
            </a:r>
            <a:r>
              <a:rPr lang="uk-UA" b="1" dirty="0"/>
              <a:t>називаються ацидоїдами (кислотоподібниии)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161146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dirty="0"/>
              <a:t>Колоїди, які мають у потенціалвизначаючому шарі позитивно заряджені іони та віддисоційовують у розчин іони – ОН</a:t>
            </a:r>
            <a:r>
              <a:rPr lang="uk-UA" baseline="30000" dirty="0"/>
              <a:t>–</a:t>
            </a:r>
            <a:r>
              <a:rPr lang="uk-UA" dirty="0"/>
              <a:t>, </a:t>
            </a:r>
            <a:r>
              <a:rPr lang="uk-UA" b="1" dirty="0"/>
              <a:t>називаються базоїдами (лугоподібними)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4076" y="3303766"/>
            <a:ext cx="86738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Колоїди з подвійною функцією </a:t>
            </a:r>
            <a:r>
              <a:rPr lang="uk-UA" b="1" dirty="0"/>
              <a:t>називаються амфотерними, або амфолітоїдами 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61" y="3789040"/>
            <a:ext cx="4651375" cy="20510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79511" y="5589240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Характер дисоціації </a:t>
            </a:r>
            <a:r>
              <a:rPr lang="uk-UA" b="1" dirty="0" err="1"/>
              <a:t>Аl</a:t>
            </a:r>
            <a:r>
              <a:rPr lang="uk-UA" b="1" dirty="0"/>
              <a:t>(ОН), залежно від реакції середовища </a:t>
            </a:r>
            <a:r>
              <a:rPr lang="uk-UA" dirty="0"/>
              <a:t>(за Ремезовим): </a:t>
            </a:r>
            <a:r>
              <a:rPr lang="uk-UA" dirty="0" smtClean="0"/>
              <a:t> а </a:t>
            </a:r>
            <a:r>
              <a:rPr lang="uk-UA" dirty="0"/>
              <a:t>– колоїд електропозитивний, містить обмінні аніони, б – колоїд електронейтральний, не містить обмінних іонів, в – колоїд електронегативний, містить обмінні катіони</a:t>
            </a:r>
          </a:p>
        </p:txBody>
      </p:sp>
    </p:spTree>
    <p:extLst>
      <p:ext uri="{BB962C8B-B14F-4D97-AF65-F5344CB8AC3E}">
        <p14:creationId xmlns:p14="http://schemas.microsoft.com/office/powerpoint/2010/main" val="11128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u="sng" dirty="0"/>
              <a:t>Вбирна здатність </a:t>
            </a:r>
            <a:r>
              <a:rPr lang="uk-UA" sz="2400" b="1" u="sng" dirty="0" smtClean="0"/>
              <a:t>ґрунту</a:t>
            </a:r>
            <a:r>
              <a:rPr lang="uk-UA" sz="2400" b="1" dirty="0" smtClean="0"/>
              <a:t> </a:t>
            </a:r>
            <a:r>
              <a:rPr lang="uk-UA" sz="2400" dirty="0"/>
              <a:t>– це його властивість поглинати різні тверді, рідкі та газоподібні речовини або збільшувати їх концентра­цію на поверхні колоїдних часток.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507"/>
            <a:ext cx="4572000" cy="120032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uk-UA" b="1" i="1" u="sng" dirty="0"/>
              <a:t>БІОЛОГІЧНА ВБИРНА ЗДАТНІСТЬ </a:t>
            </a:r>
            <a:r>
              <a:rPr lang="uk-UA" dirty="0"/>
              <a:t>– це здатність ґрунтових мікроорганізмів та рослин засвоювати та утримувати з </a:t>
            </a:r>
            <a:r>
              <a:rPr lang="uk-UA" dirty="0" smtClean="0"/>
              <a:t>ґрунту </a:t>
            </a:r>
            <a:r>
              <a:rPr lang="uk-UA" dirty="0"/>
              <a:t>та по­вітря різні речовини.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996952"/>
            <a:ext cx="4572000" cy="14773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uk-UA" b="1" i="1" u="sng" dirty="0"/>
              <a:t>МЕХАНІЧНА ВБИРНА ЗДАТНІСТЬ </a:t>
            </a:r>
            <a:r>
              <a:rPr lang="uk-UA" dirty="0"/>
              <a:t>– обумовлена наявністю в ґрунті пор, які здатні затримувати суспендовані в воді частки, вона проявляється за фільтрації суспензій через ґрунт.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7330" y="4581128"/>
            <a:ext cx="4572000" cy="14773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uk-UA" b="1" i="1" u="sng" dirty="0"/>
              <a:t>ФІЗИЧНА ВБИРНА ЗДАТНІСТЬ </a:t>
            </a:r>
            <a:r>
              <a:rPr lang="uk-UA" dirty="0"/>
              <a:t>- це збільшення концентрації молекул різних речовин (газів, парів та розчинних сполук) на поверх­ні ґрунтових часток за рахунок вільної поверхневої енергії.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1622178"/>
            <a:ext cx="3923928" cy="230832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b="1" i="1" u="sng" dirty="0"/>
              <a:t>ХІМІЧНА ВБИРНА ЗДАТНІСТЬ  </a:t>
            </a:r>
            <a:r>
              <a:rPr lang="uk-UA" dirty="0"/>
              <a:t>або хемосорбція – це взає­модія в ґрунтовому розчині речовин між собою або твердою фазою ґрунту з утворенням важкорозчинних або нерозчинних у воді речо­вин, які випадають в осад і так затримуються у ґрунті.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4121973"/>
            <a:ext cx="3744416" cy="14773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b="1" i="1" u="sng" dirty="0"/>
              <a:t>ФІЗИКО-ХІМІЧНА АБО ОБМІННА ВБИРНА ЗДАТНІСТЬ </a:t>
            </a:r>
            <a:r>
              <a:rPr lang="uk-UA" dirty="0"/>
              <a:t>– це</a:t>
            </a:r>
            <a:endParaRPr lang="ru-RU" dirty="0"/>
          </a:p>
          <a:p>
            <a:r>
              <a:rPr lang="uk-UA" dirty="0"/>
              <a:t>властивість </a:t>
            </a:r>
            <a:r>
              <a:rPr lang="uk-UA" dirty="0" smtClean="0"/>
              <a:t>ґрунту </a:t>
            </a:r>
            <a:r>
              <a:rPr lang="uk-UA" dirty="0"/>
              <a:t>поглинати з розчину іони різних дисоційованих речовин.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82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Реакція </a:t>
            </a:r>
            <a:r>
              <a:rPr lang="uk-UA" sz="2400" b="1" dirty="0" smtClean="0"/>
              <a:t>ґрунту </a:t>
            </a:r>
            <a:r>
              <a:rPr lang="uk-UA" sz="2400" b="1" dirty="0"/>
              <a:t>зумовлена наявністю і співвідношенням у ґрунтовому розчині водневих (Н</a:t>
            </a:r>
            <a:r>
              <a:rPr lang="uk-UA" sz="2400" b="1" baseline="30000" dirty="0"/>
              <a:t>+</a:t>
            </a:r>
            <a:r>
              <a:rPr lang="uk-UA" sz="2400" b="1" dirty="0"/>
              <a:t>) і гідроксильних (ОН) іонів. </a:t>
            </a:r>
            <a:r>
              <a:rPr lang="uk-UA" sz="2400" b="1" dirty="0" smtClean="0"/>
              <a:t>ЇЇ можна </a:t>
            </a:r>
            <a:r>
              <a:rPr lang="uk-UA" sz="2400" b="1" dirty="0"/>
              <a:t>виразити через рН - показник, який є від'ємним логарифмом активності іонів водню у розчині.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5710" y="1979051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Ґрунти </a:t>
            </a:r>
            <a:r>
              <a:rPr lang="uk-UA" sz="2400" dirty="0"/>
              <a:t>можуть мати </a:t>
            </a:r>
            <a:r>
              <a:rPr lang="uk-UA" sz="2400" i="1" dirty="0"/>
              <a:t>кислу </a:t>
            </a:r>
            <a:r>
              <a:rPr lang="uk-UA" sz="2400" dirty="0"/>
              <a:t>(рН &lt; 7), </a:t>
            </a:r>
            <a:r>
              <a:rPr lang="uk-UA" sz="2400" i="1" dirty="0"/>
              <a:t>нейтральну </a:t>
            </a:r>
            <a:r>
              <a:rPr lang="uk-UA" sz="2400" dirty="0"/>
              <a:t>(рН = 7) або </a:t>
            </a:r>
            <a:r>
              <a:rPr lang="uk-UA" sz="2400" i="1" dirty="0"/>
              <a:t>лужну </a:t>
            </a:r>
            <a:r>
              <a:rPr lang="uk-UA" sz="2400" dirty="0"/>
              <a:t>(рН&gt;7) реакцію.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2631" y="2997506"/>
            <a:ext cx="3384376" cy="286232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sz="2000" dirty="0"/>
              <a:t>Під кислотністю </a:t>
            </a:r>
            <a:r>
              <a:rPr lang="uk-UA" sz="2000" dirty="0" smtClean="0"/>
              <a:t>ґрунту </a:t>
            </a:r>
            <a:r>
              <a:rPr lang="uk-UA" sz="2000" dirty="0"/>
              <a:t>розуміють його властивість підкисляти ґрунтовий розчин наявними в </a:t>
            </a:r>
            <a:r>
              <a:rPr lang="uk-UA" sz="2000" dirty="0" smtClean="0"/>
              <a:t>ґрунті </a:t>
            </a:r>
            <a:r>
              <a:rPr lang="uk-UA" sz="2000" dirty="0"/>
              <a:t>кислотами та обмінно-поглинутими катіонами водню й алюмінію, здатними при заміщенні в ГПК утворювати гідролітично-кислі солі.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76464" y="2993179"/>
            <a:ext cx="4572000" cy="369331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uk-UA" dirty="0"/>
              <a:t>Лужна реакція ґрунтових розчинів і водних витяжок може бути спричинена різними за складом </a:t>
            </a:r>
            <a:r>
              <a:rPr lang="uk-UA" dirty="0" smtClean="0"/>
              <a:t>сполуками:</a:t>
            </a:r>
            <a:r>
              <a:rPr lang="uk-UA" dirty="0"/>
              <a:t>карбонатами та гідрокарбонатами лужних і лужноземельних елементів, силікатами, алюмінатами, гуматами </a:t>
            </a:r>
            <a:r>
              <a:rPr lang="uk-UA" dirty="0" smtClean="0"/>
              <a:t>натрію, </a:t>
            </a:r>
            <a:r>
              <a:rPr lang="uk-UA" dirty="0"/>
              <a:t>аніонами слабких </a:t>
            </a:r>
            <a:r>
              <a:rPr lang="uk-UA" dirty="0" smtClean="0"/>
              <a:t>кислот.</a:t>
            </a:r>
          </a:p>
          <a:p>
            <a:r>
              <a:rPr lang="uk-UA" dirty="0" smtClean="0"/>
              <a:t>Визначальним </a:t>
            </a:r>
            <a:r>
              <a:rPr lang="uk-UA" dirty="0"/>
              <a:t>моментом у створенні лужної реакції є присутність у ґрунті гідролітично лужних солей слабких кислот і сильних основ: карбонатів натрію і калію, гідрокарбонатів натрію і калію, карбонатів кальцію і магнію, гідрокарбона­тів кальцію і магнію.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1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Склад обмінних катіонів та ємність поглинання основних типів </a:t>
            </a:r>
            <a:r>
              <a:rPr lang="uk-UA" b="1" dirty="0" smtClean="0"/>
              <a:t>ґрунтів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318658"/>
              </p:ext>
            </p:extLst>
          </p:nvPr>
        </p:nvGraphicFramePr>
        <p:xfrm>
          <a:off x="395536" y="1916832"/>
          <a:ext cx="8229600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6460"/>
                <a:gridCol w="3305007"/>
                <a:gridCol w="2528133"/>
              </a:tblGrid>
              <a:tr h="1026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Тип </a:t>
                      </a:r>
                      <a:r>
                        <a:rPr lang="uk-UA" sz="1800" dirty="0" smtClean="0">
                          <a:effectLst/>
                        </a:rPr>
                        <a:t>ґрунту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Характерні обмінні катіони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Ємність поглинання,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мг-екв на 100 г грунту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Дерново-підзолисті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Са, </a:t>
                      </a:r>
                      <a:r>
                        <a:rPr lang="en-US" sz="1800" dirty="0">
                          <a:effectLst/>
                        </a:rPr>
                        <a:t>H</a:t>
                      </a:r>
                      <a:r>
                        <a:rPr lang="uk-UA" sz="1800" dirty="0">
                          <a:effectLst/>
                        </a:rPr>
                        <a:t>&gt;</a:t>
                      </a:r>
                      <a:r>
                        <a:rPr lang="en-US" sz="1800" dirty="0">
                          <a:effectLst/>
                        </a:rPr>
                        <a:t>Mg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10-30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Сірі лісові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Ca&gt;Mg&gt;H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20-40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Чорноземи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Ca&gt;Mg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40-60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Каштанові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Ca&gt;Mg&gt;Na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15-30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Сіро-бурі пустельні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Ca&gt;Mg, Na, </a:t>
                      </a:r>
                      <a:r>
                        <a:rPr lang="uk-UA" sz="1800">
                          <a:effectLst/>
                        </a:rPr>
                        <a:t>К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10-20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Червоноземи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H&gt;Mg&gt;</a:t>
                      </a:r>
                      <a:r>
                        <a:rPr lang="en-US" sz="1800" dirty="0" err="1">
                          <a:effectLst/>
                        </a:rPr>
                        <a:t>Ca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10-18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9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795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План</vt:lpstr>
      <vt:lpstr>Поглинання твердою фазою різних речовин, що знаходяться в рідкому або газопо­дібному стані.  Це явище поглинання та утримання різних сполук на­зивається вбирною здатністю ґрунту.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Склад обмінних катіонів та ємність поглинання основних типів ґрунтів</vt:lpstr>
      <vt:lpstr>Поглинальну здатність ґрунтів можна регулювати внесенням органічних добрив, глини, торфу, вапнуванням, гіпсуванням, травосіянням тощо.  Обмінна поглинальна здатність широко використовується при хімічній меліорації ґрунтів</vt:lpstr>
      <vt:lpstr>Самостійне вивчення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Неля</dc:creator>
  <cp:lastModifiedBy>User</cp:lastModifiedBy>
  <cp:revision>10</cp:revision>
  <dcterms:created xsi:type="dcterms:W3CDTF">2015-01-05T17:51:24Z</dcterms:created>
  <dcterms:modified xsi:type="dcterms:W3CDTF">2022-04-03T12:18:18Z</dcterms:modified>
</cp:coreProperties>
</file>