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6" r:id="rId4"/>
    <p:sldId id="277" r:id="rId5"/>
    <p:sldId id="266" r:id="rId6"/>
    <p:sldId id="267" r:id="rId7"/>
    <p:sldId id="268" r:id="rId8"/>
    <p:sldId id="282" r:id="rId9"/>
    <p:sldId id="278" r:id="rId10"/>
    <p:sldId id="279" r:id="rId11"/>
    <p:sldId id="270" r:id="rId12"/>
    <p:sldId id="271" r:id="rId13"/>
    <p:sldId id="272" r:id="rId14"/>
    <p:sldId id="274" r:id="rId15"/>
    <p:sldId id="281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2E71-9FD3-4A3A-A48E-8E5389692738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3DB-6FC4-4765-B02F-01331881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82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2E71-9FD3-4A3A-A48E-8E5389692738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3DB-6FC4-4765-B02F-01331881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1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2E71-9FD3-4A3A-A48E-8E5389692738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3DB-6FC4-4765-B02F-01331881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04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2E71-9FD3-4A3A-A48E-8E5389692738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3DB-6FC4-4765-B02F-01331881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21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2E71-9FD3-4A3A-A48E-8E5389692738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3DB-6FC4-4765-B02F-01331881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4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2E71-9FD3-4A3A-A48E-8E5389692738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3DB-6FC4-4765-B02F-01331881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65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2E71-9FD3-4A3A-A48E-8E5389692738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3DB-6FC4-4765-B02F-01331881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70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2E71-9FD3-4A3A-A48E-8E5389692738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3DB-6FC4-4765-B02F-01331881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810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2E71-9FD3-4A3A-A48E-8E5389692738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3DB-6FC4-4765-B02F-01331881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51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2E71-9FD3-4A3A-A48E-8E5389692738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3DB-6FC4-4765-B02F-01331881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82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2E71-9FD3-4A3A-A48E-8E5389692738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D3DB-6FC4-4765-B02F-01331881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83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D2E71-9FD3-4A3A-A48E-8E5389692738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5D3DB-6FC4-4765-B02F-01331881F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71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files.ub.ua/news/news/5/716041_201970_13177099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04" y="2567033"/>
            <a:ext cx="7772400" cy="1755626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ПОХОДЖЕННЯ І СКЛАД ОРГАНІЧНОЇ ЧАСТИНИ ҐРУНТУ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509120"/>
            <a:ext cx="4824536" cy="1343000"/>
          </a:xfrm>
        </p:spPr>
        <p:txBody>
          <a:bodyPr/>
          <a:lstStyle/>
          <a:p>
            <a:r>
              <a:rPr lang="uk-UA" sz="4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Тема 11</a:t>
            </a:r>
            <a:endParaRPr lang="ru-RU" sz="48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5463" y="222125"/>
            <a:ext cx="74610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i="1" u="sng" dirty="0" smtClean="0"/>
              <a:t>Основи ґрунтознавства та геології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212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/>
              <a:t>Гуміфікація</a:t>
            </a:r>
            <a:r>
              <a:rPr lang="uk-UA" sz="2000" dirty="0" smtClean="0"/>
              <a:t> </a:t>
            </a:r>
            <a:r>
              <a:rPr lang="uk-UA" sz="2000" dirty="0"/>
              <a:t>– складний біофізико-хімічний процес трансформації проміжних високомолекулярних продуктів розкладання органічних залишків на гумусові кислоти. </a:t>
            </a:r>
            <a:r>
              <a:rPr lang="uk-UA" sz="2000" b="1" dirty="0"/>
              <a:t>Гуміфікаці</a:t>
            </a:r>
            <a:r>
              <a:rPr lang="uk-UA" sz="2000" dirty="0"/>
              <a:t>я – синтез гумусових речовин. Рівень гуміфікації органічних решток залежить від багатьох факторів, це: </a:t>
            </a:r>
            <a:r>
              <a:rPr lang="uk-UA" sz="2000" i="1" dirty="0"/>
              <a:t>кількість і хімічний склад рослинних решток; водний і повітряний режим </a:t>
            </a:r>
            <a:r>
              <a:rPr lang="uk-UA" sz="2000" i="1" dirty="0" err="1"/>
              <a:t>грунту</a:t>
            </a:r>
            <a:r>
              <a:rPr lang="uk-UA" sz="2000" i="1" dirty="0"/>
              <a:t>; склад ґрунтових мікроорганізмів; реакція ґрунтового розчину; гранулометричний склад тощо</a:t>
            </a:r>
            <a:r>
              <a:rPr lang="uk-UA" sz="20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736195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Повне співвідношення даних факторів і їх взаємодія зумовлюють певний тип гуміфікації органічних решток: </a:t>
            </a:r>
            <a:r>
              <a:rPr lang="uk-UA" sz="2000" b="1" dirty="0" err="1"/>
              <a:t>фульватний</a:t>
            </a:r>
            <a:r>
              <a:rPr lang="uk-UA" sz="2000" b="1" dirty="0"/>
              <a:t>, </a:t>
            </a:r>
            <a:r>
              <a:rPr lang="uk-UA" sz="2000" b="1" dirty="0" err="1"/>
              <a:t>гуманно-фульватний</a:t>
            </a:r>
            <a:r>
              <a:rPr lang="uk-UA" sz="2000" b="1" dirty="0"/>
              <a:t>, </a:t>
            </a:r>
            <a:r>
              <a:rPr lang="uk-UA" sz="2000" b="1" dirty="0" err="1"/>
              <a:t>фульватно-гуматний</a:t>
            </a:r>
            <a:r>
              <a:rPr lang="uk-UA" sz="2000" b="1" dirty="0"/>
              <a:t> і </a:t>
            </a:r>
            <a:r>
              <a:rPr lang="uk-UA" sz="2000" b="1" dirty="0" err="1"/>
              <a:t>гуматний</a:t>
            </a:r>
            <a:r>
              <a:rPr lang="uk-UA" sz="2000" b="1" dirty="0"/>
              <a:t>. </a:t>
            </a:r>
            <a:endParaRPr lang="uk-UA" sz="2000" dirty="0"/>
          </a:p>
          <a:p>
            <a:pPr algn="just"/>
            <a:r>
              <a:rPr lang="uk-UA" sz="2000" b="1" dirty="0"/>
              <a:t>Гумусові речовини</a:t>
            </a:r>
            <a:r>
              <a:rPr lang="uk-UA" sz="2000" dirty="0"/>
              <a:t> як специфічний продукт гуміфікації – це гетерогенна </a:t>
            </a:r>
            <a:r>
              <a:rPr lang="uk-UA" sz="2000" dirty="0" err="1"/>
              <a:t>полідисперснасистема</a:t>
            </a:r>
            <a:r>
              <a:rPr lang="uk-UA" sz="2000" dirty="0"/>
              <a:t> високомолекулярних </a:t>
            </a:r>
            <a:r>
              <a:rPr lang="uk-UA" sz="2000" dirty="0" err="1"/>
              <a:t>нітрогеновмісних</a:t>
            </a:r>
            <a:r>
              <a:rPr lang="uk-UA" sz="2000" dirty="0"/>
              <a:t> ароматичних сполук кислотної природи. Залежно від розчинності, ці сполуки поділяють на окремі групи речовин.</a:t>
            </a:r>
          </a:p>
        </p:txBody>
      </p:sp>
    </p:spTree>
    <p:extLst>
      <p:ext uri="{BB962C8B-B14F-4D97-AF65-F5344CB8AC3E}">
        <p14:creationId xmlns:p14="http://schemas.microsoft.com/office/powerpoint/2010/main" val="259876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2774" y="692696"/>
            <a:ext cx="77756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/>
              <a:t>Гумінові кислоти</a:t>
            </a:r>
            <a:r>
              <a:rPr lang="uk-UA" dirty="0"/>
              <a:t> (ГК) темно-коричневого або чорного забарвлення, розчинні в слабких лугах, утворюючи </a:t>
            </a:r>
            <a:r>
              <a:rPr lang="uk-UA" dirty="0" err="1"/>
              <a:t>гумати</a:t>
            </a:r>
            <a:r>
              <a:rPr lang="uk-UA" dirty="0"/>
              <a:t>, слабко розчинні у воді. До їх складу входять вуглець (50-62%), водень (2,8-6,6%), кисень (31-40%), азот (2-6%) і зольні елементи. Залежно від умісту вуглецю, ГК поділяють на дві групи: сірі або чорні (високий уміст </a:t>
            </a:r>
            <a:r>
              <a:rPr lang="uk-UA" dirty="0" err="1"/>
              <a:t>Са</a:t>
            </a:r>
            <a:r>
              <a:rPr lang="uk-UA" dirty="0"/>
              <a:t>) і бурі. Елементарний склад молекул гумінових кислот непостійний. Гумінові кислоти різних типів </a:t>
            </a:r>
            <a:r>
              <a:rPr lang="uk-UA" dirty="0" smtClean="0"/>
              <a:t>ґрунтів </a:t>
            </a:r>
            <a:r>
              <a:rPr lang="uk-UA" dirty="0"/>
              <a:t>мають відмінності в ряду від підзолистих </a:t>
            </a:r>
            <a:r>
              <a:rPr lang="uk-UA" dirty="0" smtClean="0"/>
              <a:t>ґрунтів </a:t>
            </a:r>
            <a:r>
              <a:rPr lang="uk-UA" dirty="0"/>
              <a:t>до чорноземів: збільшуються відношення С:Н, частка ядра, оптична щільність, гідрофобність, зменшується розчинність, здатність до пептизації.</a:t>
            </a:r>
            <a:endParaRPr lang="ru-RU" dirty="0"/>
          </a:p>
          <a:p>
            <a:endParaRPr lang="ru-RU" dirty="0"/>
          </a:p>
        </p:txBody>
      </p:sp>
      <p:sp>
        <p:nvSpPr>
          <p:cNvPr id="5" name="AutoShape 2" descr="data:image/jpeg;base64,/9j/4AAQSkZJRgABAQAAAQABAAD/2wCEAAkGBxQTEhUUExQWFhUWGBsYGBUYFxoaGBgYHRoXFxkfGhkcHSgiHBslGxoaITEiJSkrLi4uFx8zODMsNygtLiwBCgoKDg0OFBAQFywcHBwsLCwsLCwsLCwsLCwsLCwsLCwsLCwsLCwsLCwsLCwsLCwsLCwsNyw3LCwrKyssLCwsK//AABEIAM0A9gMBIgACEQEDEQH/xAAcAAACAgMBAQAAAAAAAAAAAAACAwABBAYHBQj/xAA4EAABAwIEAwUHBAICAwEAAAABAAIRAyEEEjFBBVFhBhMicYEHMpGhscHwFELR4VLxIzNicoIl/8QAFgEBAQEAAAAAAAAAAAAAAAAAAAEC/8QAGxEBAQEBAAMBAAAAAAAAAAAAAAERQSExURL/2gAMAwEAAhEDEQA/AOxgKwFTHAgEGQbgjQjojAVFKwrhSECsTQD2lp0cCD5GxWvYfhWH4Zh69SiIOXMS9xvlByidhJ+a2YrwO2XATjcM6iHZCS0hxEgEGdEZrVuw3tEqYvEdzWbTbmacmUEEvF4uTqJ+C0X2i8aqu4hWD3OApOy02zGUCCCPPWVvvZ32a0sLUbWq1nPfTOcQAxgIvJ1JHqFrXtC7Wd7WbTwb2kBpLqtMeNxuCM0TAA25qjWHcaqY0t/V4gtgHJUc2Q0297KMxBiDrcyvV7Jdqf0NXJPeUS7NUcGQ94yENgONm5jI0JHwWp0MG3uu8dVa0B+VzDPeAES1zW/ubMg3tHVKr499RtMPdmyNDGWAysGgsNuqDZuK9oHfqqlfDV6pB0qO8LoNy0j/ABBtysvLdxSq93eOqOzzIfJLvQ7f2vIrEgaiCT4W2y+YiAOUKqda1/RDGfiOIPqEueS55iXkkmILYPpzvZIpYoscCIlpBG9wZCQCQ70upTxJbMWkFp6g6hQZpxRcHTBc85i46zJJg9Zun4bFuZBaSItmBg6X06LzJuAsrDYpzXFwIk5veaHSCDqCDfrsqY2unxI4o0mnI17QG964kZgBrUJ8tVvPs3xrA99IeJzhOcG0N0AETHiN1x3B4kjw2MiL/tuL+a2XszxirRqg0fFUILcsTYwbCdZH5K1zGcd1xuMp0wO8eGyYEnUrFo4fDYaasgZv3TOt4b59Fzri/HTiadB5czvAXsfTBgiSMpgnePovew3BXdzTGIrNpEF2RriIAMGNReZNtiphrfqNQOAcLggEHobhMlY2FaGsaGmQGgA62AgJ8rLYgrQAokFqKlaKiiiiC1FSgQWooogw8PRDGta0Q1oAA5AWCYrQvcAJKIJU90LmWI9rTW13tbRz0QYa8OLXnmYIjXay3PD9o8O/D0q76jKTaoloqOAM7jrCDXeE+0ynUxHcVaDqRL8jXZs28NzNygiekrfHLkntZ4zkdhTQNMzmeKrQ1zgWkAZX3i5Om8LU+Ne0LG1g1velgbY914c3Vxm/0RG5ds/aHSc7EYTu3FkOpmqHwc4sS1sXAPMjRckqXGa0gi2566RHruo/EtdOaSTJJO58/NP7Q06VOs9mGe99IABrnxLjEmIAttcbIvpi164cROhv6qVMpADRBFy6+m1vO6rMC3l/Kqic0jfmioTmPLmNjaPsrJkjcAW6c49UFVpBnkjYRFzflsiBqOM9UT2i3NLyzzt+fBGJgnVALh6kptN7rAbpdHSCN9eqMNAsTfYoDeS283nlZPp1SBKx3kSANI06qwzNYaIPRbXgBe1Q4rUqFjS5zz7rGkk6xAE8ytZotINyPU2+KPDYgzOkb8ldSx0/AdrquHe2hnBZSMOIEg3l4nWGyQCOUrZsb24a+lUdh5lmUlzgPdJykgSdDAvzXEO/IIAOq9ThnF3US6Ic1zCxweJaQ6JBvsRY202V8Jldp7K9q/1J7tzYfBMtHhgaz/itoBXzlg8W8Zyx+XK3MfEQcstEDnciy2bsx2nrMqMbTfm7x7WlrpcLuAkDY9Us+Etnt2kFWuU8ZwWMoVX1Ze4OcYqMJNiTAcBcGI2jqt77I4x9TDjvffaS0+IF1oIzRo6CLG6liyvcUVBWFGlqKlaCKKKIEJGKqBrS5xDWi5JMADzTytK9qPDH18G4tqBgpTUc0zDw0EwY33CM1i8Q7D4LHEYik8tDv3US3I+CZJBafFO6557SOGfpcVTpgu7kUWinJmwJzeuYyf8A2CX2c7cVMFh6lKnJdUcC0uuymIOYgbuJjpZeBxHE1apdXrFz8zgM50zkTEaCQNhsrpjEFUvDWk+HM5wvYEwDA65R8EjEAg5WnXQckBvM+f8AoK80mRfbzUUZHuga/ZBXccskCxuiBm+4tCqpd0G07IJZwEajXqETzYXv03VvbDgGm518tvVVlLTEhFUDf0tzS5BJtvCd7xjTqkQRMXvdEOxFIiBI9FH7CI09UDX3Fulk2q8ZmwNEVdRoFxIG2iXlgjf+UVerIPmgEC55aoiQHGTbayY2pAgKBpBAO9z15KU7yI108kFspuI181YfAncn0Vtc5ojX6qngEgDrPNAwmGzq5G2rO9zslkZTZVTqFp0Ek/2gyGVYkG99VncMxuR4qTDqZDm8y4OEem9+ULzczjMR5eSKm8RB126q6jbsF2mr0nNqCu57nteCHFxyiY0JidxGi2z2b8fZRFfvn5WEMcCd3S5tgLkmb+S5ZSDczc7iwEwSBmIHOJE/Fe5xPhpoUqNRtanVp1pDXNEOBaQS1zTcHT6edOu/8L4nTxDBUpODm6dQeRGxWauMey7GhmJcaldtNuWCxzsoqEmGi9iRrzv1K6eztNhTW7jvm95MReM3+ObTN0lZqx7KipWgtRRRFfPWK7Y8Qo16gdiH52vLXCQ5gIMGGkRHoum4mvT4hwvNVd3batIFz5gNcCL+WYfArC7S+zuliq5rB7qTnRnDQCHEb9DC8z2oUqFPB0sN3gpFhDqbMriHBoLb5QY11O6rHHHMWIlv+JgEGxvqm964tDC4lrfE1pNgXWJA65R8Fj1qhjogf4RIN4iVGjg3V2+3RIcwgg/FGBBB5KOqSRIQRxOYEkXV02EukRKme9hpzULwSTdAQpZjE6XJ6psZSZ3G/NK92YuNZVvJcR8UFF1xe3LkqrAGA2x3+yrKSDGiZn/dFhb1QIY6CDy1T69RuZsfylVXAkOF52/hNaGkEzflvPNBKjRlnc/6QvpTA2A+SlN0GSJt6ShpGx5oI8/FPqO0MCdISnMBNzrp5qpO5uCC0oGCWu6oaj8xsLymh5JJIuhplpIgx139UBWHPz/lG+kDDgfVKpumRuforp1bZRy3RS2tsmuOhGyqkBpEE6JrajWhEOpPDvekAakR9JEqm1y5rQdGzHQmJnnoPgsfLHrsE5jfEJIuJsb/AP1yNvmqMylTEtJdlFsxMmOZgbRsvU4VTp5O8dXLTm/62MLqgg+8CS1o56lYOGrmm+H0mkZYcyoHQ8OvOoLTEQ5sc91mfpWH/lpltOiajWCk6pmqgmM14s0XIc7bmVUrv3AuLU8TSFSk7MLB02c10AkOA0PyXpLlOK4BiOH4eo+m91R9Z3df8YcctIyQbfvMATtJjWVvfY0Vf0dHv82eD705suY5Zm85Y1UI9xRUoo0xKi5L7YuDDw4oVAHANYaZNyJMFnxuurV3wvmztHWqOr1TVJzio4Q4kkQSIvsqxXih0SHXGyU33tLaeqyH07FxIkOAyXuIJJnkIA1m6TRfAII1NkaFUZbqTqqqM8OsoqbZFzokl6gfUZaZnyG6Fjrzod+ibg/dAHL4oJN3Wjl6oKDp2HK+iJ9QBojW0oGxYbH8uiFiTqNuUoCaNCLBKGpjTmsmkWkXOu2iRABgm0yEB02gHz0/PNStDjHLUoakZvTRUZcSAJjdAGWDBujnLcD80TS0AgEE9UuJm+8Qguq0uIjXYC5RV3ugWveUphLTLZsRCZUxOsCx1+IKCwQW6+JXBgWugdVlwdHSwTsRVzC3wRS2mTIHT16IgwwRaJur/YHA3+XVGHlok3BQJabmNQbDomlwLSTPkgyl0mPLzRscNIvG6IIG07/m6dhRmeI1kBt4vt8ysfvNrRp6owyILdR80GwcV4RVachyVHU2g1RThzqbnuJyucB43W/aTEnqsGrRy1yx4NLxQRd2QWN9zG6891SQDaRYtg7SZJ0OseQWRgGvqubTYC9xdDWC5zHkPT5LSOsdnvaBSpVGYYkOw9OnTptrhrg4ua1oLnNNw2ZERIhdMpPDgCCCCJBGhBuIXz52Za2vjaLK1IObnbRNMSIa3wCS2C4tAkuOsGV9BsAAAAgCwHRSqNRQKKK8/ENXHPaP+ibWfkZ3mIePERUOVh0nKNXQN1tnZj9f+lr/AKlzs5aRRDoL2nKbk+cRK4jUkuJJg7zqTv8ANVjpmPxju7ZTIZkaS6WtAcXERLnautHwCwsRVBeXNaGAx4QSQLRYm+t/VHWY6JI8IIE7ZrkfIFLJkaI0FjhdBG0J1ENg89ZQU3QZUDcxII/PJDJLQJ6/OEVV9wRugdMzt5IosLdrtBdGyqPByGqqu9toGvLkpTqACCEQ7EZSA6L7JMnUazBJVd6SBG325InPGomCbopRJknUhOpsI906lJmM0ab+SbUbkuDIiwRAiSb7GL7oiMwkwADfmqDgdbcvNFQBOZthvKKc+TAtGoWPVbc21sir5gQd+Snei07awN0AuAgQSeYTcIAQT8R9EOWZdIM39El7IvzRDiBJbNtfwJzqADR1WMxoyydT8VO8JiSTH02RRvcW76lRzXTmVAnNfT6K6zrETpf7ILIJOlnbJzX7Fp02KXnNj6+iIVD7wFkRO8AG8m2iz+HYZ1WtSp0BmqkwItfz2tJnosFwzXtGkKqbvESDHX5Kjc+H8MxlDGuw+HqB1cBpc6lUaACRLg4uiS0kyDryuu1dnuJd6zJUfSOIp+Gs2m6Q13qN/gDI2XznhaTi2pVcCAww95n3joAd37xruYF1ufsvw9epjW1mk5A5xquLhmyuDiM7Zk5jym4nZRHb1FAojTROxmJq1cGw12uDxLfGCHOA0Jn69FxHtBiA/E1Xd33RLjLJJh032G+y+g+GYwVcLTqMOeaYIJNy4CDmI3nVcO7X4XEz32JptpvrOdsA46at5CAAdb7rTHWtPM3ASzTiL3dNryIjXa87cismgwta0vacjiWh2xIgm/O4SazpIA0G/wDCjRVCnOaT+fhTNLcrdElgkmPijZV8Makb9VBT2kWPomsfBh2nyQuBIzEf0gnn8xt9kB03zGltP7TaoIvZLeOUXMJ+IfoQBFp9ECmMAzEnQ2+qv9pIjkfrorIsdAOW6Gm3w2QEagkRyE9f7Up6lrjAAt5IAdDAtf480WJ1BagjhqG6bT9lGuIJOvNU8mQRNrwiJDs1oJNhKBlE5hJ13CCmw7aT8dUBGpCIEhoHPTogEuIJjSNCnsY0sHznmhqNDb7oQBHXXogBgjX+vNW9uhEwmMcO6JIJixtafNWXkNExzQBSfILd+aL3hlGx+CBoBl3SyJlWxEX/ADdAQEOyiDI+HmjILQRI6JLTeb9CjqWIIMkc95RVlswG3MgeZNvqnYLDOq1RSaG5i8NBJAaTMCXGwH9KgYEkZZ+PoUOBaASDobyIMCOU6zsVUe7R4I99OoKNRtQ0h3lSizNMtdkdYgZsrTMgGxI89z9jL6hxFUhpNM0/E6PCCHDJB0Ju6y03s1xevg2vfQADnw11QszFgkloE2GYzqDORdf9mFfFVMO6piXEhzh3Yc0AwNTYDwkxHkTuiN0BUUaoo00p+KwfCqDaLqhaDLmtMve46kwBb5BaN7S69PFYaji6VQd20uZlcCDmJFujrfLVH7Y+FuFWniQCWuGR5EkNI0vtIPxC1rsLxCMQKRh9B4carHAOaAxrnZ4P7mxbnoqw8HGcSfVw9OkT4KLiWNa2GnMDmc47vm3kSvNYQZk6bL1cBSbUrd0KjWNe4htR8hu5bI2mw9V5uKe4ENdPgLm5Tte8crpVBkyzabq6bYN9dh5qPFgToT8EL5DgbztPJRVvJtyH2V1TIj5q65LwY8/srY+YGsXhAAIsBqmGr+3ZVSbEkg2/NVC25280FubuPLpKZhwLybbBKpg6fPkjfTi4MIKEA30IRMEAX0ifh/astkATNkIAm+kICdUcTeIiJ5j+VKbbiDoNToqD9gSQNPLTVQCDEX+iBc7XkymBsRY2vfQoSIINjunPeSAXREoCoCWyfNJw8Zr76fx0VZyDrDTaOXJMrAEeRQW9x93VgJhvIm8pTx+0Wt6hNZROs9QgEOJzGCEFkHJED+ArpiBlI1sI3QQbbXE8oTw5oMO9D/CBTW5bEm34EeUjkRz36KMpDLMh036/7Q0wGuIPK10DC4lpN4i32RMoZfFMW+Jjy5pZpEQ0EwRckb30jbRXhqpBFyCLtIJsReR1lUb77OO0dHBueK7KhdVyHvBo1gmDGpEkm2y6rwbtjhMTUFKnUJecwDS1wByiSQSIiASuVt7NHFYyn3T2ubiWNqPczxig4tJe0xo3M0hswNtlvHYLsK/CVn1q5Y5wGWllnQ+84yLEi0dSoN+CitRFcd432K4niHU89ZtQBrMxc8gB0knwAQY56lJ9r/BIbSxTQHNZ4Ht2MmxtzNjHMLbfalj61PBubRa8mocrnsB8DNXTFxItPVcswnCuJnDup06VXuKsS0gXIMiA64B5xBVYrUXtLSWublP+J2m4180WPoZXRna8kS57SXCTqCTqRuRIvqsz9OxlV1LEseAJa7IW52Otcah0aRI11XmvOWWzI52uNjGxjbZGoWdxNkbKt5PQRCqpBjdLYfWLFQZHd5bggE7f2m4KoPFm1O6x2usCSOUKOGkakwfMoHOcWhw1B0PK90GJbDoJ2VgAnK4mPv1RUm3dJmN0CqRIcI166WTnaiY9Pz0Sg2LwdTBVbC8/ZAYEOtpsmVQIsL/nySpgEb/htyVEaQeqBgabRrN1T50V0Ksba/dQsOYcz8kA1Og1+iuj73MAfn51V0nQCTPJUzQn4qg6d3E7ac1bW+J2WI0SxHkP5m/x+iIuyxF52/NlBKTTDhe20oz7o5x/v0VHY7zEovCJkSY1QLAga62+aKk1uhInRC3QkaH6qUqU2nW6oto5jy/pR4uDN9LpzGkO5iIHT+VTKoEtiQbyoYJ1Q6EgW2CZhaDoe+DDW3IEiSYaDyBO/wAksNEab7Cbbmfh0us6nTpuYyargWucCCwOABgS0g+IyLzA0jqGVw+nUpjuzVdR751MuaQ4B1M5oe7LfLew3BnlP0bwnCChQpUs091TYzMd8rQ2fWF8+YKixuIw4q1Ws/6X1HPzFgaQ14/bLSGZQQ4QDNwFvPtp4pUHcUW2puBeb+84EAD0mfUK4kdWUWheyXGYmpQcKsmiwAUnOFyb5gDu0WHy2UUXW61WAhYPEKzKbHVKjg1jRJcbAAc1nla7274S/FYOrSYYeQC3qWkOAPnEeqqVyPjgocQxz6tNzaFENBqVakNmDlLmtk5iZaPhK0rEYRrWk94xxzluVuYmIPikgDLoB57LofZXsBVqkuxbH0qQtk911Q/GzQRM7xZaV2gw1Nld7KGZzKbnNzuIJeRqfCAA0QY9TPIPHbplFxP+0bTE5RM6I6zGtLcjswLZIIgtcSQREmYiZ3BGiU2zgW7G6iryjb16FW0iY25qnakjdWIi5gx5yqLcb5oUDxIJHp9FYALIA8W/x2QuNjNjoFARdJ1MAG/I7I5I5aQYSwb33UbY6i5ugZTcb84KdmEAW0WMWlpsUbdQZk7jZBRmI+HMoqTpI2NzPX8+ip7vr+QrAg8j6oLZfQiJJvrb7pb3C4iNEVR1rRa3moXwIiY33QOJ1mCIn/SXSYCCTI0hRgkxOW0whY6IE7/D1QERoCYjdU50m3l1IUj/ACJgmD9kLmidef8ASDI7xsGDb6IGUnRm+SEExAvzT6DnZeXLqEAUy4gn0TKIE+LXpaeiB5yiJ5+aBzi4gnYR+fFA+mSwnaQeUQZtHkvbpY6i1uHbRw1N1Romq94fUzPLnBoDc2WC0NMRqTyv4mY2JO5BAMmefl1Xs8D4riQ5ww7397WsYgvcWyRdwmQJ06qo9Ohh8Ti8XVe+i6rXaC4syhoaWjwB7YEtsGxqbXK34Y9lbDB3G6Ap5akUrOaXmLwxpzAAanQ25JHsnwDqrquOqPdnf4LOEVDAJc9o3FgNNzF5Wy9tOyn69tNve92WOJBy5gZEXGYX6zzQbBw00jSYaGXui0ZMghuXaAoiwGH7ukxkzka1sxEwAJjZRRVqiFatBiY7Ch7HNOjgQQOREFfO3aHg9XB1a9EMOUzFTKXEUibQ7QTIBMTaLSZ+kyF53FeGsr0n0ng5ajS10WMHkVYlj5q4hxIVqVOk8NZ3DHhjmsl1QkiGuggDT3um8ryqZMfJbb2w4CKOMdQbFKiwMDH1LCCAXOJiXnNm0G0WAWvYrCCnVqMDw4McWh40eAdR0IUqxgOcdN/qpUcIEDb5pmS5N45wqJFiBYm42jeEDKLgBex+SWBJJGv2UcBJA9PJWG3vIhAVKD73P8CBovF4mTIQv5qyTqNxCBz42M7BC6xEXOiPD08xItbfogfTykjkUFhmgJ5n1V5SbgyR9Aqa8Zes/dE+nEII4t1H5zUpOmxE8uX5CGkPFHoo10XvrA5IDqNm/JAJiIueiOmwyQ64IsUFNxDucWugecPImYBShMbfcplV9vsEl2kx/tA5zg4WtCY5pa0wevrZLFJsX3RUQLtM6xrpvGl580A1XEgDrPSwhG1wtYT5LJfh8zfC1xDBLzIMNJaGkDWNZN9RpvsPBeyJq0W161enRwzyWio657wOLQ3LbkTMxAVGv4SiARJ8JMEgSQCdQN416rr/AAPsgzh1E4ovFV4ouljw1jCTcQ5wlnhOXrJ5wtU41wbCYWthIq5iRTdWFM+HKLF9Nwi7iDvIjZda7TcHOLwz6OfJng5onRwcLSJFkMeB7LsEWsqVf0/csqw5kVXFjhcjLTcSW2i5N+gW9wvO4Bw8YahSoAl3dtjNESdSY2kk2XpKCKKKKKQqUVrSIqc1WrCDlXar2bVsTiqlYVmBtQg+PNmbYCBAggRbRL4z7KqJa40Xva4MAawxlc8AXJItO8b/AAXWCEirRRMfMHEeEV6BArU3U5JADhExExzF9RZecaRJtoJsvo/tV2dp4yj3VQltwW1AAXNIN4JFpFvVcI41w00sVWpU2kBtVzGtuSRmIbG5JEecpSPEbRJ8Qt0V1nzr/fRepxDAVcM/u6rcpOUyZtmAdHUjQxN152JYA7XXWUUmoDEfP6JtGpI5EbK6LWxG6U5oiNwgthgy2QeY6ow7bcoS2wKEO8d+XxQNiBcXJ9IlR9S3ROfUBkTKx2us0KCBjmnzUa7wwRosmo+fXVJ7swReOgVF0r8yRcX2Sz59UYbEkXGiumybNvKC8+k6dUb3wIKZRoF0tOUWNyYFuZWeeC1GYdmJcGinUcQwFwzOgSYaLwJjoReEGFWDMoDc58LTJiM37xbQDby62dw/Bvc8NpsNRzr5QCSLgXgaX+aKjhmtrBj6gFO2Z4BdlBAd7ouSJggbyux9hezOGweJOXFNrVnUv+sACGktcSLnkLa6+gcpr0KmGruY9k1qThAHiaHCHGRHiblm2/ULbOzrncUotwVVrmhjs9OtSptDKcNcMrmNAaGmdoMkLpDezP8A+j+sJZlbTysYGgOzEQS90XtIGp8t2dkuC1sMcR3tU1BUrF7JcSQ3rsD0FrIMHhHs9wtNjG1miu5kw5wgQbwWgwQDJAM+8ea29ohQNRKLiKK1EEUUURGOFFFaoitUFaCKEK1EGPUprWO0XZxr2VqlBjGYp7CG1YvcQYP7SWyJHNbdCVUZZEr5ooYSrRxAZkitTf7pg3bc5ti2Jk6ROybwt+Iq1Xfp2g1a4IIa1gEe+Q2RDBbURsuw9tuytHEsNQy2qxroeNwLkOG426SsLsH2Qo0mU8UC7O6m5pbPh8RiRuDAjXdVP04p3BPh3mBzEbcouldw7K45ScpId02uNQJtOkmF1rjXs/o4bD4jECo97msc6mDENJ3P+RHPysuXjwydZsRJv5x1g+iiy6wMtolVVB0IIcDGmkWM8l0XsLgaT8PjquSKrGZmPEHuzlqQWAgkEXEybRyWh+8STrrPnrKKRVboDa3Mb+X0QtFvT89U+m6wsiNMZkCmjwbSdFk94coggSQIm9wbjpa/mF7GI7PAYSjic/8A2VXUsmXSLzM38uq2X2f9lqGMFanXDpoktY9hDSLmZEHNfnomJrQ6GDL3imxpc5xDWgakmwHxROwTqNRzKgLHsdkc0jxAjpy3B0NiFtjey7XUatcPyuZnAAaYikGN/wApzOmZ5zYzb2sfw9uIxfDsJWLn/wDCHvqk+N+cOfGlgMmUGSYPRXDWH2J7M4XHYaowF7cWBJc6e6HisWxzEC95kgWW6YH2bUhhBQrPL3ZzUFRtixxa1pDZmW+Ea662W08A4HRwlLu6LYEySbucf/I78vJeh3Qz548UZZ6AzHxU1XJ+0Xsv7ukH4Q1KlVuUOYcvjmAXN0y84W0dhexow5GJq5hXeyDTOWKbj78FpIMxblJW6gK4QwIaihWooq1FFEEUUUQRRR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data:image/jpeg;base64,/9j/4AAQSkZJRgABAQAAAQABAAD/2wCEAAkGBxQTEhUUExQWFhUWGBsYGBUYFxoaGBgYHRoXFxkfGhkcHSgiHBslGxoaITEiJSkrLi4uFx8zODMsNygtLiwBCgoKDg0OFBAQFywcHBwsLCwsLCwsLCwsLCwsLCwsLCwsLCwsLCwsLCwsLCwsLCwsLCwsNyw3LCwrKyssLCwsK//AABEIAM0A9gMBIgACEQEDEQH/xAAcAAACAgMBAQAAAAAAAAAAAAACAwABBAYHBQj/xAA4EAABAwIEAwUHBAICAwEAAAABAAIRAyEEEjFBBVFhBhMicYEHMpGhscHwFELR4VLxIzNicoIl/8QAFgEBAQEAAAAAAAAAAAAAAAAAAAEC/8QAGxEBAQEBAAMBAAAAAAAAAAAAAAERQSExURL/2gAMAwEAAhEDEQA/AOxgKwFTHAgEGQbgjQjojAVFKwrhSECsTQD2lp0cCD5GxWvYfhWH4Zh69SiIOXMS9xvlByidhJ+a2YrwO2XATjcM6iHZCS0hxEgEGdEZrVuw3tEqYvEdzWbTbmacmUEEvF4uTqJ+C0X2i8aqu4hWD3OApOy02zGUCCCPPWVvvZ32a0sLUbWq1nPfTOcQAxgIvJ1JHqFrXtC7Wd7WbTwb2kBpLqtMeNxuCM0TAA25qjWHcaqY0t/V4gtgHJUc2Q0297KMxBiDrcyvV7Jdqf0NXJPeUS7NUcGQ94yENgONm5jI0JHwWp0MG3uu8dVa0B+VzDPeAES1zW/ubMg3tHVKr499RtMPdmyNDGWAysGgsNuqDZuK9oHfqqlfDV6pB0qO8LoNy0j/ABBtysvLdxSq93eOqOzzIfJLvQ7f2vIrEgaiCT4W2y+YiAOUKqda1/RDGfiOIPqEueS55iXkkmILYPpzvZIpYoscCIlpBG9wZCQCQ70upTxJbMWkFp6g6hQZpxRcHTBc85i46zJJg9Zun4bFuZBaSItmBg6X06LzJuAsrDYpzXFwIk5veaHSCDqCDfrsqY2unxI4o0mnI17QG964kZgBrUJ8tVvPs3xrA99IeJzhOcG0N0AETHiN1x3B4kjw2MiL/tuL+a2XszxirRqg0fFUILcsTYwbCdZH5K1zGcd1xuMp0wO8eGyYEnUrFo4fDYaasgZv3TOt4b59Fzri/HTiadB5czvAXsfTBgiSMpgnePovew3BXdzTGIrNpEF2RriIAMGNReZNtiphrfqNQOAcLggEHobhMlY2FaGsaGmQGgA62AgJ8rLYgrQAokFqKlaKiiiiC1FSgQWooogw8PRDGta0Q1oAA5AWCYrQvcAJKIJU90LmWI9rTW13tbRz0QYa8OLXnmYIjXay3PD9o8O/D0q76jKTaoloqOAM7jrCDXeE+0ynUxHcVaDqRL8jXZs28NzNygiekrfHLkntZ4zkdhTQNMzmeKrQ1zgWkAZX3i5Om8LU+Ne0LG1g1velgbY914c3Vxm/0RG5ds/aHSc7EYTu3FkOpmqHwc4sS1sXAPMjRckqXGa0gi2566RHruo/EtdOaSTJJO58/NP7Q06VOs9mGe99IABrnxLjEmIAttcbIvpi164cROhv6qVMpADRBFy6+m1vO6rMC3l/Kqic0jfmioTmPLmNjaPsrJkjcAW6c49UFVpBnkjYRFzflsiBqOM9UT2i3NLyzzt+fBGJgnVALh6kptN7rAbpdHSCN9eqMNAsTfYoDeS283nlZPp1SBKx3kSANI06qwzNYaIPRbXgBe1Q4rUqFjS5zz7rGkk6xAE8ytZotINyPU2+KPDYgzOkb8ldSx0/AdrquHe2hnBZSMOIEg3l4nWGyQCOUrZsb24a+lUdh5lmUlzgPdJykgSdDAvzXEO/IIAOq9ThnF3US6Ic1zCxweJaQ6JBvsRY202V8Jldp7K9q/1J7tzYfBMtHhgaz/itoBXzlg8W8Zyx+XK3MfEQcstEDnciy2bsx2nrMqMbTfm7x7WlrpcLuAkDY9Us+Etnt2kFWuU8ZwWMoVX1Ze4OcYqMJNiTAcBcGI2jqt77I4x9TDjvffaS0+IF1oIzRo6CLG6liyvcUVBWFGlqKlaCKKKIEJGKqBrS5xDWi5JMADzTytK9qPDH18G4tqBgpTUc0zDw0EwY33CM1i8Q7D4LHEYik8tDv3US3I+CZJBafFO6557SOGfpcVTpgu7kUWinJmwJzeuYyf8A2CX2c7cVMFh6lKnJdUcC0uuymIOYgbuJjpZeBxHE1apdXrFz8zgM50zkTEaCQNhsrpjEFUvDWk+HM5wvYEwDA65R8EjEAg5WnXQckBvM+f8AoK80mRfbzUUZHuga/ZBXccskCxuiBm+4tCqpd0G07IJZwEajXqETzYXv03VvbDgGm518tvVVlLTEhFUDf0tzS5BJtvCd7xjTqkQRMXvdEOxFIiBI9FH7CI09UDX3Fulk2q8ZmwNEVdRoFxIG2iXlgjf+UVerIPmgEC55aoiQHGTbayY2pAgKBpBAO9z15KU7yI108kFspuI181YfAncn0Vtc5ojX6qngEgDrPNAwmGzq5G2rO9zslkZTZVTqFp0Ek/2gyGVYkG99VncMxuR4qTDqZDm8y4OEem9+ULzczjMR5eSKm8RB126q6jbsF2mr0nNqCu57nteCHFxyiY0JidxGi2z2b8fZRFfvn5WEMcCd3S5tgLkmb+S5ZSDczc7iwEwSBmIHOJE/Fe5xPhpoUqNRtanVp1pDXNEOBaQS1zTcHT6edOu/8L4nTxDBUpODm6dQeRGxWauMey7GhmJcaldtNuWCxzsoqEmGi9iRrzv1K6eztNhTW7jvm95MReM3+ObTN0lZqx7KipWgtRRRFfPWK7Y8Qo16gdiH52vLXCQ5gIMGGkRHoum4mvT4hwvNVd3batIFz5gNcCL+WYfArC7S+zuliq5rB7qTnRnDQCHEb9DC8z2oUqFPB0sN3gpFhDqbMriHBoLb5QY11O6rHHHMWIlv+JgEGxvqm964tDC4lrfE1pNgXWJA65R8Fj1qhjogf4RIN4iVGjg3V2+3RIcwgg/FGBBB5KOqSRIQRxOYEkXV02EukRKme9hpzULwSTdAQpZjE6XJ6psZSZ3G/NK92YuNZVvJcR8UFF1xe3LkqrAGA2x3+yrKSDGiZn/dFhb1QIY6CDy1T69RuZsfylVXAkOF52/hNaGkEzflvPNBKjRlnc/6QvpTA2A+SlN0GSJt6ShpGx5oI8/FPqO0MCdISnMBNzrp5qpO5uCC0oGCWu6oaj8xsLymh5JJIuhplpIgx139UBWHPz/lG+kDDgfVKpumRuforp1bZRy3RS2tsmuOhGyqkBpEE6JrajWhEOpPDvekAakR9JEqm1y5rQdGzHQmJnnoPgsfLHrsE5jfEJIuJsb/AP1yNvmqMylTEtJdlFsxMmOZgbRsvU4VTp5O8dXLTm/62MLqgg+8CS1o56lYOGrmm+H0mkZYcyoHQ8OvOoLTEQ5sc91mfpWH/lpltOiajWCk6pmqgmM14s0XIc7bmVUrv3AuLU8TSFSk7MLB02c10AkOA0PyXpLlOK4BiOH4eo+m91R9Z3df8YcctIyQbfvMATtJjWVvfY0Vf0dHv82eD705suY5Zm85Y1UI9xRUoo0xKi5L7YuDDw4oVAHANYaZNyJMFnxuurV3wvmztHWqOr1TVJzio4Q4kkQSIvsqxXih0SHXGyU33tLaeqyH07FxIkOAyXuIJJnkIA1m6TRfAII1NkaFUZbqTqqqM8OsoqbZFzokl6gfUZaZnyG6Fjrzod+ibg/dAHL4oJN3Wjl6oKDp2HK+iJ9QBojW0oGxYbH8uiFiTqNuUoCaNCLBKGpjTmsmkWkXOu2iRABgm0yEB02gHz0/PNStDjHLUoakZvTRUZcSAJjdAGWDBujnLcD80TS0AgEE9UuJm+8Qguq0uIjXYC5RV3ugWveUphLTLZsRCZUxOsCx1+IKCwQW6+JXBgWugdVlwdHSwTsRVzC3wRS2mTIHT16IgwwRaJur/YHA3+XVGHlok3BQJabmNQbDomlwLSTPkgyl0mPLzRscNIvG6IIG07/m6dhRmeI1kBt4vt8ysfvNrRp6owyILdR80GwcV4RVachyVHU2g1RThzqbnuJyucB43W/aTEnqsGrRy1yx4NLxQRd2QWN9zG6891SQDaRYtg7SZJ0OseQWRgGvqubTYC9xdDWC5zHkPT5LSOsdnvaBSpVGYYkOw9OnTptrhrg4ua1oLnNNw2ZERIhdMpPDgCCCCJBGhBuIXz52Za2vjaLK1IObnbRNMSIa3wCS2C4tAkuOsGV9BsAAAAgCwHRSqNRQKKK8/ENXHPaP+ibWfkZ3mIePERUOVh0nKNXQN1tnZj9f+lr/AKlzs5aRRDoL2nKbk+cRK4jUkuJJg7zqTv8ANVjpmPxju7ZTIZkaS6WtAcXERLnautHwCwsRVBeXNaGAx4QSQLRYm+t/VHWY6JI8IIE7ZrkfIFLJkaI0FjhdBG0J1ENg89ZQU3QZUDcxII/PJDJLQJ6/OEVV9wRugdMzt5IosLdrtBdGyqPByGqqu9toGvLkpTqACCEQ7EZSA6L7JMnUazBJVd6SBG325InPGomCbopRJknUhOpsI906lJmM0ab+SbUbkuDIiwRAiSb7GL7oiMwkwADfmqDgdbcvNFQBOZthvKKc+TAtGoWPVbc21sir5gQd+Snei07awN0AuAgQSeYTcIAQT8R9EOWZdIM39El7IvzRDiBJbNtfwJzqADR1WMxoyydT8VO8JiSTH02RRvcW76lRzXTmVAnNfT6K6zrETpf7ILIJOlnbJzX7Fp02KXnNj6+iIVD7wFkRO8AG8m2iz+HYZ1WtSp0BmqkwItfz2tJnosFwzXtGkKqbvESDHX5Kjc+H8MxlDGuw+HqB1cBpc6lUaACRLg4uiS0kyDryuu1dnuJd6zJUfSOIp+Gs2m6Q13qN/gDI2XznhaTi2pVcCAww95n3joAd37xruYF1ufsvw9epjW1mk5A5xquLhmyuDiM7Zk5jym4nZRHb1FAojTROxmJq1cGw12uDxLfGCHOA0Jn69FxHtBiA/E1Xd33RLjLJJh032G+y+g+GYwVcLTqMOeaYIJNy4CDmI3nVcO7X4XEz32JptpvrOdsA46at5CAAdb7rTHWtPM3ASzTiL3dNryIjXa87cismgwta0vacjiWh2xIgm/O4SazpIA0G/wDCjRVCnOaT+fhTNLcrdElgkmPijZV8Makb9VBT2kWPomsfBh2nyQuBIzEf0gnn8xt9kB03zGltP7TaoIvZLeOUXMJ+IfoQBFp9ECmMAzEnQ2+qv9pIjkfrorIsdAOW6Gm3w2QEagkRyE9f7Up6lrjAAt5IAdDAtf480WJ1BagjhqG6bT9lGuIJOvNU8mQRNrwiJDs1oJNhKBlE5hJ13CCmw7aT8dUBGpCIEhoHPTogEuIJjSNCnsY0sHznmhqNDb7oQBHXXogBgjX+vNW9uhEwmMcO6JIJixtafNWXkNExzQBSfILd+aL3hlGx+CBoBl3SyJlWxEX/ADdAQEOyiDI+HmjILQRI6JLTeb9CjqWIIMkc95RVlswG3MgeZNvqnYLDOq1RSaG5i8NBJAaTMCXGwH9KgYEkZZ+PoUOBaASDobyIMCOU6zsVUe7R4I99OoKNRtQ0h3lSizNMtdkdYgZsrTMgGxI89z9jL6hxFUhpNM0/E6PCCHDJB0Ju6y03s1xevg2vfQADnw11QszFgkloE2GYzqDORdf9mFfFVMO6piXEhzh3Yc0AwNTYDwkxHkTuiN0BUUaoo00p+KwfCqDaLqhaDLmtMve46kwBb5BaN7S69PFYaji6VQd20uZlcCDmJFujrfLVH7Y+FuFWniQCWuGR5EkNI0vtIPxC1rsLxCMQKRh9B4carHAOaAxrnZ4P7mxbnoqw8HGcSfVw9OkT4KLiWNa2GnMDmc47vm3kSvNYQZk6bL1cBSbUrd0KjWNe4htR8hu5bI2mw9V5uKe4ENdPgLm5Tte8crpVBkyzabq6bYN9dh5qPFgToT8EL5DgbztPJRVvJtyH2V1TIj5q65LwY8/srY+YGsXhAAIsBqmGr+3ZVSbEkg2/NVC25280FubuPLpKZhwLybbBKpg6fPkjfTi4MIKEA30IRMEAX0ifh/astkATNkIAm+kICdUcTeIiJ5j+VKbbiDoNToqD9gSQNPLTVQCDEX+iBc7XkymBsRY2vfQoSIINjunPeSAXREoCoCWyfNJw8Zr76fx0VZyDrDTaOXJMrAEeRQW9x93VgJhvIm8pTx+0Wt6hNZROs9QgEOJzGCEFkHJED+ArpiBlI1sI3QQbbXE8oTw5oMO9D/CBTW5bEm34EeUjkRz36KMpDLMh036/7Q0wGuIPK10DC4lpN4i32RMoZfFMW+Jjy5pZpEQ0EwRckb30jbRXhqpBFyCLtIJsReR1lUb77OO0dHBueK7KhdVyHvBo1gmDGpEkm2y6rwbtjhMTUFKnUJecwDS1wByiSQSIiASuVt7NHFYyn3T2ubiWNqPczxig4tJe0xo3M0hswNtlvHYLsK/CVn1q5Y5wGWllnQ+84yLEi0dSoN+CitRFcd432K4niHU89ZtQBrMxc8gB0knwAQY56lJ9r/BIbSxTQHNZ4Ht2MmxtzNjHMLbfalj61PBubRa8mocrnsB8DNXTFxItPVcswnCuJnDup06VXuKsS0gXIMiA64B5xBVYrUXtLSWublP+J2m4180WPoZXRna8kS57SXCTqCTqRuRIvqsz9OxlV1LEseAJa7IW52Otcah0aRI11XmvOWWzI52uNjGxjbZGoWdxNkbKt5PQRCqpBjdLYfWLFQZHd5bggE7f2m4KoPFm1O6x2usCSOUKOGkakwfMoHOcWhw1B0PK90GJbDoJ2VgAnK4mPv1RUm3dJmN0CqRIcI166WTnaiY9Pz0Sg2LwdTBVbC8/ZAYEOtpsmVQIsL/nySpgEb/htyVEaQeqBgabRrN1T50V0Ksba/dQsOYcz8kA1Og1+iuj73MAfn51V0nQCTPJUzQn4qg6d3E7ac1bW+J2WI0SxHkP5m/x+iIuyxF52/NlBKTTDhe20oz7o5x/v0VHY7zEovCJkSY1QLAga62+aKk1uhInRC3QkaH6qUqU2nW6oto5jy/pR4uDN9LpzGkO5iIHT+VTKoEtiQbyoYJ1Q6EgW2CZhaDoe+DDW3IEiSYaDyBO/wAksNEab7Cbbmfh0us6nTpuYyargWucCCwOABgS0g+IyLzA0jqGVw+nUpjuzVdR751MuaQ4B1M5oe7LfLew3BnlP0bwnCChQpUs091TYzMd8rQ2fWF8+YKixuIw4q1Ws/6X1HPzFgaQ14/bLSGZQQ4QDNwFvPtp4pUHcUW2puBeb+84EAD0mfUK4kdWUWheyXGYmpQcKsmiwAUnOFyb5gDu0WHy2UUXW61WAhYPEKzKbHVKjg1jRJcbAAc1nla7274S/FYOrSYYeQC3qWkOAPnEeqqVyPjgocQxz6tNzaFENBqVakNmDlLmtk5iZaPhK0rEYRrWk94xxzluVuYmIPikgDLoB57LofZXsBVqkuxbH0qQtk911Q/GzQRM7xZaV2gw1Nld7KGZzKbnNzuIJeRqfCAA0QY9TPIPHbplFxP+0bTE5RM6I6zGtLcjswLZIIgtcSQREmYiZ3BGiU2zgW7G6iryjb16FW0iY25qnakjdWIi5gx5yqLcb5oUDxIJHp9FYALIA8W/x2QuNjNjoFARdJ1MAG/I7I5I5aQYSwb33UbY6i5ugZTcb84KdmEAW0WMWlpsUbdQZk7jZBRmI+HMoqTpI2NzPX8+ip7vr+QrAg8j6oLZfQiJJvrb7pb3C4iNEVR1rRa3moXwIiY33QOJ1mCIn/SXSYCCTI0hRgkxOW0whY6IE7/D1QERoCYjdU50m3l1IUj/ACJgmD9kLmidef8ASDI7xsGDb6IGUnRm+SEExAvzT6DnZeXLqEAUy4gn0TKIE+LXpaeiB5yiJ5+aBzi4gnYR+fFA+mSwnaQeUQZtHkvbpY6i1uHbRw1N1Romq94fUzPLnBoDc2WC0NMRqTyv4mY2JO5BAMmefl1Xs8D4riQ5ww7397WsYgvcWyRdwmQJ06qo9Ohh8Ti8XVe+i6rXaC4syhoaWjwB7YEtsGxqbXK34Y9lbDB3G6Ap5akUrOaXmLwxpzAAanQ25JHsnwDqrquOqPdnf4LOEVDAJc9o3FgNNzF5Wy9tOyn69tNve92WOJBy5gZEXGYX6zzQbBw00jSYaGXui0ZMghuXaAoiwGH7ukxkzka1sxEwAJjZRRVqiFatBiY7Ch7HNOjgQQOREFfO3aHg9XB1a9EMOUzFTKXEUibQ7QTIBMTaLSZ+kyF53FeGsr0n0ng5ajS10WMHkVYlj5q4hxIVqVOk8NZ3DHhjmsl1QkiGuggDT3um8ryqZMfJbb2w4CKOMdQbFKiwMDH1LCCAXOJiXnNm0G0WAWvYrCCnVqMDw4McWh40eAdR0IUqxgOcdN/qpUcIEDb5pmS5N45wqJFiBYm42jeEDKLgBex+SWBJJGv2UcBJA9PJWG3vIhAVKD73P8CBovF4mTIQv5qyTqNxCBz42M7BC6xEXOiPD08xItbfogfTykjkUFhmgJ5n1V5SbgyR9Aqa8Zes/dE+nEII4t1H5zUpOmxE8uX5CGkPFHoo10XvrA5IDqNm/JAJiIueiOmwyQ64IsUFNxDucWugecPImYBShMbfcplV9vsEl2kx/tA5zg4WtCY5pa0wevrZLFJsX3RUQLtM6xrpvGl580A1XEgDrPSwhG1wtYT5LJfh8zfC1xDBLzIMNJaGkDWNZN9RpvsPBeyJq0W161enRwzyWio657wOLQ3LbkTMxAVGv4SiARJ8JMEgSQCdQN416rr/AAPsgzh1E4ovFV4ouljw1jCTcQ5wlnhOXrJ5wtU41wbCYWthIq5iRTdWFM+HKLF9Nwi7iDvIjZda7TcHOLwz6OfJng5onRwcLSJFkMeB7LsEWsqVf0/csqw5kVXFjhcjLTcSW2i5N+gW9wvO4Bw8YahSoAl3dtjNESdSY2kk2XpKCKKKKKQqUVrSIqc1WrCDlXar2bVsTiqlYVmBtQg+PNmbYCBAggRbRL4z7KqJa40Xva4MAawxlc8AXJItO8b/AAXWCEirRRMfMHEeEV6BArU3U5JADhExExzF9RZecaRJtoJsvo/tV2dp4yj3VQltwW1AAXNIN4JFpFvVcI41w00sVWpU2kBtVzGtuSRmIbG5JEecpSPEbRJ8Qt0V1nzr/fRepxDAVcM/u6rcpOUyZtmAdHUjQxN152JYA7XXWUUmoDEfP6JtGpI5EbK6LWxG6U5oiNwgthgy2QeY6ow7bcoS2wKEO8d+XxQNiBcXJ9IlR9S3ROfUBkTKx2us0KCBjmnzUa7wwRosmo+fXVJ7swReOgVF0r8yRcX2Sz59UYbEkXGiumybNvKC8+k6dUb3wIKZRoF0tOUWNyYFuZWeeC1GYdmJcGinUcQwFwzOgSYaLwJjoReEGFWDMoDc58LTJiM37xbQDby62dw/Bvc8NpsNRzr5QCSLgXgaX+aKjhmtrBj6gFO2Z4BdlBAd7ouSJggbyux9hezOGweJOXFNrVnUv+sACGktcSLnkLa6+gcpr0KmGruY9k1qThAHiaHCHGRHiblm2/ULbOzrncUotwVVrmhjs9OtSptDKcNcMrmNAaGmdoMkLpDezP8A+j+sJZlbTysYGgOzEQS90XtIGp8t2dkuC1sMcR3tU1BUrF7JcSQ3rsD0FrIMHhHs9wtNjG1miu5kw5wgQbwWgwQDJAM+8ea29ohQNRKLiKK1EEUUURGOFFFaoitUFaCKEK1EGPUprWO0XZxr2VqlBjGYp7CG1YvcQYP7SWyJHNbdCVUZZEr5ooYSrRxAZkitTf7pg3bc5ti2Jk6ROybwt+Iq1Xfp2g1a4IIa1gEe+Q2RDBbURsuw9tuytHEsNQy2qxroeNwLkOG426SsLsH2Qo0mU8UC7O6m5pbPh8RiRuDAjXdVP04p3BPh3mBzEbcouldw7K45ScpId02uNQJtOkmF1rjXs/o4bD4jECo97msc6mDENJ3P+RHPysuXjwydZsRJv5x1g+iiy6wMtolVVB0IIcDGmkWM8l0XsLgaT8PjquSKrGZmPEHuzlqQWAgkEXEybRyWh+8STrrPnrKKRVboDa3Mb+X0QtFvT89U+m6wsiNMZkCmjwbSdFk94coggSQIm9wbjpa/mF7GI7PAYSjic/8A2VXUsmXSLzM38uq2X2f9lqGMFanXDpoktY9hDSLmZEHNfnomJrQ6GDL3imxpc5xDWgakmwHxROwTqNRzKgLHsdkc0jxAjpy3B0NiFtjey7XUatcPyuZnAAaYikGN/wApzOmZ5zYzb2sfw9uIxfDsJWLn/wDCHvqk+N+cOfGlgMmUGSYPRXDWH2J7M4XHYaowF7cWBJc6e6HisWxzEC95kgWW6YH2bUhhBQrPL3ZzUFRtixxa1pDZmW+Ea662W08A4HRwlLu6LYEySbucf/I78vJeh3Qz548UZZ6AzHxU1XJ+0Xsv7ukH4Q1KlVuUOYcvjmAXN0y84W0dhexow5GJq5hXeyDTOWKbj78FpIMxblJW6gK4QwIaihWooq1FFEEUUUQRRRR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66095"/>
            <a:ext cx="210761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 descr="http://gendocs.ru/gendocs/docs/3/2878/conv_1/file1_html_m3c1a120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1949"/>
          <a:stretch/>
        </p:blipFill>
        <p:spPr bwMode="auto">
          <a:xfrm>
            <a:off x="5981337" y="4722279"/>
            <a:ext cx="284437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http://bankpatentov.ru/files/patimg/invention/2000000/2400000/2430000/2434000/2434048/2434048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33334" r="48500" b="14494"/>
          <a:stretch/>
        </p:blipFill>
        <p:spPr bwMode="auto">
          <a:xfrm>
            <a:off x="307975" y="3555018"/>
            <a:ext cx="4994461" cy="282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7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err="1"/>
              <a:t>Фульвокислоти</a:t>
            </a:r>
            <a:r>
              <a:rPr lang="uk-UA" b="1" i="1" dirty="0"/>
              <a:t> </a:t>
            </a:r>
            <a:r>
              <a:rPr lang="uk-UA" dirty="0"/>
              <a:t>(ФК) світло-жовтого, світло-бурого забарвлення, розчинні у воді й лугах, утворюючи </a:t>
            </a:r>
            <a:r>
              <a:rPr lang="uk-UA" dirty="0" err="1"/>
              <a:t>фульвати</a:t>
            </a:r>
            <a:r>
              <a:rPr lang="uk-UA" dirty="0"/>
              <a:t>, їх елементарний склад відрізняється від складу гумінових кислот. Вони містять вуглець (41-46%), водень (4-5), азот (3-4), кисень (44-48%). Отже, </a:t>
            </a:r>
            <a:r>
              <a:rPr lang="uk-UA" dirty="0" err="1"/>
              <a:t>фульвокислоти</a:t>
            </a:r>
            <a:r>
              <a:rPr lang="uk-UA" dirty="0"/>
              <a:t> містять менше вуглецю і більше кисню, ніж гумінові, а також відрізняються співвідношенням ядра і периферійної частини в молекулі (слабо виражене ядро і більша частина периферії). Водні розчини </a:t>
            </a:r>
            <a:r>
              <a:rPr lang="uk-UA" dirty="0" err="1"/>
              <a:t>фульвокислот</a:t>
            </a:r>
            <a:r>
              <a:rPr lang="uk-UA" dirty="0"/>
              <a:t> сильно кислі (</a:t>
            </a:r>
            <a:r>
              <a:rPr lang="uk-UA" dirty="0" err="1"/>
              <a:t>рН</a:t>
            </a:r>
            <a:r>
              <a:rPr lang="uk-UA" dirty="0"/>
              <a:t> = 2,6-2,8), молекулярна маса коливається від 2 до 500 тис. ат. од., енергійно руйнують мінеральну частину </a:t>
            </a:r>
            <a:r>
              <a:rPr lang="uk-UA" dirty="0" err="1"/>
              <a:t>грунту</a:t>
            </a:r>
            <a:r>
              <a:rPr lang="uk-UA" dirty="0"/>
              <a:t>, дуже лабільні.</a:t>
            </a:r>
            <a:endParaRPr lang="ru-RU" dirty="0"/>
          </a:p>
        </p:txBody>
      </p:sp>
      <p:pic>
        <p:nvPicPr>
          <p:cNvPr id="9218" name="Picture 2" descr="http://gendocs.ru/gendocs/docs/3/2878/conv_1/file1_html_m3c1a120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0"/>
          <a:stretch/>
        </p:blipFill>
        <p:spPr bwMode="auto">
          <a:xfrm>
            <a:off x="323528" y="3429000"/>
            <a:ext cx="39604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bankpatentov.ru/files/patimg/invention/2000000/2400000/2430000/2434000/2434048/2434048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0"/>
          <a:stretch/>
        </p:blipFill>
        <p:spPr bwMode="auto">
          <a:xfrm>
            <a:off x="5052571" y="3285936"/>
            <a:ext cx="38545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9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18555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 err="1"/>
              <a:t>Гумін</a:t>
            </a:r>
            <a:r>
              <a:rPr lang="uk-UA" b="1" i="1" dirty="0"/>
              <a:t> </a:t>
            </a:r>
            <a:r>
              <a:rPr lang="uk-UA" dirty="0"/>
              <a:t>тепер прийнято називати рештками, що не гідролізуються. Це сукупність гумінових і </a:t>
            </a:r>
            <a:r>
              <a:rPr lang="uk-UA" dirty="0" err="1"/>
              <a:t>фульвокислот</a:t>
            </a:r>
            <a:r>
              <a:rPr lang="uk-UA" dirty="0"/>
              <a:t>, які міцно зв'язані з мінеральною частиною </a:t>
            </a:r>
            <a:r>
              <a:rPr lang="uk-UA" dirty="0" err="1"/>
              <a:t>грунту</a:t>
            </a:r>
            <a:r>
              <a:rPr lang="uk-UA" dirty="0"/>
              <a:t>. До їх складу входять також компоненти рослинних решток, що важко розкладаються мікроорганізмами: целюлоза, лігнін, вуглинки. </a:t>
            </a:r>
            <a:r>
              <a:rPr lang="uk-UA" dirty="0" err="1"/>
              <a:t>Гуміни</a:t>
            </a:r>
            <a:r>
              <a:rPr lang="uk-UA" dirty="0"/>
              <a:t> не розчиняються в жодному розчиннику, тому їх називають інертним гумусом.</a:t>
            </a:r>
            <a:endParaRPr lang="ru-RU" dirty="0"/>
          </a:p>
        </p:txBody>
      </p:sp>
      <p:pic>
        <p:nvPicPr>
          <p:cNvPr id="10242" name="Picture 2" descr="http://sadoved.com/sites/default/files/uploads/posts/2012-06/1340603631_5-sypuch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57799"/>
            <a:ext cx="4245087" cy="33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040" y="2744853"/>
            <a:ext cx="4067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Поряд з традиційним поглядом, на сьогодні досить популярна думка, що, крім ГК, ФК та </a:t>
            </a:r>
            <a:r>
              <a:rPr lang="uk-UA" dirty="0" err="1"/>
              <a:t>гуміну</a:t>
            </a:r>
            <a:r>
              <a:rPr lang="uk-UA" dirty="0"/>
              <a:t>, до складу гумусу входять </a:t>
            </a:r>
            <a:r>
              <a:rPr lang="uk-UA" b="1" i="1" dirty="0" err="1"/>
              <a:t>гіматомеланові</a:t>
            </a:r>
            <a:r>
              <a:rPr lang="uk-UA" b="1" i="1" dirty="0"/>
              <a:t> </a:t>
            </a:r>
            <a:r>
              <a:rPr lang="uk-UA" dirty="0"/>
              <a:t>кислоти – група гумусових речовин із проміжними властивостями між </a:t>
            </a:r>
            <a:r>
              <a:rPr lang="uk-UA" dirty="0" err="1"/>
              <a:t>фульвокислотами</a:t>
            </a:r>
            <a:r>
              <a:rPr lang="uk-UA" dirty="0"/>
              <a:t> й гуміновими кислотами. Раніше їх відносили до групи гумінових кислот.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2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795" y="172336"/>
            <a:ext cx="8442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Груповий склад гумусу </a:t>
            </a:r>
            <a:r>
              <a:rPr lang="uk-UA" dirty="0"/>
              <a:t>– сумарна кількість гумінових, </a:t>
            </a:r>
            <a:r>
              <a:rPr lang="uk-UA" dirty="0" err="1"/>
              <a:t>фульвокислот</a:t>
            </a:r>
            <a:r>
              <a:rPr lang="uk-UA" dirty="0"/>
              <a:t> і </a:t>
            </a:r>
            <a:r>
              <a:rPr lang="uk-UA" dirty="0" err="1"/>
              <a:t>гуміну</a:t>
            </a:r>
            <a:r>
              <a:rPr lang="uk-UA" dirty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15409" y="5069568"/>
            <a:ext cx="4392488" cy="156966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sz="1600" dirty="0"/>
              <a:t>Його показник – відношення гумінових кислот (</a:t>
            </a:r>
            <a:r>
              <a:rPr lang="uk-UA" sz="1600" dirty="0" err="1"/>
              <a:t>Сгк</a:t>
            </a:r>
            <a:r>
              <a:rPr lang="uk-UA" sz="1600" dirty="0"/>
              <a:t>) до </a:t>
            </a:r>
            <a:r>
              <a:rPr lang="uk-UA" sz="1600" dirty="0" err="1"/>
              <a:t>фуль-вокислот</a:t>
            </a:r>
            <a:r>
              <a:rPr lang="uk-UA" sz="1600" dirty="0"/>
              <a:t> (</a:t>
            </a:r>
            <a:r>
              <a:rPr lang="uk-UA" sz="1600" dirty="0" err="1"/>
              <a:t>Сфк</a:t>
            </a:r>
            <a:r>
              <a:rPr lang="uk-UA" sz="1600" dirty="0"/>
              <a:t>), яке коливається від 0,4 до 3. За цим відношенням розрізняють </a:t>
            </a:r>
            <a:r>
              <a:rPr lang="uk-UA" sz="1600" dirty="0" err="1"/>
              <a:t>фульватний</a:t>
            </a:r>
            <a:r>
              <a:rPr lang="uk-UA" sz="1600" dirty="0"/>
              <a:t> (</a:t>
            </a:r>
            <a:r>
              <a:rPr lang="uk-UA" sz="1600" dirty="0" err="1"/>
              <a:t>Сгк</a:t>
            </a:r>
            <a:r>
              <a:rPr lang="uk-UA" sz="1600" dirty="0"/>
              <a:t>:</a:t>
            </a:r>
            <a:r>
              <a:rPr lang="uk-UA" sz="1600" dirty="0" err="1"/>
              <a:t>Сфк</a:t>
            </a:r>
            <a:r>
              <a:rPr lang="uk-UA" sz="1600" dirty="0"/>
              <a:t> &lt; 0,6), </a:t>
            </a:r>
            <a:r>
              <a:rPr lang="uk-UA" sz="1600" dirty="0" err="1"/>
              <a:t>гуматно-фульватний</a:t>
            </a:r>
            <a:r>
              <a:rPr lang="uk-UA" sz="1600" dirty="0"/>
              <a:t> (0,6-0,8), </a:t>
            </a:r>
            <a:r>
              <a:rPr lang="uk-UA" sz="1600" dirty="0" err="1"/>
              <a:t>фульватно-гуматний</a:t>
            </a:r>
            <a:r>
              <a:rPr lang="uk-UA" sz="1600" dirty="0"/>
              <a:t> (0,8-1,2) та </a:t>
            </a:r>
            <a:r>
              <a:rPr lang="uk-UA" sz="1600" dirty="0" err="1"/>
              <a:t>гуматний</a:t>
            </a:r>
            <a:r>
              <a:rPr lang="uk-UA" sz="1600" dirty="0"/>
              <a:t> (&gt;1,2) типи гумусу.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717" y="5115734"/>
            <a:ext cx="4176464" cy="1477328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dirty="0"/>
              <a:t>У складі гумусу чорнозему переважають </a:t>
            </a:r>
            <a:r>
              <a:rPr lang="uk-UA" dirty="0" err="1"/>
              <a:t>гумати</a:t>
            </a:r>
            <a:r>
              <a:rPr lang="uk-UA" dirty="0"/>
              <a:t>, </a:t>
            </a:r>
            <a:r>
              <a:rPr lang="uk-UA" dirty="0" err="1"/>
              <a:t>Сгк</a:t>
            </a:r>
            <a:r>
              <a:rPr lang="uk-UA" dirty="0"/>
              <a:t>:</a:t>
            </a:r>
            <a:r>
              <a:rPr lang="uk-UA" dirty="0" err="1"/>
              <a:t>Сфк</a:t>
            </a:r>
            <a:r>
              <a:rPr lang="uk-UA" dirty="0"/>
              <a:t> &gt; 1,7, в підзолистих </a:t>
            </a:r>
            <a:r>
              <a:rPr lang="uk-UA" dirty="0" err="1"/>
              <a:t>грунтах</a:t>
            </a:r>
            <a:r>
              <a:rPr lang="uk-UA" dirty="0"/>
              <a:t> переважають </a:t>
            </a:r>
            <a:r>
              <a:rPr lang="uk-UA" dirty="0" err="1"/>
              <a:t>фульвокислоти</a:t>
            </a:r>
            <a:r>
              <a:rPr lang="uk-UA" dirty="0"/>
              <a:t> (</a:t>
            </a:r>
            <a:r>
              <a:rPr lang="uk-UA" dirty="0" err="1"/>
              <a:t>Сгк</a:t>
            </a:r>
            <a:r>
              <a:rPr lang="uk-UA" dirty="0"/>
              <a:t>:</a:t>
            </a:r>
            <a:r>
              <a:rPr lang="uk-UA" dirty="0" err="1"/>
              <a:t>Сфк</a:t>
            </a:r>
            <a:r>
              <a:rPr lang="uk-UA" dirty="0"/>
              <a:t> ~ 0,8), у сірому лісовому це співвідношення близьке до 1.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6115050" cy="392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211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357" y="260648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/>
              <a:t>Рівень </a:t>
            </a:r>
            <a:r>
              <a:rPr lang="uk-UA" sz="2000" dirty="0"/>
              <a:t>родючості </a:t>
            </a:r>
            <a:r>
              <a:rPr lang="uk-UA" sz="2000" dirty="0" err="1"/>
              <a:t>грунту</a:t>
            </a:r>
            <a:r>
              <a:rPr lang="uk-UA" sz="2000" dirty="0"/>
              <a:t> залежить не лише від кількості гумусу, а й від його </a:t>
            </a:r>
            <a:r>
              <a:rPr lang="uk-UA" sz="2000" dirty="0" smtClean="0"/>
              <a:t>якості.</a:t>
            </a:r>
            <a:endParaRPr lang="uk-UA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6853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Гумус</a:t>
            </a:r>
            <a:r>
              <a:rPr lang="uk-UA" dirty="0"/>
              <a:t> – найважливіший чинник </a:t>
            </a:r>
            <a:r>
              <a:rPr lang="uk-UA" dirty="0" err="1"/>
              <a:t>буферності</a:t>
            </a:r>
            <a:r>
              <a:rPr lang="uk-UA" dirty="0"/>
              <a:t> </a:t>
            </a:r>
            <a:r>
              <a:rPr lang="uk-UA" dirty="0" err="1"/>
              <a:t>грунтів</a:t>
            </a:r>
            <a:r>
              <a:rPr lang="uk-UA" dirty="0"/>
              <a:t>. Він забезпечує стійкість певної реакції середовища за рахунок катіонного обміну на поверхні колоїдних міцел.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5807" y="1676289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Енергію органічної речовини </a:t>
            </a:r>
            <a:r>
              <a:rPr lang="uk-UA" dirty="0" err="1"/>
              <a:t>грунтів</a:t>
            </a:r>
            <a:r>
              <a:rPr lang="uk-UA" dirty="0"/>
              <a:t> для здійснення життєвих процесів використовують мікроорганізми і безхребетні тварини для фіксації азоту та для багатьох інших процесів</a:t>
            </a:r>
            <a:r>
              <a:rPr lang="uk-UA" sz="2000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415" y="2630396"/>
            <a:ext cx="8491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Ґрунти </a:t>
            </a:r>
            <a:r>
              <a:rPr lang="uk-UA" dirty="0"/>
              <a:t>з високим умістом гумусу мають широкий діапазон </a:t>
            </a:r>
            <a:r>
              <a:rPr lang="uk-UA" b="1" dirty="0"/>
              <a:t>фізичної стиглості</a:t>
            </a:r>
            <a:r>
              <a:rPr lang="uk-UA" dirty="0"/>
              <a:t>, тобто їх можна обробляти в широкому інтервалі вологості. Такі </a:t>
            </a:r>
            <a:r>
              <a:rPr lang="uk-UA" dirty="0" smtClean="0"/>
              <a:t>ґрунти </a:t>
            </a:r>
            <a:r>
              <a:rPr lang="uk-UA" dirty="0"/>
              <a:t>потребують менших затрат на механічний обробіток.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2929" y="3558317"/>
            <a:ext cx="8491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Ферментативна активність гумусу зумовлює інтенсивність надходження СО</a:t>
            </a:r>
            <a:r>
              <a:rPr lang="uk-UA" baseline="-25000" dirty="0"/>
              <a:t>2</a:t>
            </a:r>
            <a:r>
              <a:rPr lang="uk-UA" dirty="0"/>
              <a:t> в приземний шар атмосфери. Підвищення концентрації СО</a:t>
            </a:r>
            <a:r>
              <a:rPr lang="uk-UA" baseline="-25000" dirty="0"/>
              <a:t>2</a:t>
            </a:r>
            <a:r>
              <a:rPr lang="uk-UA" dirty="0"/>
              <a:t> у повітрі інтенсифікує фотосинтез.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481647"/>
            <a:ext cx="85512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При монокультурі в агроценозі та при інтенсивному сільськогосподарському використанні </a:t>
            </a:r>
            <a:r>
              <a:rPr lang="uk-UA" dirty="0" smtClean="0"/>
              <a:t>ґрунтів </a:t>
            </a:r>
            <a:r>
              <a:rPr lang="uk-UA" dirty="0"/>
              <a:t>процеси розкладу й мінералізації гумусу переважають над процесами гуміфікації, тому відбуваються </a:t>
            </a:r>
            <a:r>
              <a:rPr lang="uk-UA" b="1" dirty="0"/>
              <a:t>втрати гумусу</a:t>
            </a:r>
            <a:r>
              <a:rPr lang="uk-UA" dirty="0"/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061" y="5589239"/>
            <a:ext cx="8359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Перед сучасним суспільством стоїть завдання: відродити й зберегти оптимальний гумусний стан </a:t>
            </a:r>
            <a:r>
              <a:rPr lang="uk-UA" b="1" dirty="0" smtClean="0"/>
              <a:t>ґрунтів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970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Самостійне </a:t>
            </a:r>
            <a:r>
              <a:rPr lang="uk-UA" dirty="0"/>
              <a:t>вивчення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/>
              <a:t>Вплив гранулометричного (механічного) складу на властивості ґрунтів.</a:t>
            </a:r>
            <a:endParaRPr lang="ru-RU" dirty="0"/>
          </a:p>
          <a:p>
            <a:r>
              <a:rPr lang="uk-UA" i="1" dirty="0"/>
              <a:t>Шкідливі для рослин речовини в ґрунті і шляхи їх видалення.</a:t>
            </a:r>
            <a:endParaRPr lang="ru-RU" dirty="0"/>
          </a:p>
          <a:p>
            <a:r>
              <a:rPr lang="uk-UA" i="1" dirty="0"/>
              <a:t>Шляхи нагромадження гумусу в ґрунті та поліпшення його якості.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1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uk-UA" dirty="0" smtClean="0"/>
              <a:t>1. Склад </a:t>
            </a:r>
            <a:r>
              <a:rPr lang="uk-UA" dirty="0"/>
              <a:t>органічної речовини ґрунту. </a:t>
            </a:r>
            <a:endParaRPr lang="uk-UA" dirty="0" smtClean="0"/>
          </a:p>
          <a:p>
            <a:pPr marL="0" lvl="0" indent="0">
              <a:buNone/>
            </a:pPr>
            <a:r>
              <a:rPr lang="uk-UA" dirty="0" smtClean="0"/>
              <a:t>2. </a:t>
            </a:r>
            <a:r>
              <a:rPr lang="uk-UA" dirty="0" err="1" smtClean="0"/>
              <a:t>Гумусоутворення</a:t>
            </a:r>
            <a:r>
              <a:rPr lang="uk-UA" dirty="0" smtClean="0"/>
              <a:t> </a:t>
            </a:r>
            <a:r>
              <a:rPr lang="uk-UA" dirty="0"/>
              <a:t>та гуміфікація</a:t>
            </a:r>
          </a:p>
          <a:p>
            <a:pPr marL="0" lvl="0" indent="0">
              <a:buNone/>
            </a:pPr>
            <a:r>
              <a:rPr lang="uk-UA" dirty="0" smtClean="0"/>
              <a:t>3. </a:t>
            </a:r>
            <a:r>
              <a:rPr lang="uk-UA" dirty="0"/>
              <a:t>Склад і властивості гумусу.</a:t>
            </a:r>
          </a:p>
          <a:p>
            <a:pPr marL="0" lvl="0" indent="0">
              <a:buNone/>
            </a:pPr>
            <a:r>
              <a:rPr lang="uk-UA" dirty="0" smtClean="0"/>
              <a:t>4. </a:t>
            </a:r>
            <a:r>
              <a:rPr lang="uk-UA" dirty="0"/>
              <a:t>Екологічне значення гумусу в ґрунтоутворенні та родючості ґрунту.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29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7563" y="780613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Органічна частина ґрунту</a:t>
            </a:r>
            <a:r>
              <a:rPr lang="uk-UA" dirty="0"/>
              <a:t>  –  це сукупність живої біомаси й органічних решток рослин, тварин, мікроорганізмів, продуктів їхнього обміну та специфічних новоутворень органічних речовин ґрунту – гумусу.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2" y="1844824"/>
            <a:ext cx="59721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0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5"/>
          <a:stretch/>
        </p:blipFill>
        <p:spPr bwMode="auto">
          <a:xfrm>
            <a:off x="323528" y="110841"/>
            <a:ext cx="4744085" cy="6715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292080" y="274638"/>
            <a:ext cx="3672408" cy="61786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uk-UA" sz="2400" dirty="0" smtClean="0">
                <a:solidFill>
                  <a:schemeClr val="tx1"/>
                </a:solidFill>
              </a:rPr>
              <a:t>Невід'ємною складовою частиною будь-якого </a:t>
            </a:r>
            <a:r>
              <a:rPr lang="uk-UA" sz="2400" dirty="0" err="1" smtClean="0">
                <a:solidFill>
                  <a:schemeClr val="tx1"/>
                </a:solidFill>
              </a:rPr>
              <a:t>грунту</a:t>
            </a:r>
            <a:r>
              <a:rPr lang="uk-UA" sz="2400" dirty="0" smtClean="0">
                <a:solidFill>
                  <a:schemeClr val="tx1"/>
                </a:solidFill>
              </a:rPr>
              <a:t> є </a:t>
            </a:r>
            <a:r>
              <a:rPr lang="uk-UA" sz="2400" b="1" i="1" dirty="0" smtClean="0">
                <a:solidFill>
                  <a:schemeClr val="tx1"/>
                </a:solidFill>
              </a:rPr>
              <a:t>органічна речовина, </a:t>
            </a:r>
            <a:r>
              <a:rPr lang="uk-UA" sz="2400" dirty="0" smtClean="0">
                <a:solidFill>
                  <a:schemeClr val="tx1"/>
                </a:solidFill>
              </a:rPr>
              <a:t>тобто сукупність живої біомаси й органічних решток рослин, тварин, мікроорганізмів, продуктів їх метаболізму і специфічних новоутворених темнозабарвлених гумусових речовин, що рівномірно пронизують ґрунтовий профіль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0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38213"/>
            <a:ext cx="6696744" cy="580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68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044" y="0"/>
            <a:ext cx="8229600" cy="1282154"/>
          </a:xfrm>
        </p:spPr>
        <p:txBody>
          <a:bodyPr>
            <a:noAutofit/>
          </a:bodyPr>
          <a:lstStyle/>
          <a:p>
            <a:pPr algn="just"/>
            <a:r>
              <a:rPr lang="uk-UA" sz="2400" b="1" i="1" dirty="0">
                <a:solidFill>
                  <a:schemeClr val="tx1"/>
                </a:solidFill>
              </a:rPr>
              <a:t>Джерелом </a:t>
            </a:r>
            <a:r>
              <a:rPr lang="uk-UA" sz="2400" dirty="0">
                <a:solidFill>
                  <a:schemeClr val="tx1"/>
                </a:solidFill>
              </a:rPr>
              <a:t>гумусу є органічні рештки вищих рослин, мікроорганізмів і тварин, що живуть у </a:t>
            </a:r>
            <a:r>
              <a:rPr lang="uk-UA" sz="2400" dirty="0" smtClean="0">
                <a:solidFill>
                  <a:schemeClr val="tx1"/>
                </a:solidFill>
              </a:rPr>
              <a:t>ґрунті.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07" y="1256362"/>
            <a:ext cx="776287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2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2">
                    <a:lumMod val="10000"/>
                  </a:schemeClr>
                </a:solidFill>
              </a:rPr>
              <a:t>Перетворення органічних речовин у 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ґрунті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</a:rPr>
              <a:t>та процес </a:t>
            </a:r>
            <a:r>
              <a:rPr lang="uk-UA" dirty="0" err="1">
                <a:solidFill>
                  <a:schemeClr val="bg2">
                    <a:lumMod val="10000"/>
                  </a:schemeClr>
                </a:solidFill>
              </a:rPr>
              <a:t>гумусоутворення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842" y="1556792"/>
            <a:ext cx="3816424" cy="163121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sz="2000" b="1" dirty="0"/>
              <a:t>Першим етапом</a:t>
            </a:r>
            <a:r>
              <a:rPr lang="uk-UA" sz="2000" b="1" i="1" dirty="0"/>
              <a:t> </a:t>
            </a:r>
            <a:r>
              <a:rPr lang="uk-UA" sz="2000" dirty="0"/>
              <a:t>перетворень є </a:t>
            </a:r>
            <a:r>
              <a:rPr lang="uk-UA" sz="2000" b="1" dirty="0"/>
              <a:t>розклад</a:t>
            </a:r>
            <a:r>
              <a:rPr lang="uk-UA" sz="2000" dirty="0"/>
              <a:t> органічних залишків. Він відбувається за допомогою </a:t>
            </a:r>
            <a:r>
              <a:rPr lang="uk-UA" sz="2000" dirty="0" err="1"/>
              <a:t>грунтової</a:t>
            </a:r>
            <a:r>
              <a:rPr lang="uk-UA" sz="2000" dirty="0"/>
              <a:t> фауни, флори, мікроорганізмів.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772816"/>
            <a:ext cx="4176464" cy="175432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b="1" dirty="0" smtClean="0"/>
              <a:t>Другий </a:t>
            </a:r>
            <a:r>
              <a:rPr lang="uk-UA" b="1" dirty="0"/>
              <a:t>етап </a:t>
            </a:r>
            <a:r>
              <a:rPr lang="uk-UA" dirty="0"/>
              <a:t>перетворень – </a:t>
            </a:r>
            <a:r>
              <a:rPr lang="uk-UA" b="1" dirty="0"/>
              <a:t>гуміфікацію, </a:t>
            </a:r>
            <a:r>
              <a:rPr lang="uk-UA" dirty="0"/>
              <a:t>тобто синтез гумусних речовини. Рівень гуміфікації органічних решток залежить від гідротермічного режиму, ботанічного та біохімічного складу решток, їх кількості.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4809" y="3300353"/>
            <a:ext cx="3816424" cy="92333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b="1" i="1" dirty="0"/>
              <a:t>Перша </a:t>
            </a:r>
            <a:r>
              <a:rPr lang="uk-UA" dirty="0"/>
              <a:t>фаза розкладу органічних залишків – їх фізичне руйнування, подрібнення.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837" y="4386679"/>
            <a:ext cx="4572000" cy="230832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uk-UA" b="1" i="1" dirty="0"/>
              <a:t>Друга </a:t>
            </a:r>
            <a:r>
              <a:rPr lang="uk-UA" dirty="0"/>
              <a:t>фаза – гідроліз органічних речовин: білки, наприклад, розщеплюються на пептиди, а потім – на амінокислоти; вуглеводи, такі як целюлоза, крохмаль – на моносахариди; </a:t>
            </a:r>
            <a:r>
              <a:rPr lang="uk-UA" dirty="0" err="1"/>
              <a:t>уронові</a:t>
            </a:r>
            <a:r>
              <a:rPr lang="uk-UA" dirty="0"/>
              <a:t> кислоти, жири – на гліцерин і жирні кислоти; лігнін, смоли, дубильні речовини – на ароматичні сполуки.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10619" y="3996894"/>
            <a:ext cx="4167724" cy="203132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uk-UA" b="1" i="1" dirty="0"/>
              <a:t>Третя </a:t>
            </a:r>
            <a:r>
              <a:rPr lang="uk-UA" dirty="0"/>
              <a:t>фаза розкладу – окисно-відновні процеси, що за допомогою ферменту </a:t>
            </a:r>
            <a:r>
              <a:rPr lang="uk-UA" dirty="0" err="1"/>
              <a:t>оксиредуктази</a:t>
            </a:r>
            <a:r>
              <a:rPr lang="uk-UA" dirty="0"/>
              <a:t> викликають повну мінералізацію органічних речовин: відбувається дезамінування амінокислот, декарбоксилування органічних кислот тощо.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99119" y="3548762"/>
            <a:ext cx="3777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57021" y="2132856"/>
            <a:ext cx="3113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7021" y="2118672"/>
            <a:ext cx="42098" cy="14300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6" idx="2"/>
            <a:endCxn id="7" idx="0"/>
          </p:cNvCxnSpPr>
          <p:nvPr/>
        </p:nvCxnSpPr>
        <p:spPr>
          <a:xfrm flipH="1">
            <a:off x="2303837" y="4223683"/>
            <a:ext cx="39184" cy="1629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589837" y="6381328"/>
            <a:ext cx="228641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8" idx="2"/>
          </p:cNvCxnSpPr>
          <p:nvPr/>
        </p:nvCxnSpPr>
        <p:spPr>
          <a:xfrm flipV="1">
            <a:off x="6894481" y="6028219"/>
            <a:ext cx="0" cy="3531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8" idx="0"/>
            <a:endCxn id="5" idx="2"/>
          </p:cNvCxnSpPr>
          <p:nvPr/>
        </p:nvCxnSpPr>
        <p:spPr>
          <a:xfrm flipH="1" flipV="1">
            <a:off x="6876256" y="3527142"/>
            <a:ext cx="18225" cy="469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4" idx="3"/>
          </p:cNvCxnSpPr>
          <p:nvPr/>
        </p:nvCxnSpPr>
        <p:spPr>
          <a:xfrm>
            <a:off x="4202266" y="237240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09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857" y="404664"/>
            <a:ext cx="5719445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472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72367"/>
            <a:ext cx="6912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Склад сухої речовини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85850"/>
            <a:ext cx="7560840" cy="3567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23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980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ПОХОДЖЕННЯ І СКЛАД ОРГАНІЧНОЇ ЧАСТИНИ ҐРУНТУ</vt:lpstr>
      <vt:lpstr>План</vt:lpstr>
      <vt:lpstr>Презентация PowerPoint</vt:lpstr>
      <vt:lpstr>Презентация PowerPoint</vt:lpstr>
      <vt:lpstr>Презентация PowerPoint</vt:lpstr>
      <vt:lpstr>Джерелом гумусу є органічні рештки вищих рослин, мікроорганізмів і тварин, що живуть у ґрунті. </vt:lpstr>
      <vt:lpstr>Перетворення органічних речовин у ґрунті та процес гумусоутворення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Самостійне вивчення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Гранулометричний (механічний) склад та його вплив на властивості ґрунтів</dc:title>
  <dc:creator>Неля</dc:creator>
  <cp:lastModifiedBy>User</cp:lastModifiedBy>
  <cp:revision>27</cp:revision>
  <dcterms:created xsi:type="dcterms:W3CDTF">2015-01-05T14:28:45Z</dcterms:created>
  <dcterms:modified xsi:type="dcterms:W3CDTF">2022-04-03T12:17:27Z</dcterms:modified>
</cp:coreProperties>
</file>