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76" r:id="rId6"/>
    <p:sldId id="277" r:id="rId7"/>
    <p:sldId id="278" r:id="rId8"/>
    <p:sldId id="265" r:id="rId9"/>
    <p:sldId id="279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2E71-9FD3-4A3A-A48E-8E5389692738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3DB-6FC4-4765-B02F-01331881F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11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2E71-9FD3-4A3A-A48E-8E5389692738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3DB-6FC4-4765-B02F-01331881F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49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2E71-9FD3-4A3A-A48E-8E5389692738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3DB-6FC4-4765-B02F-01331881F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48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2E71-9FD3-4A3A-A48E-8E5389692738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3DB-6FC4-4765-B02F-01331881F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96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2E71-9FD3-4A3A-A48E-8E5389692738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3DB-6FC4-4765-B02F-01331881F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98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2E71-9FD3-4A3A-A48E-8E5389692738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3DB-6FC4-4765-B02F-01331881F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93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2E71-9FD3-4A3A-A48E-8E5389692738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3DB-6FC4-4765-B02F-01331881F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42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2E71-9FD3-4A3A-A48E-8E5389692738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3DB-6FC4-4765-B02F-01331881F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29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2E71-9FD3-4A3A-A48E-8E5389692738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3DB-6FC4-4765-B02F-01331881F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55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2E71-9FD3-4A3A-A48E-8E5389692738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3DB-6FC4-4765-B02F-01331881F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79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2E71-9FD3-4A3A-A48E-8E5389692738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3DB-6FC4-4765-B02F-01331881F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51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D2E71-9FD3-4A3A-A48E-8E5389692738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5D3DB-6FC4-4765-B02F-01331881F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38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files.ub.ua/news/news/5/716041_201970_13177099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46"/>
            <a:ext cx="92160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804" y="2567033"/>
            <a:ext cx="7772400" cy="1755626"/>
          </a:xfrm>
        </p:spPr>
        <p:txBody>
          <a:bodyPr>
            <a:normAutofit/>
          </a:bodyPr>
          <a:lstStyle/>
          <a:p>
            <a:r>
              <a:rPr lang="uk-UA" sz="48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ХІМІЧНИЙ СКЛАД ҐРУНТУ</a:t>
            </a:r>
            <a:endParaRPr lang="ru-RU" sz="4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4509120"/>
            <a:ext cx="4824536" cy="1343000"/>
          </a:xfrm>
        </p:spPr>
        <p:txBody>
          <a:bodyPr/>
          <a:lstStyle/>
          <a:p>
            <a:r>
              <a:rPr lang="uk-UA" sz="4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Тема 6</a:t>
            </a:r>
            <a:endParaRPr lang="ru-RU" sz="48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77471" y="228085"/>
            <a:ext cx="73890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i="1" u="sng" dirty="0" smtClean="0"/>
              <a:t>Основи ґрунтознавства та геології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2126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Самостійне </a:t>
            </a:r>
            <a:r>
              <a:rPr lang="uk-UA" dirty="0"/>
              <a:t>вивчення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Вплив гранулометричного (механічного) складу на властивості ґрунтів.</a:t>
            </a:r>
            <a:endParaRPr lang="ru-RU" dirty="0"/>
          </a:p>
          <a:p>
            <a:r>
              <a:rPr lang="uk-UA" i="1" dirty="0"/>
              <a:t>Шкідливі для рослин речовини в ґрунті і шляхи їх видалення.</a:t>
            </a:r>
            <a:endParaRPr lang="ru-RU" dirty="0"/>
          </a:p>
          <a:p>
            <a:r>
              <a:rPr lang="uk-UA" i="1" dirty="0"/>
              <a:t>Шляхи нагромадження гумусу в ґрунті та поліпшення його якості.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1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План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408333" cy="3450696"/>
          </a:xfrm>
        </p:spPr>
        <p:txBody>
          <a:bodyPr/>
          <a:lstStyle/>
          <a:p>
            <a:pPr marL="0" lvl="0" indent="0">
              <a:buNone/>
            </a:pPr>
            <a:r>
              <a:rPr lang="uk-UA" dirty="0" smtClean="0"/>
              <a:t>1</a:t>
            </a:r>
            <a:r>
              <a:rPr lang="ru-RU" dirty="0" smtClean="0"/>
              <a:t>. </a:t>
            </a:r>
            <a:r>
              <a:rPr lang="uk-UA" dirty="0" smtClean="0">
                <a:solidFill>
                  <a:schemeClr val="tx1"/>
                </a:solidFill>
              </a:rPr>
              <a:t>Валовий хімічний склад ґрунтів.</a:t>
            </a:r>
          </a:p>
          <a:p>
            <a:pPr marL="0" lv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2. Перетворення поживних речовин у ґрунті.</a:t>
            </a:r>
          </a:p>
          <a:p>
            <a:pPr marL="0" lv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3. Шкідливі для рослин речовини в ґрунті та шляхи їх видалення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2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584176"/>
          </a:xfrm>
        </p:spPr>
        <p:txBody>
          <a:bodyPr>
            <a:noAutofit/>
          </a:bodyPr>
          <a:lstStyle/>
          <a:p>
            <a:r>
              <a:rPr lang="uk-UA" sz="2800" dirty="0">
                <a:solidFill>
                  <a:schemeClr val="tx1"/>
                </a:solidFill>
              </a:rPr>
              <a:t>Валовий хімічний склад мінеральної частини ґрунту успадковується від кори </a:t>
            </a:r>
            <a:r>
              <a:rPr lang="uk-UA" sz="2800" dirty="0" smtClean="0">
                <a:solidFill>
                  <a:schemeClr val="tx1"/>
                </a:solidFill>
              </a:rPr>
              <a:t>вивітрювання, </a:t>
            </a:r>
            <a:r>
              <a:rPr lang="uk-UA" sz="2800" dirty="0">
                <a:solidFill>
                  <a:schemeClr val="tx1"/>
                </a:solidFill>
              </a:rPr>
              <a:t>а також виражає характер процесів ґрунтоутворення</a:t>
            </a:r>
            <a:r>
              <a:rPr lang="uk-UA" sz="2800" dirty="0"/>
              <a:t>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 smtClean="0"/>
              <a:t>Вміст основних хімічних елементів у літосфері та ґрунті, %</a:t>
            </a:r>
            <a:endParaRPr lang="uk-UA" sz="2800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38" y="2924944"/>
            <a:ext cx="7776864" cy="3491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63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88077860"/>
              </p:ext>
            </p:extLst>
          </p:nvPr>
        </p:nvGraphicFramePr>
        <p:xfrm>
          <a:off x="755576" y="805840"/>
          <a:ext cx="7776865" cy="52463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39194"/>
                <a:gridCol w="4237671"/>
              </a:tblGrid>
              <a:tr h="480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Групи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Елементи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920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effectLst/>
                        </a:rPr>
                        <a:t>Макроелементи</a:t>
                      </a:r>
                      <a:endParaRPr lang="ru-RU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kern="1200" dirty="0" smtClean="0">
                          <a:effectLst/>
                        </a:rPr>
                        <a:t>Основні елементи живлення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О,Н, 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С, N. </a:t>
                      </a:r>
                      <a:r>
                        <a:rPr lang="uk-UA" sz="2400" dirty="0" err="1">
                          <a:effectLst/>
                        </a:rPr>
                        <a:t>Са</a:t>
                      </a:r>
                      <a:r>
                        <a:rPr lang="uk-UA" sz="2400" dirty="0">
                          <a:effectLst/>
                        </a:rPr>
                        <a:t>, 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S, Р, К, S і,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</a:rPr>
                        <a:t>Мg</a:t>
                      </a:r>
                      <a:r>
                        <a:rPr lang="uk-UA" sz="2400" dirty="0">
                          <a:effectLst/>
                        </a:rPr>
                        <a:t>, </a:t>
                      </a:r>
                      <a:r>
                        <a:rPr lang="uk-UA" sz="2400" dirty="0" err="1">
                          <a:effectLst/>
                        </a:rPr>
                        <a:t>Fе</a:t>
                      </a:r>
                      <a:r>
                        <a:rPr lang="uk-UA" sz="2400" dirty="0">
                          <a:effectLst/>
                        </a:rPr>
                        <a:t>, N а, </a:t>
                      </a:r>
                      <a:r>
                        <a:rPr lang="uk-UA" sz="2400" dirty="0" err="1">
                          <a:effectLst/>
                        </a:rPr>
                        <a:t>Сl</a:t>
                      </a:r>
                      <a:r>
                        <a:rPr lang="uk-UA" sz="2400" dirty="0">
                          <a:effectLst/>
                        </a:rPr>
                        <a:t>, А1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200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</a:rPr>
                        <a:t>Мікроелементи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kern="1200" dirty="0" smtClean="0">
                          <a:effectLst/>
                        </a:rPr>
                        <a:t>елементи, які засвоює рослина в меншій кількості.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І, АS, В, F, </a:t>
                      </a:r>
                      <a:r>
                        <a:rPr lang="uk-UA" sz="2400" dirty="0" err="1">
                          <a:effectLst/>
                        </a:rPr>
                        <a:t>Рb</a:t>
                      </a:r>
                      <a:r>
                        <a:rPr lang="uk-UA" sz="2400" dirty="0">
                          <a:effectLst/>
                        </a:rPr>
                        <a:t>, Ті, </a:t>
                      </a:r>
                      <a:r>
                        <a:rPr lang="en-US" sz="2400" dirty="0">
                          <a:effectLst/>
                        </a:rPr>
                        <a:t>W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uk-UA" sz="2400" dirty="0" err="1">
                          <a:effectLst/>
                        </a:rPr>
                        <a:t>Сr</a:t>
                      </a:r>
                      <a:r>
                        <a:rPr lang="uk-UA" sz="2400" dirty="0">
                          <a:effectLst/>
                        </a:rPr>
                        <a:t>, </a:t>
                      </a:r>
                      <a:r>
                        <a:rPr lang="uk-UA" sz="2400" dirty="0" err="1">
                          <a:effectLst/>
                        </a:rPr>
                        <a:t>Nі</a:t>
                      </a:r>
                      <a:r>
                        <a:rPr lang="uk-UA" sz="2400" dirty="0">
                          <a:effectLst/>
                        </a:rPr>
                        <a:t>, </a:t>
                      </a:r>
                      <a:r>
                        <a:rPr lang="uk-UA" sz="2400" dirty="0" err="1">
                          <a:effectLst/>
                        </a:rPr>
                        <a:t>Sі</a:t>
                      </a:r>
                      <a:r>
                        <a:rPr lang="uk-UA" sz="2400" dirty="0">
                          <a:effectLst/>
                        </a:rPr>
                        <a:t>, 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</a:rPr>
                        <a:t>Аg</a:t>
                      </a:r>
                      <a:r>
                        <a:rPr lang="uk-UA" sz="2400" dirty="0">
                          <a:effectLst/>
                        </a:rPr>
                        <a:t>, 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</a:rPr>
                        <a:t>Со</a:t>
                      </a:r>
                      <a:r>
                        <a:rPr lang="uk-UA" sz="2400" dirty="0">
                          <a:effectLst/>
                        </a:rPr>
                        <a:t>, </a:t>
                      </a:r>
                      <a:r>
                        <a:rPr lang="uk-UA" sz="2400" dirty="0" err="1">
                          <a:effectLst/>
                        </a:rPr>
                        <a:t>Ва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80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</a:rPr>
                        <a:t>Ультрамікроелементи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effectLst/>
                        </a:rPr>
                        <a:t>елементи, які засвоює рослина в меншій кількості.</a:t>
                      </a:r>
                      <a:endParaRPr lang="ru-RU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</a:rPr>
                        <a:t>Rb</a:t>
                      </a:r>
                      <a:r>
                        <a:rPr lang="uk-UA" sz="2400" dirty="0">
                          <a:effectLst/>
                        </a:rPr>
                        <a:t>, </a:t>
                      </a:r>
                      <a:r>
                        <a:rPr lang="uk-UA" sz="2400" dirty="0" err="1">
                          <a:effectLst/>
                        </a:rPr>
                        <a:t>Rа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95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Кремній</a:t>
            </a:r>
            <a:r>
              <a:rPr lang="uk-UA" dirty="0"/>
              <a:t> входить до складу первинних і вторинних мінералів, опалу, халцедону. </a:t>
            </a:r>
            <a:r>
              <a:rPr lang="uk-UA" dirty="0" smtClean="0"/>
              <a:t>Валовий </a:t>
            </a:r>
            <a:r>
              <a:rPr lang="uk-UA" dirty="0"/>
              <a:t>вміст </a:t>
            </a:r>
            <a:r>
              <a:rPr lang="de-CH" dirty="0"/>
              <a:t>Si</a:t>
            </a:r>
            <a:r>
              <a:rPr lang="uk-UA" dirty="0"/>
              <a:t>О2 у </a:t>
            </a:r>
            <a:r>
              <a:rPr lang="uk-UA" dirty="0" err="1"/>
              <a:t>грунті</a:t>
            </a:r>
            <a:r>
              <a:rPr lang="uk-UA" dirty="0"/>
              <a:t> коливається від 40-70% у глинистих </a:t>
            </a:r>
            <a:r>
              <a:rPr lang="uk-UA" dirty="0" err="1"/>
              <a:t>грунтах</a:t>
            </a:r>
            <a:r>
              <a:rPr lang="uk-UA" dirty="0"/>
              <a:t> до 90-98% у піщаних, тоді як у </a:t>
            </a:r>
            <a:r>
              <a:rPr lang="uk-UA" dirty="0" err="1"/>
              <a:t>фералітних</a:t>
            </a:r>
            <a:r>
              <a:rPr lang="uk-UA" dirty="0"/>
              <a:t> ґрунтах тропіків може бути і набагато нижчим.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8806" y="1126930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Вуглець, </a:t>
            </a:r>
            <a:r>
              <a:rPr lang="uk-UA" dirty="0"/>
              <a:t> є основою специфічної органічної речовини ґрунту – гумусу. Багато вуглецю може знаходитися в складі карбонатів. Вміст вуглецю в ґрунті коливається від часток відсотка в бідних органічною речовиною піщаних </a:t>
            </a:r>
            <a:r>
              <a:rPr lang="uk-UA" dirty="0" err="1"/>
              <a:t>грунтах</a:t>
            </a:r>
            <a:r>
              <a:rPr lang="uk-UA" dirty="0"/>
              <a:t> до 3-5 і навіть 10% – у багатих гумусом чорноземах (у торф'янистих і торф'яних горизонтах до десятків відсотків).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417545"/>
            <a:ext cx="83564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Кисень</a:t>
            </a:r>
            <a:r>
              <a:rPr lang="uk-UA" dirty="0"/>
              <a:t> входить до складу мінералів і гумусу.</a:t>
            </a:r>
          </a:p>
          <a:p>
            <a:pPr algn="just"/>
            <a:r>
              <a:rPr lang="uk-UA" b="1" dirty="0"/>
              <a:t>Водень</a:t>
            </a:r>
            <a:r>
              <a:rPr lang="uk-UA" dirty="0"/>
              <a:t> міститься переважно в ґрунтовій волозі та органічних сполуках. Визначає реакцію ґрунтового розчину.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8806" y="3340875"/>
            <a:ext cx="85692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Залізо і алюміній</a:t>
            </a:r>
            <a:r>
              <a:rPr lang="uk-UA" dirty="0"/>
              <a:t> входять до складу первинних і вторинних мінералів, накопичуються в формі гідроксидів та оксидів, беруть участь у процесі структуроутворення. Багато в ґрунтах міститься й аморфних сполук заліза, особливо різноманітних гідроксидів (гетит, </a:t>
            </a:r>
            <a:r>
              <a:rPr lang="uk-UA" dirty="0" err="1"/>
              <a:t>гідрогетит</a:t>
            </a:r>
            <a:r>
              <a:rPr lang="uk-UA" dirty="0"/>
              <a:t> і ін.).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8806" y="4574940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Кальцій</a:t>
            </a:r>
            <a:r>
              <a:rPr lang="uk-UA" dirty="0"/>
              <a:t> накопичується у формі солей - карбонатів і сульфатів, присутній у </a:t>
            </a:r>
            <a:r>
              <a:rPr lang="uk-UA" dirty="0" err="1"/>
              <a:t>тонкодисперсних</a:t>
            </a:r>
            <a:r>
              <a:rPr lang="uk-UA" dirty="0"/>
              <a:t> глинистих мінералах, гумусі, входить до складу обмінно-поглинутих катіонів. </a:t>
            </a:r>
            <a:r>
              <a:rPr lang="uk-UA" dirty="0" smtClean="0"/>
              <a:t>Вміст </a:t>
            </a:r>
            <a:r>
              <a:rPr lang="uk-UA" dirty="0" err="1"/>
              <a:t>Са</a:t>
            </a:r>
            <a:r>
              <a:rPr lang="uk-UA" dirty="0"/>
              <a:t> в </a:t>
            </a:r>
            <a:r>
              <a:rPr lang="uk-UA" dirty="0" err="1"/>
              <a:t>безкарбонатних</a:t>
            </a:r>
            <a:r>
              <a:rPr lang="uk-UA" dirty="0"/>
              <a:t> суглинистих </a:t>
            </a:r>
            <a:r>
              <a:rPr lang="uk-UA" dirty="0" err="1"/>
              <a:t>грунтах</a:t>
            </a:r>
            <a:r>
              <a:rPr lang="uk-UA" dirty="0"/>
              <a:t> складає 1-3% і визначається в основному присутністю глинистих мінералів </a:t>
            </a:r>
            <a:r>
              <a:rPr lang="uk-UA" dirty="0" err="1"/>
              <a:t>тонкодисперсних</a:t>
            </a:r>
            <a:r>
              <a:rPr lang="uk-UA" dirty="0"/>
              <a:t> фракцій, а також гумусом і органічними залишками, у зв'язку з чим спостерігається тенденція до біогенного збагачення кальцієм верхньої </a:t>
            </a:r>
            <a:r>
              <a:rPr lang="uk-UA" dirty="0" err="1"/>
              <a:t>органо-акумулятивної</a:t>
            </a:r>
            <a:r>
              <a:rPr lang="uk-UA" dirty="0"/>
              <a:t> частини профілю.</a:t>
            </a:r>
          </a:p>
        </p:txBody>
      </p:sp>
    </p:spTree>
    <p:extLst>
      <p:ext uri="{BB962C8B-B14F-4D97-AF65-F5344CB8AC3E}">
        <p14:creationId xmlns:p14="http://schemas.microsoft.com/office/powerpoint/2010/main" val="45356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Магній</a:t>
            </a:r>
            <a:r>
              <a:rPr lang="uk-UA" dirty="0"/>
              <a:t> входить до складу глинистих мінералів, особливо монтморилоніту, вермикуліту, хлориту, вміщується в деяких первинних мінералах, входить до складу ґрунтово-поглинального комплексу. У посушливих умовах акумулюється у ґрунті у вигляді хлоридів і сульфатів. Валовий вміст </a:t>
            </a:r>
            <a:r>
              <a:rPr lang="uk-UA" dirty="0" err="1"/>
              <a:t>Mg</a:t>
            </a:r>
            <a:r>
              <a:rPr lang="uk-UA" dirty="0"/>
              <a:t> у </a:t>
            </a:r>
            <a:r>
              <a:rPr lang="uk-UA" dirty="0" err="1"/>
              <a:t>грунті</a:t>
            </a:r>
            <a:r>
              <a:rPr lang="uk-UA" dirty="0"/>
              <a:t> звичайно близький до вмісту </a:t>
            </a:r>
            <a:r>
              <a:rPr lang="uk-UA" dirty="0" err="1"/>
              <a:t>Са</a:t>
            </a:r>
            <a:r>
              <a:rPr lang="uk-UA" dirty="0"/>
              <a:t> й зумовлений головним чином присутністю глинистих мінералів, особливо монтморилоніту, вермикуліту, хлориту.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0260" y="194296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Калій</a:t>
            </a:r>
            <a:r>
              <a:rPr lang="uk-UA" dirty="0"/>
              <a:t> знаходиться переважно в глинистих мінералах </a:t>
            </a:r>
            <a:r>
              <a:rPr lang="uk-UA" dirty="0" err="1"/>
              <a:t>тонкодисперсних</a:t>
            </a:r>
            <a:r>
              <a:rPr lang="uk-UA" dirty="0"/>
              <a:t> </a:t>
            </a:r>
            <a:r>
              <a:rPr lang="uk-UA" dirty="0" err="1"/>
              <a:t>фрацій</a:t>
            </a:r>
            <a:r>
              <a:rPr lang="uk-UA" dirty="0"/>
              <a:t> (гідрослюди) та деяких первинних мінералах (біотит, мусковіт, калієві польові шпати). Є необхідним елементом живлення рослин. Вміст К2O складає в ґрунтах 2-3%.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590" y="3143295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Натрій</a:t>
            </a:r>
            <a:r>
              <a:rPr lang="uk-UA" dirty="0"/>
              <a:t> входить до складу деяких первинних мінералів (</a:t>
            </a:r>
            <a:r>
              <a:rPr lang="uk-UA" dirty="0" err="1"/>
              <a:t>натрієвмісні</a:t>
            </a:r>
            <a:r>
              <a:rPr lang="uk-UA" dirty="0"/>
              <a:t> польові шпати). В посушливих умовах накопичується у вигляді хлоридів або в значних кількостях у складі ґрунтово-поглинального комплексу. Викликає засолення та осолонцювання ґрунтів. Валовий вміст у ґрунті Na2O лежить біля 1-3%.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8822" y="434362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Азот</a:t>
            </a:r>
            <a:r>
              <a:rPr lang="uk-UA" dirty="0"/>
              <a:t> входить до складу гумусу, органомінеральних сполук, є обов'язковим елементом живлення рослин. Так само, як і вуглець, азот майже цілком зв'язаний у </a:t>
            </a:r>
            <a:r>
              <a:rPr lang="uk-UA" dirty="0" smtClean="0"/>
              <a:t>ґрунті </a:t>
            </a:r>
            <a:r>
              <a:rPr lang="uk-UA" dirty="0"/>
              <a:t>з його органічною частиною – гумусом і складає 1/10-1/20 від вмісту вуглецю.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2268" y="5541071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Фосфор</a:t>
            </a:r>
            <a:r>
              <a:rPr lang="uk-UA" dirty="0"/>
              <a:t> – складова частина органічної речовини ґрунту. Накопичується також у формі кислих, середніх та основних солей фосфорної кислоти, переважно з кальцієм, залізом і алюмінієм. Є у </a:t>
            </a:r>
            <a:r>
              <a:rPr lang="uk-UA" dirty="0" err="1"/>
              <a:t>грунті</a:t>
            </a:r>
            <a:r>
              <a:rPr lang="uk-UA" dirty="0"/>
              <a:t> в дуже незначних кількостях: валовий вміст P2O5 складає не більш 0,1-0,2%.</a:t>
            </a:r>
          </a:p>
        </p:txBody>
      </p:sp>
    </p:spTree>
    <p:extLst>
      <p:ext uri="{BB962C8B-B14F-4D97-AF65-F5344CB8AC3E}">
        <p14:creationId xmlns:p14="http://schemas.microsoft.com/office/powerpoint/2010/main" val="217031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5775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Сірка</a:t>
            </a:r>
            <a:r>
              <a:rPr lang="uk-UA" dirty="0"/>
              <a:t> входить до складу гумусу, а також накопичується у вигляді сульфатів кальцію і магнію, особливо за посушливих умов. Вміст S у </a:t>
            </a:r>
            <a:r>
              <a:rPr lang="uk-UA" dirty="0" smtClean="0"/>
              <a:t>ґрунті </a:t>
            </a:r>
            <a:r>
              <a:rPr lang="uk-UA" dirty="0"/>
              <a:t>звичайно не перевищує декількох десятих відсотка. Сірка в </a:t>
            </a:r>
            <a:r>
              <a:rPr lang="uk-UA" dirty="0" smtClean="0"/>
              <a:t>ґрунті </a:t>
            </a:r>
            <a:r>
              <a:rPr lang="uk-UA" dirty="0"/>
              <a:t>присутня у складі різних органічних сполук як рослинного, так і тваринного походження; у засолених </a:t>
            </a:r>
            <a:r>
              <a:rPr lang="uk-UA" dirty="0" smtClean="0"/>
              <a:t>ґрунтах </a:t>
            </a:r>
            <a:r>
              <a:rPr lang="uk-UA" dirty="0"/>
              <a:t>при наявності значних кількостей сульфатів валовий вміст S може зростати до декількох відсотків.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5251" y="2158990"/>
            <a:ext cx="84334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Вуглець, азот, фосфор </a:t>
            </a:r>
            <a:r>
              <a:rPr lang="uk-UA" dirty="0"/>
              <a:t>– ці елементи належать до числа найважливіших органогенів. Присутність їх у ґрунті зобов’язана впливу живої речовини.</a:t>
            </a:r>
          </a:p>
        </p:txBody>
      </p:sp>
      <p:sp>
        <p:nvSpPr>
          <p:cNvPr id="4" name="AutoShape 4" descr="Елементи живлення – обов'язкові складові хорошого врожа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1" name="Picture 7" descr="Діагностика нестачі елементів живлення у рослин || Агровіо Украї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96952"/>
            <a:ext cx="7488832" cy="346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1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>
                <a:solidFill>
                  <a:schemeClr val="tx1"/>
                </a:solidFill>
              </a:rPr>
              <a:t>Кількість </a:t>
            </a:r>
            <a:r>
              <a:rPr lang="uk-UA" sz="3200" dirty="0">
                <a:solidFill>
                  <a:schemeClr val="tx1"/>
                </a:solidFill>
              </a:rPr>
              <a:t>азату в ґрунті залежить від</a:t>
            </a:r>
            <a:r>
              <a:rPr lang="uk-UA" sz="3200" b="1" dirty="0">
                <a:solidFill>
                  <a:schemeClr val="tx1"/>
                </a:solidFill>
              </a:rPr>
              <a:t> </a:t>
            </a:r>
            <a:r>
              <a:rPr lang="uk-UA" sz="3200" b="1" i="1" dirty="0">
                <a:solidFill>
                  <a:schemeClr val="tx1"/>
                </a:solidFill>
              </a:rPr>
              <a:t>процесу мінералізації  органічної речовини</a:t>
            </a:r>
            <a:r>
              <a:rPr lang="uk-UA" sz="3200" b="1" i="1" dirty="0"/>
              <a:t>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25317"/>
            <a:ext cx="7516357" cy="1231676"/>
          </a:xfrm>
          <a:ln w="127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i="1" dirty="0"/>
              <a:t>Цей процес проходить за схемою: білки, гумінові речовини, амінокислоти, аміди           </a:t>
            </a:r>
            <a:r>
              <a:rPr lang="uk-UA" b="1" i="1" dirty="0" smtClean="0"/>
              <a:t>     аміак           </a:t>
            </a:r>
            <a:r>
              <a:rPr lang="uk-UA" b="1" i="1" dirty="0"/>
              <a:t>нітрити          </a:t>
            </a:r>
            <a:r>
              <a:rPr lang="uk-UA" b="1" i="1" dirty="0" smtClean="0"/>
              <a:t>   нітрати              молекулярний </a:t>
            </a:r>
            <a:r>
              <a:rPr lang="uk-UA" b="1" i="1" dirty="0"/>
              <a:t>азот</a:t>
            </a:r>
            <a:endParaRPr lang="ru-RU" dirty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454686" y="307642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555776" y="3076422"/>
            <a:ext cx="432048" cy="71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08104" y="278092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020272" y="277982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98480" y="3652629"/>
            <a:ext cx="3850495" cy="92333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b="1" i="1" dirty="0"/>
              <a:t>Амоніфікація</a:t>
            </a:r>
            <a:r>
              <a:rPr lang="uk-UA" b="1" dirty="0"/>
              <a:t> – це розклад мікроорганізмами органічної речовини до аміаку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3085" y="4797152"/>
            <a:ext cx="3815890" cy="147732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b="1" i="1" dirty="0" err="1"/>
              <a:t>Нітрофікація</a:t>
            </a:r>
            <a:r>
              <a:rPr lang="uk-UA" b="1" dirty="0"/>
              <a:t> – це процес окислення, який відбувається завдяки життєдіяльності аеробних бактерій та під час якого утворюються нітрати.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36860" y="3564143"/>
            <a:ext cx="4282721" cy="120032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b="1" dirty="0"/>
              <a:t>Процес відновлення нітратного азоту групою </a:t>
            </a:r>
            <a:r>
              <a:rPr lang="uk-UA" b="1" dirty="0" err="1"/>
              <a:t>бактерій-денітрофікаторів</a:t>
            </a:r>
            <a:r>
              <a:rPr lang="uk-UA" b="1" dirty="0"/>
              <a:t> до газоподібних форм, називається </a:t>
            </a:r>
            <a:r>
              <a:rPr lang="uk-UA" b="1" i="1" dirty="0"/>
              <a:t>денітрифікація.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536860" y="5074151"/>
            <a:ext cx="4282721" cy="120032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b="1" dirty="0"/>
              <a:t>Процес перетворення сірки в сірководень за участі анаеробної мікрофлори органічної форми, називається </a:t>
            </a:r>
            <a:r>
              <a:rPr lang="uk-UA" b="1" i="1" dirty="0" err="1"/>
              <a:t>сульфофікацією</a:t>
            </a:r>
            <a:r>
              <a:rPr lang="uk-UA" b="1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5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Кислотність</a:t>
            </a:r>
            <a:r>
              <a:rPr lang="uk-UA" dirty="0"/>
              <a:t> ґрунту визивають іони водню, які утворюються при дисоціації кислот і гідролітичних кислих солей, а також поглинуті самими дрібними частинками ґрунту – колоїдами, які можуть переходити в ґрунтовий розчин.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484784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Підвищення кислотність негативно впливає на ріст і розвиток більшості культурних рослин, заважає сприятливому ходу мікробіологічних процесів в ґрунті. Особливо чутливі до підвищеної кислотності люцерна, пшениця, кукурудза та ін. </a:t>
            </a:r>
            <a:r>
              <a:rPr lang="uk-UA" b="1" dirty="0"/>
              <a:t>Шляхи видалення – вапнування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780928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Засоленням</a:t>
            </a:r>
            <a:r>
              <a:rPr lang="uk-UA" dirty="0"/>
              <a:t> ґрунтів називається збільшення переважного вмісту легкорозчинних солей в ґрунті (понад 0,25%), що призводить до утворення солонцюватих і солончакових ґрунтів. </a:t>
            </a:r>
            <a:r>
              <a:rPr lang="uk-UA" b="1" dirty="0"/>
              <a:t>Шляхи видалення – гіпсування</a:t>
            </a:r>
            <a:r>
              <a:rPr lang="uk-UA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34132"/>
            <a:ext cx="50387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27994"/>
            <a:ext cx="8568952" cy="548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26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899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ХІМІЧНИЙ СКЛАД ҐРУНТУ</vt:lpstr>
      <vt:lpstr>План</vt:lpstr>
      <vt:lpstr>Валовий хімічний склад мінеральної частини ґрунту успадковується від кори вивітрювання, а також виражає характер процесів ґрунтоутворення. </vt:lpstr>
      <vt:lpstr>Презентация PowerPoint</vt:lpstr>
      <vt:lpstr>Презентация PowerPoint</vt:lpstr>
      <vt:lpstr>Презентация PowerPoint</vt:lpstr>
      <vt:lpstr>Презентация PowerPoint</vt:lpstr>
      <vt:lpstr> Кількість азату в ґрунті залежить від процесу мінералізації  органічної речовини. </vt:lpstr>
      <vt:lpstr>Презентация PowerPoint</vt:lpstr>
      <vt:lpstr>Самостійне вивчення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Гранулометричний (механічний) склад та його вплив на властивості ґрунтів</dc:title>
  <dc:creator>Неля</dc:creator>
  <cp:lastModifiedBy>User</cp:lastModifiedBy>
  <cp:revision>25</cp:revision>
  <dcterms:created xsi:type="dcterms:W3CDTF">2015-01-05T14:28:45Z</dcterms:created>
  <dcterms:modified xsi:type="dcterms:W3CDTF">2022-04-03T12:16:29Z</dcterms:modified>
</cp:coreProperties>
</file>