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86" d="100"/>
          <a:sy n="86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EF5ED-E215-4778-8E4F-5600204CE705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84200-24CD-4A6D-90E6-D4A1F524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9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84200-24CD-4A6D-90E6-D4A1F52426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9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0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7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7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4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9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6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5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3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827D-7300-4963-AA92-C62E2373AFE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news.ua/video/2017/304523/" TargetMode="External"/><Relationship Id="rId2" Type="http://schemas.openxmlformats.org/officeDocument/2006/relationships/hyperlink" Target="https://www.youtube.com/watch?v=3ZQP32bHgT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gJmzu3Ot_N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ITwdKKkGZG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50northspatial.org/ua/gis-vs-spade-modern-approaches-soil-mapp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Вступ</a:t>
            </a:r>
            <a:endParaRPr lang="ru-RU" sz="9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8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Тема 1</a:t>
            </a:r>
            <a:endParaRPr lang="ru-RU" sz="8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/>
              <a:t>Основи ґрунтознавства та геології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704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84208" y="260648"/>
            <a:ext cx="4017484" cy="3960440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b="1" dirty="0" smtClean="0">
                <a:solidFill>
                  <a:schemeClr val="tx1"/>
                </a:solidFill>
              </a:rPr>
              <a:t>Геологія</a:t>
            </a:r>
            <a:r>
              <a:rPr lang="uk-UA" sz="2700" dirty="0" smtClean="0">
                <a:solidFill>
                  <a:schemeClr val="tx1"/>
                </a:solidFill>
              </a:rPr>
              <a:t> </a:t>
            </a:r>
            <a:r>
              <a:rPr lang="uk-UA" sz="2700" dirty="0">
                <a:solidFill>
                  <a:schemeClr val="tx1"/>
                </a:solidFill>
              </a:rPr>
              <a:t>(від гр. </a:t>
            </a:r>
            <a:r>
              <a:rPr lang="de-CH" sz="2700" dirty="0" err="1">
                <a:solidFill>
                  <a:schemeClr val="tx1"/>
                </a:solidFill>
              </a:rPr>
              <a:t>ge</a:t>
            </a:r>
            <a:r>
              <a:rPr lang="de-CH" sz="2700" dirty="0">
                <a:solidFill>
                  <a:schemeClr val="tx1"/>
                </a:solidFill>
              </a:rPr>
              <a:t> – </a:t>
            </a:r>
            <a:r>
              <a:rPr lang="uk-UA" sz="2700" dirty="0">
                <a:solidFill>
                  <a:schemeClr val="tx1"/>
                </a:solidFill>
              </a:rPr>
              <a:t>земля, </a:t>
            </a:r>
            <a:r>
              <a:rPr lang="de-CH" sz="2700" dirty="0" smtClean="0">
                <a:solidFill>
                  <a:schemeClr val="tx1"/>
                </a:solidFill>
              </a:rPr>
              <a:t>logos </a:t>
            </a:r>
            <a:r>
              <a:rPr lang="de-CH" sz="2700" dirty="0">
                <a:solidFill>
                  <a:schemeClr val="tx1"/>
                </a:solidFill>
              </a:rPr>
              <a:t>– </a:t>
            </a:r>
            <a:r>
              <a:rPr lang="uk-UA" sz="2700" dirty="0">
                <a:solidFill>
                  <a:schemeClr val="tx1"/>
                </a:solidFill>
              </a:rPr>
              <a:t>наука, поняття) — наука про Землю. Вона вивчає форму, будову, склад Землі, історію її розвитку і зміни, яких вона зазнає залежно від внутрішніх (ендогенні) і зовнішніх (екзогенні) процесів. 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8"/>
          <a:stretch/>
        </p:blipFill>
        <p:spPr bwMode="auto">
          <a:xfrm>
            <a:off x="85800" y="129303"/>
            <a:ext cx="5010150" cy="659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36" y="4077969"/>
            <a:ext cx="3718747" cy="24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6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hlinkClick r:id="rId2"/>
              </a:rPr>
              <a:t>Походження землі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2700" b="1" dirty="0" smtClean="0">
                <a:solidFill>
                  <a:schemeClr val="tx1"/>
                </a:solidFill>
              </a:rPr>
              <a:t>Походження Землі ділиться на </a:t>
            </a:r>
            <a:r>
              <a:rPr lang="uk-UA" sz="2700" b="1" dirty="0" smtClean="0">
                <a:solidFill>
                  <a:schemeClr val="tx1"/>
                </a:solidFill>
                <a:hlinkClick r:id="rId3"/>
              </a:rPr>
              <a:t>гіпотези</a:t>
            </a:r>
            <a:r>
              <a:rPr lang="uk-UA" sz="2700" b="1" dirty="0" smtClean="0">
                <a:solidFill>
                  <a:schemeClr val="tx1"/>
                </a:solidFill>
              </a:rPr>
              <a:t> гарячого і холодного походження</a:t>
            </a:r>
            <a:r>
              <a:rPr lang="uk-UA" sz="2700" dirty="0" smtClean="0"/>
              <a:t>.</a:t>
            </a:r>
            <a:endParaRPr lang="uk-UA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84076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9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hlinkClick r:id="rId2"/>
              </a:rPr>
              <a:t>Походження </a:t>
            </a:r>
            <a:r>
              <a:rPr lang="uk-UA" dirty="0" smtClean="0">
                <a:solidFill>
                  <a:schemeClr val="tx1"/>
                </a:solidFill>
                <a:hlinkClick r:id="rId2"/>
              </a:rPr>
              <a:t>землі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06" y="1484784"/>
            <a:ext cx="7272808" cy="26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16" y="4581128"/>
            <a:ext cx="6846587" cy="18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7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uk-UA" dirty="0"/>
              <a:t>Основні фізичні властивості Землі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r="2781"/>
          <a:stretch/>
        </p:blipFill>
        <p:spPr bwMode="auto">
          <a:xfrm>
            <a:off x="0" y="1268759"/>
            <a:ext cx="9144000" cy="555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hetkost: холодна теорія походження земл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Зовнішні оболонки </a:t>
            </a:r>
            <a:r>
              <a:rPr lang="uk-UA" dirty="0" smtClean="0"/>
              <a:t>Землі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0" y="1565563"/>
            <a:ext cx="8712968" cy="50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hlinkClick r:id="rId2"/>
              </a:rPr>
              <a:t>Внутрішні оболонки </a:t>
            </a:r>
            <a:r>
              <a:rPr lang="uk-UA" dirty="0" smtClean="0">
                <a:solidFill>
                  <a:schemeClr val="tx1"/>
                </a:solidFill>
                <a:hlinkClick r:id="rId2"/>
              </a:rPr>
              <a:t>Землі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3"/>
            <a:ext cx="8856984" cy="474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Земна кора </a:t>
            </a: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err="1">
                <a:solidFill>
                  <a:schemeClr val="tx1"/>
                </a:solidFill>
              </a:rPr>
              <a:t>це</a:t>
            </a:r>
            <a:r>
              <a:rPr lang="ru-RU" sz="2800" dirty="0">
                <a:solidFill>
                  <a:schemeClr val="tx1"/>
                </a:solidFill>
              </a:rPr>
              <a:t> тверда </a:t>
            </a:r>
            <a:r>
              <a:rPr lang="ru-RU" sz="2800" dirty="0" err="1">
                <a:solidFill>
                  <a:schemeClr val="tx1"/>
                </a:solidFill>
              </a:rPr>
              <a:t>верхня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оболонка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Землі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складена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осадовими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магматичними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метаморфічними</a:t>
            </a:r>
            <a:r>
              <a:rPr lang="ru-RU" sz="2800" dirty="0">
                <a:solidFill>
                  <a:schemeClr val="tx1"/>
                </a:solidFill>
              </a:rPr>
              <a:t> породами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"/>
          <a:stretch/>
        </p:blipFill>
        <p:spPr bwMode="auto">
          <a:xfrm>
            <a:off x="755576" y="1620469"/>
            <a:ext cx="7920880" cy="493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Ґрунтовий </a:t>
            </a:r>
            <a:r>
              <a:rPr lang="uk-UA" sz="3600" dirty="0">
                <a:solidFill>
                  <a:schemeClr val="tx1"/>
                </a:solidFill>
              </a:rPr>
              <a:t>покрив являє собою самостійну складну специфічну біологічну оболонку земної кулі, що огортає сушу материків і мілководдя морів та </a:t>
            </a:r>
            <a:r>
              <a:rPr lang="uk-UA" sz="3600" dirty="0" smtClean="0">
                <a:solidFill>
                  <a:schemeClr val="tx1"/>
                </a:solidFill>
              </a:rPr>
              <a:t>озер </a:t>
            </a:r>
            <a:r>
              <a:rPr lang="uk-UA" sz="3600" b="1" dirty="0" smtClean="0">
                <a:solidFill>
                  <a:schemeClr val="tx1"/>
                </a:solidFill>
              </a:rPr>
              <a:t>- Педосферу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2596"/>
            <a:ext cx="8266621" cy="330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Використання сучасних досягнень науки і практики в підвищенні родючості </a:t>
            </a:r>
            <a:r>
              <a:rPr lang="uk-UA" i="1" dirty="0" smtClean="0"/>
              <a:t>ґрунтів </a:t>
            </a:r>
            <a:r>
              <a:rPr lang="uk-UA" i="1" dirty="0"/>
              <a:t>та урожайності сільськогосподарських культур.</a:t>
            </a:r>
            <a:endParaRPr lang="ru-RU" dirty="0"/>
          </a:p>
          <a:p>
            <a:r>
              <a:rPr lang="uk-UA" i="1" dirty="0"/>
              <a:t>Історія розвитку ґрунтознавства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6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i="1" dirty="0"/>
              <a:t>1.	Історія розвитку ґрунтознавства.  Наукові досягнення і передова  практика  ґрунтознавства</a:t>
            </a:r>
            <a:r>
              <a:rPr lang="uk-UA" i="1" dirty="0" smtClean="0"/>
              <a:t>.</a:t>
            </a:r>
            <a:endParaRPr lang="uk-UA" i="1" dirty="0"/>
          </a:p>
          <a:p>
            <a:pPr marL="0" lvl="0" indent="0">
              <a:buNone/>
            </a:pPr>
            <a:r>
              <a:rPr lang="uk-UA" i="1" dirty="0"/>
              <a:t>2.	Предмет і зміст ґрунтознавства, зв'язок його з іншими науками.</a:t>
            </a:r>
          </a:p>
          <a:p>
            <a:pPr marL="0" lvl="0" indent="0">
              <a:buNone/>
            </a:pPr>
            <a:r>
              <a:rPr lang="uk-UA" i="1" dirty="0"/>
              <a:t>3.	Поняття про геологію і мінералогію, їх взаємозв’язок з ґрунтознавством.</a:t>
            </a:r>
          </a:p>
          <a:p>
            <a:pPr marL="0" lvl="0" indent="0">
              <a:buNone/>
            </a:pPr>
            <a:r>
              <a:rPr lang="uk-UA" i="1" dirty="0"/>
              <a:t>4.	Походження Землі, фізичні властивості.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8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Старогрецькі філософи складали </a:t>
            </a:r>
            <a:r>
              <a:rPr lang="uk-UA" sz="3200" dirty="0"/>
              <a:t>перші примітивні класифікації ґрунтів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Теофраст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1495526"/>
            <a:ext cx="2451458" cy="3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30" y="3040299"/>
            <a:ext cx="2583244" cy="347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91" y="3290906"/>
            <a:ext cx="28003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73110"/>
            <a:ext cx="2476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060847"/>
            <a:ext cx="2095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9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Василь Васильович Докучаєв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124744"/>
            <a:ext cx="4824536" cy="5040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0006" y="1124744"/>
            <a:ext cx="3059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«Під </a:t>
            </a:r>
            <a:r>
              <a:rPr lang="uk-UA" sz="2400" i="1" dirty="0"/>
              <a:t>ґрунтом розуміти виключно лише ті денні або близькі до них   горизонти   гірських порід, які були більше або менше природно змінені взаємним впливом води, повітря і різноманітних організмів — живих і </a:t>
            </a:r>
            <a:r>
              <a:rPr lang="uk-UA" sz="2400" i="1" dirty="0" smtClean="0"/>
              <a:t>мертвих»</a:t>
            </a:r>
            <a:r>
              <a:rPr lang="uk-UA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53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err="1" smtClean="0"/>
              <a:t>Географо-генетичний</a:t>
            </a:r>
            <a:r>
              <a:rPr lang="uk-UA" sz="3600" dirty="0" smtClean="0"/>
              <a:t> </a:t>
            </a:r>
            <a:r>
              <a:rPr lang="uk-UA" sz="3600" dirty="0"/>
              <a:t>(докучаєвський) період у ґрунтознавстві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" y="1484784"/>
            <a:ext cx="2381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21700"/>
            <a:ext cx="23812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56" y="2898304"/>
            <a:ext cx="23812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0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Перший етап </a:t>
            </a:r>
            <a:r>
              <a:rPr lang="uk-UA" dirty="0"/>
              <a:t>розвитку </a:t>
            </a:r>
            <a:r>
              <a:rPr lang="uk-UA" dirty="0" smtClean="0"/>
              <a:t>ґрунтознавства (довоєнний період)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844824"/>
            <a:ext cx="8496944" cy="428133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uk-UA" dirty="0"/>
              <a:t>На даному етапі </a:t>
            </a:r>
            <a:r>
              <a:rPr lang="uk-UA" dirty="0" smtClean="0"/>
              <a:t>розвитку:</a:t>
            </a:r>
          </a:p>
          <a:p>
            <a:pPr algn="just"/>
            <a:r>
              <a:rPr lang="uk-UA" dirty="0" smtClean="0"/>
              <a:t> ґрунтознавство </a:t>
            </a:r>
            <a:r>
              <a:rPr lang="uk-UA" dirty="0"/>
              <a:t>сформувалося в самостійну науку, що досліджує свій об'єкт як геологічна і історичний; </a:t>
            </a:r>
            <a:endParaRPr lang="uk-UA" dirty="0" smtClean="0"/>
          </a:p>
          <a:p>
            <a:pPr algn="just"/>
            <a:r>
              <a:rPr lang="uk-UA" dirty="0" smtClean="0"/>
              <a:t>було </a:t>
            </a:r>
            <a:r>
              <a:rPr lang="uk-UA" dirty="0"/>
              <a:t>розроблено безліч методів і методик вивчення складу, будови, стану і властивостей ґрунтів на основі адаптації методів інших наук і розробки власних методів, що дозволило успішно вирішувати наукові та практичні завдання; </a:t>
            </a:r>
            <a:endParaRPr lang="uk-UA" dirty="0" smtClean="0"/>
          </a:p>
          <a:p>
            <a:pPr algn="just"/>
            <a:r>
              <a:rPr lang="uk-UA" dirty="0" smtClean="0"/>
              <a:t>відбулася </a:t>
            </a:r>
            <a:r>
              <a:rPr lang="uk-UA" dirty="0"/>
              <a:t>інтеграція </a:t>
            </a:r>
            <a:r>
              <a:rPr lang="uk-UA" dirty="0" smtClean="0"/>
              <a:t>ґрунтознавства </a:t>
            </a:r>
            <a:r>
              <a:rPr lang="uk-UA" dirty="0"/>
              <a:t>з іншими інженерно-геологічними розділами, в результаті чого сформувалася інженерна геологія, яка об'єднала </a:t>
            </a:r>
            <a:r>
              <a:rPr lang="uk-UA" dirty="0" smtClean="0"/>
              <a:t>ґрунтознавство, </a:t>
            </a:r>
            <a:r>
              <a:rPr lang="uk-UA" dirty="0"/>
              <a:t>інженерну геодинаміку і методику інженерно-геологічних досліджень. </a:t>
            </a:r>
            <a:endParaRPr lang="uk-UA" dirty="0" smtClean="0"/>
          </a:p>
          <a:p>
            <a:pPr algn="just"/>
            <a:r>
              <a:rPr lang="uk-UA" dirty="0" smtClean="0"/>
              <a:t>Випущені </a:t>
            </a:r>
            <a:r>
              <a:rPr lang="uk-UA" dirty="0"/>
              <a:t>навчальні посібники та монографії: М.М. Філатов "Основи дорожнього </a:t>
            </a:r>
            <a:r>
              <a:rPr lang="uk-UA" dirty="0" smtClean="0"/>
              <a:t>ґрунтознавства" </a:t>
            </a:r>
            <a:r>
              <a:rPr lang="uk-UA" dirty="0"/>
              <a:t>(1936), В.А. </a:t>
            </a:r>
            <a:r>
              <a:rPr lang="uk-UA" dirty="0" err="1"/>
              <a:t>Приклонский</a:t>
            </a:r>
            <a:r>
              <a:rPr lang="uk-UA" dirty="0"/>
              <a:t> "Загальна </a:t>
            </a:r>
            <a:r>
              <a:rPr lang="uk-UA" dirty="0" smtClean="0"/>
              <a:t>ґрунтознавство" </a:t>
            </a:r>
            <a:r>
              <a:rPr lang="uk-UA" dirty="0"/>
              <a:t>(1943), В.В. </a:t>
            </a:r>
            <a:r>
              <a:rPr lang="uk-UA" dirty="0" err="1"/>
              <a:t>Охотин</a:t>
            </a:r>
            <a:r>
              <a:rPr lang="uk-UA" dirty="0"/>
              <a:t> "Фізичні і механічні властивості ґрунтів в залежності від їх мінералогічного складу і ступеня дисперсності" (1937), І.В. Попов "Основи інженерно-геологічного </a:t>
            </a:r>
            <a:r>
              <a:rPr lang="uk-UA" dirty="0" smtClean="0"/>
              <a:t>ґрунтознавства" </a:t>
            </a:r>
            <a:r>
              <a:rPr lang="uk-UA" dirty="0"/>
              <a:t>(1941).</a:t>
            </a:r>
          </a:p>
        </p:txBody>
      </p:sp>
    </p:spTree>
    <p:extLst>
      <p:ext uri="{BB962C8B-B14F-4D97-AF65-F5344CB8AC3E}">
        <p14:creationId xmlns:p14="http://schemas.microsoft.com/office/powerpoint/2010/main" val="42628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Другий етап </a:t>
            </a:r>
            <a:r>
              <a:rPr lang="uk-UA" sz="3200" dirty="0" smtClean="0"/>
              <a:t>- етап бурхливого і багатоплановий розвитку ґрунтознавства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988840"/>
            <a:ext cx="8424936" cy="3348372"/>
          </a:xfrm>
        </p:spPr>
        <p:txBody>
          <a:bodyPr>
            <a:normAutofit/>
          </a:bodyPr>
          <a:lstStyle/>
          <a:p>
            <a:r>
              <a:rPr lang="uk-UA" sz="2800" dirty="0"/>
              <a:t>У цей період </a:t>
            </a:r>
            <a:r>
              <a:rPr lang="uk-UA" sz="2800" dirty="0" smtClean="0"/>
              <a:t>ґрунтознавство </a:t>
            </a:r>
            <a:r>
              <a:rPr lang="uk-UA" sz="2800" dirty="0"/>
              <a:t>стало зрілої наукою з досконалим теоретичним базисом і розробленим апаратно-методичним комплексом, які дозволили вирішувати складні завдання по дослідженню </a:t>
            </a:r>
            <a:r>
              <a:rPr lang="uk-UA" sz="2800" dirty="0" smtClean="0"/>
              <a:t>ґрунтів. </a:t>
            </a:r>
          </a:p>
          <a:p>
            <a:r>
              <a:rPr lang="uk-UA" sz="2800" dirty="0"/>
              <a:t>Видано навчальна </a:t>
            </a:r>
            <a:r>
              <a:rPr lang="uk-UA" sz="2800" dirty="0" smtClean="0"/>
              <a:t>література.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863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Третій етап розвитку ґрунтознавства починався в умовах перебудови і зміни економічних основ держави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9532" y="1556792"/>
            <a:ext cx="8424936" cy="4137323"/>
          </a:xfrm>
        </p:spPr>
        <p:txBody>
          <a:bodyPr>
            <a:normAutofit/>
          </a:bodyPr>
          <a:lstStyle/>
          <a:p>
            <a:r>
              <a:rPr lang="uk-UA" sz="2800" dirty="0"/>
              <a:t>У цей період істотно просунулися теоретичні розробки, засновані на узагальненні накопиченого величезного експериментального матеріалу, </a:t>
            </a:r>
            <a:r>
              <a:rPr lang="uk-UA" sz="2800" dirty="0" err="1"/>
              <a:t>маловитратні</a:t>
            </a:r>
            <a:r>
              <a:rPr lang="uk-UA" sz="2800" dirty="0"/>
              <a:t> лабораторні дослідження </a:t>
            </a:r>
            <a:r>
              <a:rPr lang="uk-UA" sz="2800" dirty="0" err="1"/>
              <a:t>грунтів</a:t>
            </a:r>
            <a:r>
              <a:rPr lang="uk-UA" sz="2800" dirty="0"/>
              <a:t>, відбулося впровадження комп'ютерних технологій, в тому числі </a:t>
            </a:r>
            <a:r>
              <a:rPr lang="uk-UA" sz="2800" dirty="0">
                <a:hlinkClick r:id="rId2"/>
              </a:rPr>
              <a:t>ГІС-технологій</a:t>
            </a:r>
            <a:r>
              <a:rPr lang="uk-UA" sz="2800" dirty="0"/>
              <a:t>. </a:t>
            </a:r>
            <a:endParaRPr lang="uk-UA" sz="2800" dirty="0" smtClean="0"/>
          </a:p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01107"/>
            <a:ext cx="2857500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01107"/>
            <a:ext cx="5773367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Ґрунтознавство </a:t>
            </a:r>
            <a:r>
              <a:rPr lang="uk-UA" dirty="0"/>
              <a:t>як наука, його основні положення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844824"/>
            <a:ext cx="8424936" cy="428133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b="1" dirty="0" smtClean="0"/>
              <a:t>Ґрунтознавство</a:t>
            </a:r>
            <a:r>
              <a:rPr lang="uk-UA" dirty="0" smtClean="0"/>
              <a:t> </a:t>
            </a:r>
            <a:r>
              <a:rPr lang="uk-UA" dirty="0"/>
              <a:t>це наука про ґрунт, його походження, розвиток, еволюцію, функціонування, склад, будову, властивості, взаємозв'язок з живими організмами та навколишнім середовищем, закономірності географічного поширення, родючість, шляхи раціонального використання та охорони. </a:t>
            </a:r>
            <a:endParaRPr lang="ru-RU" dirty="0"/>
          </a:p>
          <a:p>
            <a:pPr marL="0" indent="0">
              <a:buNone/>
            </a:pPr>
            <a:r>
              <a:rPr lang="uk-UA" b="1" i="1" dirty="0"/>
              <a:t>Предметом вивчення ґрунтознавства є знання про ґрунти, їх склад, стан, будову та якості.</a:t>
            </a:r>
          </a:p>
          <a:p>
            <a:pPr marL="0" indent="0">
              <a:buNone/>
            </a:pPr>
            <a:r>
              <a:rPr lang="uk-UA" b="1" i="1" dirty="0"/>
              <a:t>Об’єктом вивчення ґрунтознавства – ґрунти.</a:t>
            </a:r>
          </a:p>
          <a:p>
            <a:pPr marL="0" indent="0">
              <a:buNone/>
            </a:pPr>
            <a:r>
              <a:rPr lang="uk-UA" b="1" dirty="0"/>
              <a:t>Завдання ґрунтознавства</a:t>
            </a:r>
            <a:r>
              <a:rPr lang="uk-UA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раціональне </a:t>
            </a:r>
            <a:r>
              <a:rPr lang="uk-UA" dirty="0"/>
              <a:t>освоєння та облаштування території.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розробка </a:t>
            </a:r>
            <a:r>
              <a:rPr lang="uk-UA" dirty="0"/>
              <a:t>ефективних методів і технологій вирощування с.-г культур.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підвищення </a:t>
            </a:r>
            <a:r>
              <a:rPr lang="uk-UA" dirty="0"/>
              <a:t>їх продуктивності,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 </a:t>
            </a:r>
            <a:r>
              <a:rPr lang="uk-UA" dirty="0"/>
              <a:t>отримання екологічно чистих продуктів.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471</Words>
  <Application>Microsoft Office PowerPoint</Application>
  <PresentationFormat>Экран (4:3)</PresentationFormat>
  <Paragraphs>44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Тема Office</vt:lpstr>
      <vt:lpstr>Вступ</vt:lpstr>
      <vt:lpstr>План</vt:lpstr>
      <vt:lpstr>Старогрецькі філософи складали перші примітивні класифікації ґрунтів</vt:lpstr>
      <vt:lpstr>Василь Васильович Докучаєв </vt:lpstr>
      <vt:lpstr>Географо-генетичний (докучаєвський) період у ґрунтознавстві</vt:lpstr>
      <vt:lpstr>Перший етап розвитку ґрунтознавства (довоєнний період)</vt:lpstr>
      <vt:lpstr>Другий етап - етап бурхливого і багатоплановий розвитку ґрунтознавства</vt:lpstr>
      <vt:lpstr>Третій етап розвитку ґрунтознавства починався в умовах перебудови і зміни економічних основ держави.</vt:lpstr>
      <vt:lpstr>Ґрунтознавство як наука, його основні положення</vt:lpstr>
      <vt:lpstr> Геологія (від гр. ge – земля, logos – наука, поняття) — наука про Землю. Вона вивчає форму, будову, склад Землі, історію її розвитку і зміни, яких вона зазнає залежно від внутрішніх (ендогенні) і зовнішніх (екзогенні) процесів.  </vt:lpstr>
      <vt:lpstr>Походження землі  Походження Землі ділиться на гіпотези гарячого і холодного походження.</vt:lpstr>
      <vt:lpstr>Походження землі</vt:lpstr>
      <vt:lpstr>Основні фізичні властивості Землі</vt:lpstr>
      <vt:lpstr>Зовнішні оболонки Землі</vt:lpstr>
      <vt:lpstr>Внутрішні оболонки Землі</vt:lpstr>
      <vt:lpstr>Земна кора – це тверда верхня оболонка Землі, складена осадовими, магматичними і метаморфічними породами</vt:lpstr>
      <vt:lpstr>Ґрунтовий покрив являє собою самостійну складну специфічну біологічну оболонку земної кулі, що огортає сушу материків і мілководдя морів та озер - Педосферу</vt:lpstr>
      <vt:lpstr>Самостійне вивчення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</dc:title>
  <dc:creator>Неля</dc:creator>
  <cp:lastModifiedBy>User</cp:lastModifiedBy>
  <cp:revision>28</cp:revision>
  <dcterms:created xsi:type="dcterms:W3CDTF">2015-01-04T19:00:13Z</dcterms:created>
  <dcterms:modified xsi:type="dcterms:W3CDTF">2022-05-09T06:43:39Z</dcterms:modified>
</cp:coreProperties>
</file>