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8" r:id="rId4"/>
    <p:sldId id="259" r:id="rId5"/>
    <p:sldId id="261" r:id="rId6"/>
    <p:sldId id="264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0" autoAdjust="0"/>
    <p:restoredTop sz="94660"/>
  </p:normalViewPr>
  <p:slideViewPr>
    <p:cSldViewPr>
      <p:cViewPr>
        <p:scale>
          <a:sx n="114" d="100"/>
          <a:sy n="114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0D10D37-A88B-4CDB-A5CB-1B91F4ADAEC3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FFE87C6-C855-4834-B5CB-9ECFCB433F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0D37-A88B-4CDB-A5CB-1B91F4ADAEC3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E87C6-C855-4834-B5CB-9ECFCB433F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0D37-A88B-4CDB-A5CB-1B91F4ADAEC3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E87C6-C855-4834-B5CB-9ECFCB433F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0D37-A88B-4CDB-A5CB-1B91F4ADAEC3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E87C6-C855-4834-B5CB-9ECFCB433F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0D37-A88B-4CDB-A5CB-1B91F4ADAEC3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E87C6-C855-4834-B5CB-9ECFCB433F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0D37-A88B-4CDB-A5CB-1B91F4ADAEC3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E87C6-C855-4834-B5CB-9ECFCB433FC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0D37-A88B-4CDB-A5CB-1B91F4ADAEC3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E87C6-C855-4834-B5CB-9ECFCB433FC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0D37-A88B-4CDB-A5CB-1B91F4ADAEC3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E87C6-C855-4834-B5CB-9ECFCB433F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0D37-A88B-4CDB-A5CB-1B91F4ADAEC3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E87C6-C855-4834-B5CB-9ECFCB433F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0D10D37-A88B-4CDB-A5CB-1B91F4ADAEC3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FFE87C6-C855-4834-B5CB-9ECFCB433F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0D10D37-A88B-4CDB-A5CB-1B91F4ADAEC3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FFE87C6-C855-4834-B5CB-9ECFCB433F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0D10D37-A88B-4CDB-A5CB-1B91F4ADAEC3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FFE87C6-C855-4834-B5CB-9ECFCB433FC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zakon1.rada.gov.ua/laws/show/%D0%BF%D1%80%D0%BE%20%D1%81%D1%82%D0%B8%D0%BC%D1%83%D0%BB%D1%8E%D0%B2%D0%B0%D0%BD%D0%BD%D1%8F%20%D1%80%D0%BE%D0%B7%D0%B2%D0%B8%D1%82%D0%BA%D1%83%20%D1%80%D0%B5%D0%B3%D1%96%D0%BE%D0%BD%D1%96%D0%B2" TargetMode="External"/><Relationship Id="rId3" Type="http://schemas.openxmlformats.org/officeDocument/2006/relationships/hyperlink" Target="http://zakon1.rada.gov.ua/laws/show/2456-17" TargetMode="External"/><Relationship Id="rId7" Type="http://schemas.openxmlformats.org/officeDocument/2006/relationships/hyperlink" Target="http://zakon1.rada.gov.ua/laws/show/586-14" TargetMode="External"/><Relationship Id="rId2" Type="http://schemas.openxmlformats.org/officeDocument/2006/relationships/hyperlink" Target="http://zakon1.rada.gov.ua/laws/show/254%D0%BA/96-%D0%B2%D1%8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zakon1.rada.gov.ua/laws/show/280/97-%D0%B2%D1%80" TargetMode="External"/><Relationship Id="rId5" Type="http://schemas.openxmlformats.org/officeDocument/2006/relationships/hyperlink" Target="http://zakon1.rada.gov.ua/laws/show/436-15/print1396365179653162" TargetMode="External"/><Relationship Id="rId4" Type="http://schemas.openxmlformats.org/officeDocument/2006/relationships/hyperlink" Target="http://zakon2.rada.gov.ua/laws/show/%D0%BF%D0%BE%D0%B4%D0%B0%D1%82%D0%BA%D0%BE%D0%B2%D0%B8%D0%B9%20%D0%BA%D0%BE%D0%B4%D0%B5%D0%BA%D1%8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u="sng" dirty="0" smtClean="0">
                <a:effectLst/>
              </a:rPr>
              <a:t>МІСЦЕВІ ФІНАНСИ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marL="176213" lvl="0">
              <a:buFont typeface="+mj-lt"/>
              <a:buAutoNum type="arabicPeriod"/>
            </a:pPr>
            <a:r>
              <a:rPr lang="uk-UA" dirty="0" smtClean="0"/>
              <a:t>Історія </a:t>
            </a:r>
            <a:r>
              <a:rPr lang="uk-UA" dirty="0"/>
              <a:t>вчення про місцеві фінанси.</a:t>
            </a:r>
            <a:endParaRPr lang="ru-RU" dirty="0"/>
          </a:p>
          <a:p>
            <a:pPr marL="176213" lvl="0">
              <a:buFont typeface="+mj-lt"/>
              <a:buAutoNum type="arabicPeriod"/>
            </a:pPr>
            <a:r>
              <a:rPr lang="uk-UA" dirty="0"/>
              <a:t>Поняття місцевих фінансів та їх функції.</a:t>
            </a:r>
            <a:endParaRPr lang="ru-RU" dirty="0"/>
          </a:p>
          <a:p>
            <a:pPr marL="176213" lvl="0">
              <a:buFont typeface="+mj-lt"/>
              <a:buAutoNum type="arabicPeriod"/>
            </a:pPr>
            <a:r>
              <a:rPr lang="uk-UA" dirty="0"/>
              <a:t>Міжнародні та національні стандарти організації місцевих фінансів.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0341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5936" y="116632"/>
            <a:ext cx="4764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2. </a:t>
            </a:r>
            <a:r>
              <a:rPr lang="uk-UA" dirty="0"/>
              <a:t>Поняття місцевих фінансів та їх функції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29692" y="1381614"/>
            <a:ext cx="705678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uk-UA" b="1" i="1" dirty="0"/>
              <a:t>4</a:t>
            </a:r>
            <a:r>
              <a:rPr lang="uk-UA" b="1" i="1" dirty="0" smtClean="0"/>
              <a:t>. </a:t>
            </a:r>
            <a:r>
              <a:rPr lang="uk-UA" b="1" i="1" dirty="0"/>
              <a:t>Функція виконання делегованих повноважень центральної </a:t>
            </a:r>
            <a:r>
              <a:rPr lang="uk-UA" b="1" i="1" dirty="0" smtClean="0"/>
              <a:t>влади</a:t>
            </a:r>
          </a:p>
          <a:p>
            <a:pPr lvl="0"/>
            <a:r>
              <a:rPr lang="uk-UA" dirty="0" smtClean="0"/>
              <a:t>Частина функцій </a:t>
            </a:r>
            <a:r>
              <a:rPr lang="uk-UA" dirty="0"/>
              <a:t>та </a:t>
            </a:r>
            <a:r>
              <a:rPr lang="uk-UA" dirty="0" smtClean="0"/>
              <a:t>повноважень </a:t>
            </a:r>
            <a:r>
              <a:rPr lang="uk-UA" dirty="0" smtClean="0"/>
              <a:t>із надання </a:t>
            </a:r>
            <a:r>
              <a:rPr lang="uk-UA" dirty="0" smtClean="0"/>
              <a:t>публічних суспільних </a:t>
            </a:r>
            <a:r>
              <a:rPr lang="uk-UA" dirty="0"/>
              <a:t>послуг </a:t>
            </a:r>
            <a:r>
              <a:rPr lang="uk-UA" dirty="0" smtClean="0"/>
              <a:t>делегується центральною владою ОМС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827263"/>
            <a:ext cx="4004301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000" dirty="0" smtClean="0"/>
              <a:t>ФУНКЦІЇ МІСЦЕВИХ </a:t>
            </a:r>
            <a:r>
              <a:rPr lang="uk-UA" sz="2000" dirty="0" smtClean="0"/>
              <a:t>ФІНАНСІВ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22547" y="2780928"/>
            <a:ext cx="70567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Теорії, що пояснюють природу </a:t>
            </a:r>
            <a:r>
              <a:rPr lang="uk-UA" dirty="0" err="1" smtClean="0"/>
              <a:t>взаємозв</a:t>
            </a:r>
            <a:r>
              <a:rPr lang="en-US" dirty="0" smtClean="0"/>
              <a:t>’</a:t>
            </a:r>
            <a:r>
              <a:rPr lang="uk-UA" dirty="0" err="1" smtClean="0"/>
              <a:t>язку</a:t>
            </a:r>
            <a:r>
              <a:rPr lang="uk-UA" dirty="0" smtClean="0"/>
              <a:t> центральної влади і місцевого самоврядування та розподіл функцій і повноважень між ними:</a:t>
            </a:r>
          </a:p>
          <a:p>
            <a:endParaRPr lang="uk-UA" dirty="0" smtClean="0"/>
          </a:p>
          <a:p>
            <a:r>
              <a:rPr lang="uk-UA" b="1" dirty="0" smtClean="0"/>
              <a:t>Теорія </a:t>
            </a:r>
            <a:r>
              <a:rPr lang="uk-UA" b="1" dirty="0"/>
              <a:t>природних прав общини </a:t>
            </a:r>
            <a:r>
              <a:rPr lang="uk-UA" dirty="0" smtClean="0"/>
              <a:t>(</a:t>
            </a:r>
            <a:r>
              <a:rPr lang="uk-UA" dirty="0"/>
              <a:t>Англія, США та ін</a:t>
            </a:r>
            <a:r>
              <a:rPr lang="uk-UA" dirty="0" smtClean="0"/>
              <a:t>.)</a:t>
            </a:r>
          </a:p>
          <a:p>
            <a:endParaRPr lang="uk-UA" dirty="0" smtClean="0"/>
          </a:p>
          <a:p>
            <a:r>
              <a:rPr lang="uk-UA" b="1" dirty="0"/>
              <a:t>Державна теорія місцевого </a:t>
            </a:r>
            <a:r>
              <a:rPr lang="uk-UA" b="1" dirty="0" smtClean="0"/>
              <a:t>самоврядування </a:t>
            </a:r>
            <a:r>
              <a:rPr lang="uk-UA" dirty="0"/>
              <a:t>(Франція) </a:t>
            </a:r>
            <a:endParaRPr lang="uk-UA" dirty="0" smtClean="0"/>
          </a:p>
          <a:p>
            <a:endParaRPr lang="uk-UA" dirty="0" smtClean="0"/>
          </a:p>
          <a:p>
            <a:r>
              <a:rPr lang="uk-UA" b="1" dirty="0"/>
              <a:t>Теорія муніципального </a:t>
            </a:r>
            <a:r>
              <a:rPr lang="uk-UA" b="1" dirty="0" smtClean="0"/>
              <a:t>дуалізму</a:t>
            </a:r>
            <a:r>
              <a:rPr lang="uk-UA" b="1" dirty="0"/>
              <a:t> </a:t>
            </a:r>
            <a:r>
              <a:rPr lang="uk-UA" dirty="0" smtClean="0"/>
              <a:t>(Німеччина, Росія, Україна).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2423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5936" y="116632"/>
            <a:ext cx="4764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2. </a:t>
            </a:r>
            <a:r>
              <a:rPr lang="uk-UA" dirty="0"/>
              <a:t>Поняття місцевих фінансів та їх функції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827263"/>
            <a:ext cx="4004301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000" dirty="0" smtClean="0"/>
              <a:t>ФУНКЦІЇ МІСЦЕВИХ </a:t>
            </a:r>
            <a:r>
              <a:rPr lang="uk-UA" sz="2000" dirty="0" smtClean="0"/>
              <a:t>ФІНАНСІВ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6226" y="1556792"/>
            <a:ext cx="72728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Всі </a:t>
            </a:r>
            <a:r>
              <a:rPr lang="uk-UA" dirty="0"/>
              <a:t>завдання та функції, що виконуються ОМС можна поділити </a:t>
            </a:r>
            <a:r>
              <a:rPr lang="uk-UA" dirty="0" smtClean="0"/>
              <a:t>на</a:t>
            </a:r>
          </a:p>
          <a:p>
            <a:r>
              <a:rPr lang="uk-UA" dirty="0" smtClean="0"/>
              <a:t> </a:t>
            </a:r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uk-UA" dirty="0"/>
              <a:t>взагалі </a:t>
            </a:r>
            <a:r>
              <a:rPr lang="uk-UA" dirty="0" smtClean="0"/>
              <a:t>передані </a:t>
            </a:r>
            <a:r>
              <a:rPr lang="uk-UA" dirty="0"/>
              <a:t>ОМС в межах місцевих інтересів і є </a:t>
            </a:r>
            <a:r>
              <a:rPr lang="uk-UA" dirty="0" smtClean="0"/>
              <a:t>невід’ємною </a:t>
            </a:r>
            <a:r>
              <a:rPr lang="uk-UA" b="1" i="1" dirty="0"/>
              <a:t>власною </a:t>
            </a:r>
            <a:r>
              <a:rPr lang="uk-UA" i="1" dirty="0" smtClean="0"/>
              <a:t>компетенцією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uk-UA" u="sng" dirty="0" smtClean="0"/>
              <a:t>обов’язкові</a:t>
            </a:r>
            <a:r>
              <a:rPr lang="uk-UA" dirty="0" smtClean="0"/>
              <a:t> </a:t>
            </a:r>
            <a:r>
              <a:rPr lang="uk-UA" dirty="0"/>
              <a:t>(здійснюються ОМС в </a:t>
            </a:r>
            <a:r>
              <a:rPr lang="uk-UA" dirty="0" smtClean="0"/>
              <a:t>обов’язковому </a:t>
            </a:r>
            <a:r>
              <a:rPr lang="uk-UA" dirty="0"/>
              <a:t>порядку за переліком, що визначається </a:t>
            </a:r>
            <a:r>
              <a:rPr lang="uk-UA" dirty="0" smtClean="0"/>
              <a:t>законодавством)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uk-UA" u="sng" dirty="0" smtClean="0"/>
              <a:t>факультативн</a:t>
            </a:r>
            <a:r>
              <a:rPr lang="uk-UA" dirty="0" smtClean="0"/>
              <a:t>і </a:t>
            </a:r>
            <a:r>
              <a:rPr lang="uk-UA" dirty="0"/>
              <a:t>(здійснюються на власний розсуд на основі рішень відповідних рад)</a:t>
            </a:r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uk-UA" dirty="0"/>
              <a:t>доручені ОМС державною владою (</a:t>
            </a:r>
            <a:r>
              <a:rPr lang="uk-UA" b="1" i="1" dirty="0"/>
              <a:t>делеговані</a:t>
            </a:r>
            <a:r>
              <a:rPr lang="uk-UA" i="1" dirty="0"/>
              <a:t> повноваження</a:t>
            </a:r>
            <a:r>
              <a:rPr lang="uk-UA" dirty="0"/>
              <a:t> – перелік визначається державною владою в законодавчому акті і для їх виконання </a:t>
            </a:r>
            <a:r>
              <a:rPr lang="uk-UA" dirty="0" smtClean="0"/>
              <a:t>орган, </a:t>
            </a:r>
            <a:r>
              <a:rPr lang="uk-UA" dirty="0"/>
              <a:t>який їх </a:t>
            </a:r>
            <a:r>
              <a:rPr lang="uk-UA" dirty="0" smtClean="0"/>
              <a:t>визначає, </a:t>
            </a:r>
            <a:r>
              <a:rPr lang="uk-UA" dirty="0"/>
              <a:t>передає ОМС відповідні фінансові ресурси</a:t>
            </a:r>
            <a:r>
              <a:rPr lang="uk-UA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6851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5936" y="116632"/>
            <a:ext cx="4764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2. </a:t>
            </a:r>
            <a:r>
              <a:rPr lang="uk-UA" dirty="0"/>
              <a:t>Поняття місцевих фінансів та їх функції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24525" y="1628800"/>
            <a:ext cx="4168387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dirty="0" smtClean="0"/>
              <a:t>МІСЦЕВІ ФІНАНСОВІ ІНСТИТУ­ТИ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70792" y="2628492"/>
            <a:ext cx="198233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uk-UA" dirty="0" smtClean="0">
                <a:solidFill>
                  <a:prstClr val="black"/>
                </a:solidFill>
              </a:rPr>
              <a:t>Місцеві </a:t>
            </a:r>
            <a:r>
              <a:rPr lang="uk-UA" dirty="0">
                <a:solidFill>
                  <a:prstClr val="black"/>
                </a:solidFill>
              </a:rPr>
              <a:t>бюджети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44694" y="2489993"/>
            <a:ext cx="189908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dirty="0" smtClean="0">
                <a:solidFill>
                  <a:prstClr val="black"/>
                </a:solidFill>
              </a:rPr>
              <a:t>Місцеві </a:t>
            </a:r>
            <a:r>
              <a:rPr lang="uk-UA" dirty="0">
                <a:solidFill>
                  <a:prstClr val="black"/>
                </a:solidFill>
              </a:rPr>
              <a:t>податки і збори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93299" y="3429000"/>
            <a:ext cx="228600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dirty="0" smtClean="0">
                <a:solidFill>
                  <a:prstClr val="black"/>
                </a:solidFill>
              </a:rPr>
              <a:t>Ці­льові </a:t>
            </a:r>
            <a:r>
              <a:rPr lang="uk-UA" dirty="0">
                <a:solidFill>
                  <a:prstClr val="black"/>
                </a:solidFill>
              </a:rPr>
              <a:t>фонди органів місцевого самоврядування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28184" y="2517288"/>
            <a:ext cx="182201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dirty="0" smtClean="0">
                <a:solidFill>
                  <a:prstClr val="black"/>
                </a:solidFill>
              </a:rPr>
              <a:t>Місцеві </a:t>
            </a:r>
            <a:r>
              <a:rPr lang="uk-UA" dirty="0">
                <a:solidFill>
                  <a:prstClr val="black"/>
                </a:solidFill>
              </a:rPr>
              <a:t>запозичення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94238" y="3445197"/>
            <a:ext cx="228600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dirty="0" smtClean="0">
                <a:solidFill>
                  <a:prstClr val="black"/>
                </a:solidFill>
              </a:rPr>
              <a:t>Об'єкти </a:t>
            </a:r>
            <a:r>
              <a:rPr lang="uk-UA" dirty="0">
                <a:solidFill>
                  <a:prstClr val="black"/>
                </a:solidFill>
              </a:rPr>
              <a:t>комунальної власності</a:t>
            </a:r>
            <a:endParaRPr lang="ru-RU" dirty="0">
              <a:solidFill>
                <a:prstClr val="black"/>
              </a:solidFill>
            </a:endParaRPr>
          </a:p>
        </p:txBody>
      </p:sp>
      <p:cxnSp>
        <p:nvCxnSpPr>
          <p:cNvPr id="15" name="Соединительная линия уступом 14"/>
          <p:cNvCxnSpPr>
            <a:stCxn id="6" idx="2"/>
            <a:endCxn id="7" idx="0"/>
          </p:cNvCxnSpPr>
          <p:nvPr/>
        </p:nvCxnSpPr>
        <p:spPr>
          <a:xfrm rot="5400000">
            <a:off x="3120160" y="1039933"/>
            <a:ext cx="630360" cy="254675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>
            <a:stCxn id="6" idx="2"/>
            <a:endCxn id="10" idx="0"/>
          </p:cNvCxnSpPr>
          <p:nvPr/>
        </p:nvCxnSpPr>
        <p:spPr>
          <a:xfrm rot="16200000" flipH="1">
            <a:off x="5664377" y="1042474"/>
            <a:ext cx="519156" cy="2430472"/>
          </a:xfrm>
          <a:prstGeom prst="bentConnector3">
            <a:avLst>
              <a:gd name="adj1" fmla="val 6051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435340" y="2313312"/>
            <a:ext cx="0" cy="11318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923955" y="2313312"/>
            <a:ext cx="0" cy="11318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8" idx="0"/>
          </p:cNvCxnSpPr>
          <p:nvPr/>
        </p:nvCxnSpPr>
        <p:spPr>
          <a:xfrm>
            <a:off x="4694238" y="2313312"/>
            <a:ext cx="0" cy="1766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6851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16632"/>
            <a:ext cx="7620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3</a:t>
            </a:r>
            <a:r>
              <a:rPr lang="uk-UA" dirty="0" smtClean="0"/>
              <a:t>. </a:t>
            </a:r>
            <a:r>
              <a:rPr lang="uk-UA" dirty="0"/>
              <a:t>Міжнародні та національні стандарти організації місцевих </a:t>
            </a:r>
            <a:r>
              <a:rPr lang="uk-UA" dirty="0" smtClean="0"/>
              <a:t>фінансів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1772816"/>
            <a:ext cx="70567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uk-UA" dirty="0"/>
              <a:t>Всесвітня декларація місцевого самоврядування (вересень 1985р</a:t>
            </a:r>
            <a:r>
              <a:rPr lang="uk-UA" dirty="0" smtClean="0"/>
              <a:t>.)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uk-UA" dirty="0"/>
              <a:t>Декларація про принципи місцевого самоврядування в країнах </a:t>
            </a:r>
            <a:r>
              <a:rPr lang="uk-UA" dirty="0" smtClean="0"/>
              <a:t>СНД (</a:t>
            </a:r>
            <a:r>
              <a:rPr lang="uk-UA" dirty="0"/>
              <a:t>1993</a:t>
            </a:r>
            <a:r>
              <a:rPr lang="uk-UA" dirty="0" smtClean="0"/>
              <a:t>)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uk-UA" dirty="0"/>
              <a:t>Європейська хартія міст та Європейська декларація прав </a:t>
            </a:r>
            <a:r>
              <a:rPr lang="uk-UA" dirty="0" smtClean="0"/>
              <a:t>міст (</a:t>
            </a:r>
            <a:r>
              <a:rPr lang="uk-UA" dirty="0"/>
              <a:t>1992</a:t>
            </a:r>
            <a:r>
              <a:rPr lang="uk-UA" dirty="0" smtClean="0"/>
              <a:t>).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uk-UA" i="1" u="sng" dirty="0"/>
              <a:t>Європейська хартія про місцеве самоврядування</a:t>
            </a:r>
            <a:r>
              <a:rPr lang="uk-UA" dirty="0"/>
              <a:t> (жовтень 1985р.)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03648" y="1268760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М</a:t>
            </a:r>
            <a:r>
              <a:rPr lang="uk-UA" b="1" dirty="0" smtClean="0"/>
              <a:t>іжнародні стандарти </a:t>
            </a:r>
            <a:r>
              <a:rPr lang="uk-UA" b="1" dirty="0"/>
              <a:t>організації місцевих </a:t>
            </a:r>
            <a:r>
              <a:rPr lang="uk-UA" b="1" dirty="0" smtClean="0"/>
              <a:t>фінансів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2423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16632"/>
            <a:ext cx="7620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3</a:t>
            </a:r>
            <a:r>
              <a:rPr lang="uk-UA" dirty="0" smtClean="0"/>
              <a:t>. </a:t>
            </a:r>
            <a:r>
              <a:rPr lang="uk-UA" dirty="0"/>
              <a:t>Міжнародні та національні стандарти організації місцевих </a:t>
            </a:r>
            <a:r>
              <a:rPr lang="uk-UA" dirty="0" smtClean="0"/>
              <a:t>фінансів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1268760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Стаття </a:t>
            </a:r>
            <a:r>
              <a:rPr lang="uk-UA" dirty="0" smtClean="0"/>
              <a:t>9 </a:t>
            </a:r>
            <a:r>
              <a:rPr lang="uk-UA" dirty="0"/>
              <a:t>"</a:t>
            </a:r>
            <a:r>
              <a:rPr lang="uk-UA" u="sng" dirty="0"/>
              <a:t>Фінансові за­соби органів місцевого самоврядування</a:t>
            </a:r>
            <a:r>
              <a:rPr lang="uk-UA" dirty="0"/>
              <a:t>"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690336"/>
            <a:ext cx="698477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1. Орга­ни місцевого самоврядування мають право в межах за­гальнодержавної економічної політики вільно розпоря­джатися достатніми власними засобами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80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16632"/>
            <a:ext cx="7620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3</a:t>
            </a:r>
            <a:r>
              <a:rPr lang="uk-UA" dirty="0" smtClean="0"/>
              <a:t>. </a:t>
            </a:r>
            <a:r>
              <a:rPr lang="uk-UA" dirty="0"/>
              <a:t>Міжнародні та національні стандарти організації місцевих </a:t>
            </a:r>
            <a:r>
              <a:rPr lang="uk-UA" dirty="0" smtClean="0"/>
              <a:t>фінансів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1268760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Стаття </a:t>
            </a:r>
            <a:r>
              <a:rPr lang="uk-UA" dirty="0" smtClean="0"/>
              <a:t>9 </a:t>
            </a:r>
            <a:r>
              <a:rPr lang="uk-UA" dirty="0"/>
              <a:t>"</a:t>
            </a:r>
            <a:r>
              <a:rPr lang="uk-UA" u="sng" dirty="0"/>
              <a:t>Фінансові за­соби органів місцевого самоврядування</a:t>
            </a:r>
            <a:r>
              <a:rPr lang="uk-UA" dirty="0"/>
              <a:t>"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690336"/>
            <a:ext cx="698477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3. Фінансові </a:t>
            </a:r>
            <a:r>
              <a:rPr lang="uk-UA" dirty="0"/>
              <a:t>засоби органів місце­вого самоврядування потрібно визначати відповідно до </a:t>
            </a:r>
            <a:r>
              <a:rPr lang="uk-UA" dirty="0" err="1"/>
              <a:t>компетенцій</a:t>
            </a:r>
            <a:r>
              <a:rPr lang="uk-UA" dirty="0"/>
              <a:t>, передбачених Конституцією та законом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4307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16632"/>
            <a:ext cx="7620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3</a:t>
            </a:r>
            <a:r>
              <a:rPr lang="uk-UA" dirty="0" smtClean="0"/>
              <a:t>. </a:t>
            </a:r>
            <a:r>
              <a:rPr lang="uk-UA" dirty="0"/>
              <a:t>Міжнародні та національні стандарти організації місцевих </a:t>
            </a:r>
            <a:r>
              <a:rPr lang="uk-UA" dirty="0" smtClean="0"/>
              <a:t>фінансів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1268760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Стаття </a:t>
            </a:r>
            <a:r>
              <a:rPr lang="uk-UA" dirty="0" smtClean="0"/>
              <a:t>9 </a:t>
            </a:r>
            <a:r>
              <a:rPr lang="uk-UA" dirty="0"/>
              <a:t>"</a:t>
            </a:r>
            <a:r>
              <a:rPr lang="uk-UA" u="sng" dirty="0"/>
              <a:t>Фінансові за­соби органів місцевого самоврядування</a:t>
            </a:r>
            <a:r>
              <a:rPr lang="uk-UA" dirty="0"/>
              <a:t>"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690336"/>
            <a:ext cx="698477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3. Хоча б частина фінансових засобів органів місцевого самоврядування має надходити за рахунок місцевих зборів чи податків, ставки яких ці органи визначають у межах закону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4307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16632"/>
            <a:ext cx="7620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3</a:t>
            </a:r>
            <a:r>
              <a:rPr lang="uk-UA" dirty="0" smtClean="0"/>
              <a:t>. </a:t>
            </a:r>
            <a:r>
              <a:rPr lang="uk-UA" dirty="0"/>
              <a:t>Міжнародні та національні стандарти організації місцевих </a:t>
            </a:r>
            <a:r>
              <a:rPr lang="uk-UA" dirty="0" smtClean="0"/>
              <a:t>фінансів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1268760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Стаття </a:t>
            </a:r>
            <a:r>
              <a:rPr lang="uk-UA" dirty="0" smtClean="0"/>
              <a:t>9 </a:t>
            </a:r>
            <a:r>
              <a:rPr lang="uk-UA" dirty="0"/>
              <a:t>"</a:t>
            </a:r>
            <a:r>
              <a:rPr lang="uk-UA" u="sng" dirty="0"/>
              <a:t>Фінансові за­соби органів місцевого самоврядування</a:t>
            </a:r>
            <a:r>
              <a:rPr lang="uk-UA" dirty="0"/>
              <a:t>"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690336"/>
            <a:ext cx="6984776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4. Фінансові </a:t>
            </a:r>
            <a:r>
              <a:rPr lang="uk-UA" dirty="0"/>
              <a:t>систе­ми, які забезпечують надходження фінансових засобів органів місцевого самоврядування, мають бути достатньо різноманітними і гнучкими для збереження, </a:t>
            </a:r>
            <a:r>
              <a:rPr lang="uk-UA" dirty="0" smtClean="0"/>
              <a:t>за </a:t>
            </a:r>
            <a:r>
              <a:rPr lang="uk-UA" dirty="0"/>
              <a:t>можли­вості, відповідності реальним витратам </a:t>
            </a:r>
            <a:r>
              <a:rPr lang="uk-UA" dirty="0" smtClean="0"/>
              <a:t>під час здійснення </a:t>
            </a:r>
            <a:r>
              <a:rPr lang="uk-UA" dirty="0"/>
              <a:t>їхніх повноважень.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4307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16632"/>
            <a:ext cx="7620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3</a:t>
            </a:r>
            <a:r>
              <a:rPr lang="uk-UA" dirty="0" smtClean="0"/>
              <a:t>. </a:t>
            </a:r>
            <a:r>
              <a:rPr lang="uk-UA" dirty="0"/>
              <a:t>Міжнародні та національні стандарти організації місцевих </a:t>
            </a:r>
            <a:r>
              <a:rPr lang="uk-UA" dirty="0" smtClean="0"/>
              <a:t>фінансів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1268760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Стаття </a:t>
            </a:r>
            <a:r>
              <a:rPr lang="uk-UA" dirty="0" smtClean="0"/>
              <a:t>9 </a:t>
            </a:r>
            <a:r>
              <a:rPr lang="uk-UA" dirty="0"/>
              <a:t>"</a:t>
            </a:r>
            <a:r>
              <a:rPr lang="uk-UA" u="sng" dirty="0"/>
              <a:t>Фінансові за­соби органів місцевого самоврядування</a:t>
            </a:r>
            <a:r>
              <a:rPr lang="uk-UA" dirty="0"/>
              <a:t>"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690336"/>
            <a:ext cx="6984776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5. Необхідність </a:t>
            </a:r>
            <a:r>
              <a:rPr lang="uk-UA" dirty="0"/>
              <a:t>запро­вадження процедур фінансового вирівнювання чи еквіва­лентних заходів, призначених для корегування наслідків нерівномірного розподілу потенційних джерел фінансуван­ня, а також їхнього фінансового тягаря для захисту </a:t>
            </a:r>
            <a:r>
              <a:rPr lang="uk-UA" dirty="0" smtClean="0"/>
              <a:t>фінан­сово </a:t>
            </a:r>
            <a:r>
              <a:rPr lang="uk-UA" dirty="0"/>
              <a:t>слабких органів місцевого самоврядування. Такі про­цедури чи заходи не можуть обмежувати свободу дій органів місцевого самоврядування у власній сфері відпові­дальності.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4307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16632"/>
            <a:ext cx="7620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3</a:t>
            </a:r>
            <a:r>
              <a:rPr lang="uk-UA" dirty="0" smtClean="0"/>
              <a:t>. </a:t>
            </a:r>
            <a:r>
              <a:rPr lang="uk-UA" dirty="0"/>
              <a:t>Міжнародні та національні стандарти організації місцевих </a:t>
            </a:r>
            <a:r>
              <a:rPr lang="uk-UA" dirty="0" smtClean="0"/>
              <a:t>фінансів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1268760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Стаття </a:t>
            </a:r>
            <a:r>
              <a:rPr lang="uk-UA" dirty="0" smtClean="0"/>
              <a:t>9 </a:t>
            </a:r>
            <a:r>
              <a:rPr lang="uk-UA" dirty="0"/>
              <a:t>"</a:t>
            </a:r>
            <a:r>
              <a:rPr lang="uk-UA" u="sng" dirty="0"/>
              <a:t>Фінансові за­соби органів місцевого самоврядування</a:t>
            </a:r>
            <a:r>
              <a:rPr lang="uk-UA" dirty="0"/>
              <a:t>"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690336"/>
            <a:ext cx="698477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6.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/>
              <a:t>відповід­ним</a:t>
            </a:r>
            <a:r>
              <a:rPr lang="ru-RU" dirty="0"/>
              <a:t> чином </a:t>
            </a:r>
            <a:r>
              <a:rPr lang="ru-RU" dirty="0" err="1"/>
              <a:t>погоджувати</a:t>
            </a:r>
            <a:r>
              <a:rPr lang="ru-RU" dirty="0"/>
              <a:t> з органами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самовря­дування</a:t>
            </a:r>
            <a:r>
              <a:rPr lang="ru-RU" dirty="0"/>
              <a:t>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перерозподілюваних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5865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5936" y="116632"/>
            <a:ext cx="4227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1. Історія </a:t>
            </a:r>
            <a:r>
              <a:rPr lang="uk-UA" dirty="0"/>
              <a:t>вчення про місцеві фінанси.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15958" y="3852452"/>
            <a:ext cx="720792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— </a:t>
            </a:r>
            <a:r>
              <a:rPr lang="ru-RU" dirty="0" err="1">
                <a:solidFill>
                  <a:prstClr val="black"/>
                </a:solidFill>
              </a:rPr>
              <a:t>прикладні</a:t>
            </a:r>
            <a:r>
              <a:rPr lang="ru-RU" dirty="0">
                <a:solidFill>
                  <a:prstClr val="black"/>
                </a:solidFill>
              </a:rPr>
              <a:t> науки (</a:t>
            </a:r>
            <a:r>
              <a:rPr lang="ru-RU" dirty="0" err="1">
                <a:solidFill>
                  <a:prstClr val="black"/>
                </a:solidFill>
              </a:rPr>
              <a:t>бюджетна</a:t>
            </a:r>
            <a:r>
              <a:rPr lang="ru-RU" dirty="0">
                <a:solidFill>
                  <a:prstClr val="black"/>
                </a:solidFill>
              </a:rPr>
              <a:t> система, </a:t>
            </a:r>
            <a:r>
              <a:rPr lang="ru-RU" dirty="0" err="1">
                <a:solidFill>
                  <a:prstClr val="black"/>
                </a:solidFill>
              </a:rPr>
              <a:t>податкова</a:t>
            </a:r>
            <a:r>
              <a:rPr lang="ru-RU" dirty="0">
                <a:solidFill>
                  <a:prstClr val="black"/>
                </a:solidFill>
              </a:rPr>
              <a:t> система, </a:t>
            </a:r>
            <a:r>
              <a:rPr lang="ru-RU" dirty="0" err="1">
                <a:solidFill>
                  <a:prstClr val="black"/>
                </a:solidFill>
              </a:rPr>
              <a:t>казначейська</a:t>
            </a:r>
            <a:r>
              <a:rPr lang="ru-RU" dirty="0">
                <a:solidFill>
                  <a:prstClr val="black"/>
                </a:solidFill>
              </a:rPr>
              <a:t> система, </a:t>
            </a:r>
            <a:r>
              <a:rPr lang="ru-RU" dirty="0" err="1">
                <a:solidFill>
                  <a:prstClr val="black"/>
                </a:solidFill>
              </a:rPr>
              <a:t>фінанси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підприємств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фінансовий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ринок</a:t>
            </a:r>
            <a:r>
              <a:rPr lang="ru-RU" dirty="0" smtClean="0">
                <a:solidFill>
                  <a:prstClr val="black"/>
                </a:solidFill>
              </a:rPr>
              <a:t>,. </a:t>
            </a:r>
            <a:r>
              <a:rPr lang="ru-RU" dirty="0" err="1">
                <a:solidFill>
                  <a:prstClr val="black"/>
                </a:solidFill>
              </a:rPr>
              <a:t>фінансовий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smtClean="0">
                <a:solidFill>
                  <a:prstClr val="black"/>
                </a:solidFill>
              </a:rPr>
              <a:t>контроль, </a:t>
            </a:r>
            <a:r>
              <a:rPr lang="ru-RU" b="1" u="sng" dirty="0" err="1" smtClean="0">
                <a:solidFill>
                  <a:prstClr val="black"/>
                </a:solidFill>
              </a:rPr>
              <a:t>місцеві</a:t>
            </a:r>
            <a:r>
              <a:rPr lang="ru-RU" b="1" u="sng" dirty="0" smtClean="0">
                <a:solidFill>
                  <a:prstClr val="black"/>
                </a:solidFill>
              </a:rPr>
              <a:t> </a:t>
            </a:r>
            <a:r>
              <a:rPr lang="ru-RU" b="1" u="sng" dirty="0" err="1" smtClean="0">
                <a:solidFill>
                  <a:prstClr val="black"/>
                </a:solidFill>
              </a:rPr>
              <a:t>фінанси</a:t>
            </a:r>
            <a:r>
              <a:rPr lang="ru-RU" dirty="0" smtClean="0">
                <a:solidFill>
                  <a:prstClr val="black"/>
                </a:solidFill>
              </a:rPr>
              <a:t>).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10365" y="1113043"/>
            <a:ext cx="7213521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1600" b="1" i="1" dirty="0">
                <a:solidFill>
                  <a:prstClr val="black"/>
                </a:solidFill>
              </a:rPr>
              <a:t>ФІНАНСОВА НАУКА</a:t>
            </a:r>
            <a:r>
              <a:rPr lang="ru-RU" sz="1600" i="1" dirty="0">
                <a:solidFill>
                  <a:prstClr val="black"/>
                </a:solidFill>
              </a:rPr>
              <a:t> </a:t>
            </a:r>
            <a:r>
              <a:rPr lang="ru-RU" sz="1600" dirty="0">
                <a:solidFill>
                  <a:prstClr val="black"/>
                </a:solidFill>
              </a:rPr>
              <a:t>— </a:t>
            </a:r>
            <a:r>
              <a:rPr lang="ru-RU" sz="1600" dirty="0" err="1">
                <a:solidFill>
                  <a:prstClr val="black"/>
                </a:solidFill>
              </a:rPr>
              <a:t>спеціалізована</a:t>
            </a:r>
            <a:r>
              <a:rPr lang="ru-RU" sz="1600" dirty="0">
                <a:solidFill>
                  <a:prstClr val="black"/>
                </a:solidFill>
              </a:rPr>
              <a:t> </a:t>
            </a:r>
            <a:r>
              <a:rPr lang="ru-RU" sz="1600" dirty="0" err="1">
                <a:solidFill>
                  <a:prstClr val="black"/>
                </a:solidFill>
              </a:rPr>
              <a:t>галузь</a:t>
            </a:r>
            <a:r>
              <a:rPr lang="ru-RU" sz="1600" dirty="0">
                <a:solidFill>
                  <a:prstClr val="black"/>
                </a:solidFill>
              </a:rPr>
              <a:t> </a:t>
            </a:r>
            <a:r>
              <a:rPr lang="ru-RU" sz="1600" dirty="0" err="1">
                <a:solidFill>
                  <a:prstClr val="black"/>
                </a:solidFill>
              </a:rPr>
              <a:t>наукових</a:t>
            </a:r>
            <a:r>
              <a:rPr lang="ru-RU" sz="1600" dirty="0">
                <a:solidFill>
                  <a:prstClr val="black"/>
                </a:solidFill>
              </a:rPr>
              <a:t> </a:t>
            </a:r>
            <a:r>
              <a:rPr lang="ru-RU" sz="1600" dirty="0" err="1">
                <a:solidFill>
                  <a:prstClr val="black"/>
                </a:solidFill>
              </a:rPr>
              <a:t>знань</a:t>
            </a:r>
            <a:r>
              <a:rPr lang="ru-RU" sz="1600" dirty="0">
                <a:solidFill>
                  <a:prstClr val="black"/>
                </a:solidFill>
              </a:rPr>
              <a:t>, </a:t>
            </a:r>
            <a:r>
              <a:rPr lang="ru-RU" sz="1600" dirty="0" err="1">
                <a:solidFill>
                  <a:prstClr val="black"/>
                </a:solidFill>
              </a:rPr>
              <a:t>наукова</a:t>
            </a:r>
            <a:r>
              <a:rPr lang="ru-RU" sz="1600" dirty="0">
                <a:solidFill>
                  <a:prstClr val="black"/>
                </a:solidFill>
              </a:rPr>
              <a:t> </a:t>
            </a:r>
            <a:r>
              <a:rPr lang="ru-RU" sz="1600" dirty="0" err="1">
                <a:solidFill>
                  <a:prstClr val="black"/>
                </a:solidFill>
              </a:rPr>
              <a:t>діяльність</a:t>
            </a:r>
            <a:r>
              <a:rPr lang="ru-RU" sz="1600" dirty="0">
                <a:solidFill>
                  <a:prstClr val="black"/>
                </a:solidFill>
              </a:rPr>
              <a:t>, </a:t>
            </a:r>
            <a:r>
              <a:rPr lang="ru-RU" sz="1600" dirty="0" err="1">
                <a:solidFill>
                  <a:prstClr val="black"/>
                </a:solidFill>
              </a:rPr>
              <a:t>спрямована</a:t>
            </a:r>
            <a:r>
              <a:rPr lang="ru-RU" sz="1600" dirty="0">
                <a:solidFill>
                  <a:prstClr val="black"/>
                </a:solidFill>
              </a:rPr>
              <a:t> на </a:t>
            </a:r>
            <a:r>
              <a:rPr lang="ru-RU" sz="1600" dirty="0" err="1">
                <a:solidFill>
                  <a:prstClr val="black"/>
                </a:solidFill>
              </a:rPr>
              <a:t>вивчення</a:t>
            </a:r>
            <a:r>
              <a:rPr lang="ru-RU" sz="1600" dirty="0">
                <a:solidFill>
                  <a:prstClr val="black"/>
                </a:solidFill>
              </a:rPr>
              <a:t> </a:t>
            </a:r>
            <a:r>
              <a:rPr lang="ru-RU" sz="1600" dirty="0" err="1">
                <a:solidFill>
                  <a:prstClr val="black"/>
                </a:solidFill>
              </a:rPr>
              <a:t>фінансів</a:t>
            </a:r>
            <a:r>
              <a:rPr lang="ru-RU" sz="1600" dirty="0">
                <a:solidFill>
                  <a:prstClr val="black"/>
                </a:solidFill>
              </a:rPr>
              <a:t> у теоретичному і практичному аспектах, а </a:t>
            </a:r>
            <a:r>
              <a:rPr lang="ru-RU" sz="1600" dirty="0" err="1">
                <a:solidFill>
                  <a:prstClr val="black"/>
                </a:solidFill>
              </a:rPr>
              <a:t>також</a:t>
            </a:r>
            <a:r>
              <a:rPr lang="ru-RU" sz="1600" dirty="0">
                <a:solidFill>
                  <a:prstClr val="black"/>
                </a:solidFill>
              </a:rPr>
              <a:t> форм </a:t>
            </a:r>
            <a:r>
              <a:rPr lang="ru-RU" sz="1600" dirty="0" err="1">
                <a:solidFill>
                  <a:prstClr val="black"/>
                </a:solidFill>
              </a:rPr>
              <a:t>організації</a:t>
            </a:r>
            <a:r>
              <a:rPr lang="ru-RU" sz="1600" dirty="0">
                <a:solidFill>
                  <a:prstClr val="black"/>
                </a:solidFill>
              </a:rPr>
              <a:t> і </a:t>
            </a:r>
            <a:r>
              <a:rPr lang="ru-RU" sz="1600" dirty="0" err="1">
                <a:solidFill>
                  <a:prstClr val="black"/>
                </a:solidFill>
              </a:rPr>
              <a:t>функціонування</a:t>
            </a:r>
            <a:r>
              <a:rPr lang="ru-RU" sz="1600" dirty="0">
                <a:solidFill>
                  <a:prstClr val="black"/>
                </a:solidFill>
              </a:rPr>
              <a:t> </a:t>
            </a:r>
            <a:r>
              <a:rPr lang="ru-RU" sz="1600" dirty="0" err="1">
                <a:solidFill>
                  <a:prstClr val="black"/>
                </a:solidFill>
              </a:rPr>
              <a:t>їхніх</a:t>
            </a:r>
            <a:r>
              <a:rPr lang="ru-RU" sz="1600" dirty="0">
                <a:solidFill>
                  <a:prstClr val="black"/>
                </a:solidFill>
              </a:rPr>
              <a:t> </a:t>
            </a:r>
            <a:r>
              <a:rPr lang="ru-RU" sz="1600" dirty="0" err="1">
                <a:solidFill>
                  <a:prstClr val="black"/>
                </a:solidFill>
              </a:rPr>
              <a:t>окремих</a:t>
            </a:r>
            <a:r>
              <a:rPr lang="ru-RU" sz="1600" dirty="0">
                <a:solidFill>
                  <a:prstClr val="black"/>
                </a:solidFill>
              </a:rPr>
              <a:t> </a:t>
            </a:r>
            <a:r>
              <a:rPr lang="ru-RU" sz="1600" dirty="0" err="1">
                <a:solidFill>
                  <a:prstClr val="black"/>
                </a:solidFill>
              </a:rPr>
              <a:t>інститутів</a:t>
            </a:r>
            <a:r>
              <a:rPr lang="ru-RU" sz="16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10365" y="2457362"/>
            <a:ext cx="721352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— </a:t>
            </a:r>
            <a:r>
              <a:rPr lang="ru-RU" dirty="0" err="1">
                <a:solidFill>
                  <a:prstClr val="black"/>
                </a:solidFill>
              </a:rPr>
              <a:t>історико-теоретичні</a:t>
            </a:r>
            <a:r>
              <a:rPr lang="ru-RU" dirty="0">
                <a:solidFill>
                  <a:prstClr val="black"/>
                </a:solidFill>
              </a:rPr>
              <a:t> науки (</a:t>
            </a:r>
            <a:r>
              <a:rPr lang="ru-RU" dirty="0" err="1">
                <a:solidFill>
                  <a:prstClr val="black"/>
                </a:solidFill>
              </a:rPr>
              <a:t>історія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фінансів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теорія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фінансів</a:t>
            </a:r>
            <a:r>
              <a:rPr lang="ru-RU" dirty="0" smtClean="0">
                <a:solidFill>
                  <a:prstClr val="black"/>
                </a:solidFill>
              </a:rPr>
              <a:t>);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10365" y="3033426"/>
            <a:ext cx="721352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— науки </a:t>
            </a:r>
            <a:r>
              <a:rPr lang="ru-RU" dirty="0" err="1">
                <a:solidFill>
                  <a:prstClr val="black"/>
                </a:solidFill>
              </a:rPr>
              <a:t>управлінського</a:t>
            </a:r>
            <a:r>
              <a:rPr lang="ru-RU" dirty="0">
                <a:solidFill>
                  <a:prstClr val="black"/>
                </a:solidFill>
              </a:rPr>
              <a:t> циклу (</a:t>
            </a:r>
            <a:r>
              <a:rPr lang="ru-RU" dirty="0" err="1">
                <a:solidFill>
                  <a:prstClr val="black"/>
                </a:solidFill>
              </a:rPr>
              <a:t>управління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фінансами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фінансовий</a:t>
            </a:r>
            <a:r>
              <a:rPr lang="ru-RU" dirty="0">
                <a:solidFill>
                  <a:prstClr val="black"/>
                </a:solidFill>
              </a:rPr>
              <a:t> менеджмент);</a:t>
            </a:r>
          </a:p>
        </p:txBody>
      </p:sp>
      <p:cxnSp>
        <p:nvCxnSpPr>
          <p:cNvPr id="8" name="Соединительная линия уступом 7"/>
          <p:cNvCxnSpPr>
            <a:stCxn id="4" idx="1"/>
            <a:endCxn id="5" idx="1"/>
          </p:cNvCxnSpPr>
          <p:nvPr/>
        </p:nvCxnSpPr>
        <p:spPr>
          <a:xfrm rot="10800000" flipV="1">
            <a:off x="1010365" y="1651652"/>
            <a:ext cx="12700" cy="990376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оединительная линия уступом 9"/>
          <p:cNvCxnSpPr>
            <a:stCxn id="4" idx="1"/>
            <a:endCxn id="6" idx="1"/>
          </p:cNvCxnSpPr>
          <p:nvPr/>
        </p:nvCxnSpPr>
        <p:spPr>
          <a:xfrm rot="10800000" flipV="1">
            <a:off x="1010365" y="1651652"/>
            <a:ext cx="12700" cy="1704940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>
            <a:stCxn id="4" idx="1"/>
            <a:endCxn id="3" idx="1"/>
          </p:cNvCxnSpPr>
          <p:nvPr/>
        </p:nvCxnSpPr>
        <p:spPr>
          <a:xfrm rot="10800000" flipH="1" flipV="1">
            <a:off x="1010364" y="1651651"/>
            <a:ext cx="5593" cy="2662465"/>
          </a:xfrm>
          <a:prstGeom prst="bentConnector3">
            <a:avLst>
              <a:gd name="adj1" fmla="val -408725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трелка вниз 12"/>
          <p:cNvSpPr/>
          <p:nvPr/>
        </p:nvSpPr>
        <p:spPr>
          <a:xfrm>
            <a:off x="3712312" y="4807922"/>
            <a:ext cx="136815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828010" y="5167962"/>
            <a:ext cx="3136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окрема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самостійна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галузь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649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16632"/>
            <a:ext cx="7620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3</a:t>
            </a:r>
            <a:r>
              <a:rPr lang="uk-UA" dirty="0" smtClean="0"/>
              <a:t>. </a:t>
            </a:r>
            <a:r>
              <a:rPr lang="uk-UA" dirty="0"/>
              <a:t>Міжнародні та національні стандарти організації місцевих </a:t>
            </a:r>
            <a:r>
              <a:rPr lang="uk-UA" dirty="0" smtClean="0"/>
              <a:t>фінансів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1268760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Стаття </a:t>
            </a:r>
            <a:r>
              <a:rPr lang="uk-UA" dirty="0" smtClean="0"/>
              <a:t>9 </a:t>
            </a:r>
            <a:r>
              <a:rPr lang="uk-UA" dirty="0"/>
              <a:t>"</a:t>
            </a:r>
            <a:r>
              <a:rPr lang="uk-UA" u="sng" dirty="0"/>
              <a:t>Фінансові за­соби органів місцевого самоврядування</a:t>
            </a:r>
            <a:r>
              <a:rPr lang="uk-UA" dirty="0"/>
              <a:t>"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690336"/>
            <a:ext cx="6984776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i="1" u="sng" dirty="0" smtClean="0"/>
              <a:t>7. </a:t>
            </a:r>
            <a:r>
              <a:rPr lang="uk-UA" i="1" u="sng" dirty="0" smtClean="0"/>
              <a:t>За </a:t>
            </a:r>
            <a:r>
              <a:rPr lang="uk-UA" i="1" u="sng" dirty="0"/>
              <a:t>можли­вості, субсидії, котрі надаються органам місцевого само­врядування, не можуть призначатися для фінансування певних </a:t>
            </a:r>
            <a:r>
              <a:rPr lang="uk-UA" i="1" u="sng" dirty="0" err="1" smtClean="0"/>
              <a:t>проєктів</a:t>
            </a:r>
            <a:r>
              <a:rPr lang="uk-UA" i="1" u="sng" dirty="0"/>
              <a:t>. Важливо, щоб асигнування субсидій не обмежувало свободи дій органів місцевого самоврядуван­ня у власній сфері компетенції.</a:t>
            </a:r>
            <a:r>
              <a:rPr lang="uk-UA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86529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16632"/>
            <a:ext cx="7620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3</a:t>
            </a:r>
            <a:r>
              <a:rPr lang="uk-UA" dirty="0" smtClean="0"/>
              <a:t>. </a:t>
            </a:r>
            <a:r>
              <a:rPr lang="uk-UA" dirty="0"/>
              <a:t>Міжнародні та національні стандарти організації місцевих </a:t>
            </a:r>
            <a:r>
              <a:rPr lang="uk-UA" dirty="0" smtClean="0"/>
              <a:t>фінансів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1268760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Стаття </a:t>
            </a:r>
            <a:r>
              <a:rPr lang="uk-UA" dirty="0" smtClean="0"/>
              <a:t>9 </a:t>
            </a:r>
            <a:r>
              <a:rPr lang="uk-UA" dirty="0"/>
              <a:t>"</a:t>
            </a:r>
            <a:r>
              <a:rPr lang="uk-UA" u="sng" dirty="0"/>
              <a:t>Фінансові за­соби органів місцевого самоврядування</a:t>
            </a:r>
            <a:r>
              <a:rPr lang="uk-UA" dirty="0"/>
              <a:t>"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690336"/>
            <a:ext cx="698477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8. </a:t>
            </a:r>
            <a:r>
              <a:rPr lang="uk-UA" smtClean="0"/>
              <a:t>Для </a:t>
            </a:r>
            <a:r>
              <a:rPr lang="uk-UA" dirty="0"/>
              <a:t>фінансуван­ня інвестицій органи місцевого самоврядування мають право на доступ до внутрішнього ринку позичкового ка­піталу.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86529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16632"/>
            <a:ext cx="7620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3</a:t>
            </a:r>
            <a:r>
              <a:rPr lang="uk-UA" dirty="0" smtClean="0"/>
              <a:t>. </a:t>
            </a:r>
            <a:r>
              <a:rPr lang="uk-UA" dirty="0"/>
              <a:t>Міжнародні та національні стандарти організації місцевих </a:t>
            </a:r>
            <a:r>
              <a:rPr lang="uk-UA" dirty="0" smtClean="0"/>
              <a:t>фінансів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1166843"/>
            <a:ext cx="66247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</a:t>
            </a:r>
            <a:r>
              <a:rPr lang="uk-UA" dirty="0" err="1"/>
              <a:t>ціональні</a:t>
            </a:r>
            <a:r>
              <a:rPr lang="uk-UA" dirty="0"/>
              <a:t> стандарти визначені вітчизняною системою нормативно-правового регулювання місцевих фінансів, яка включає: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uk-UA" u="sng" dirty="0">
                <a:hlinkClick r:id="rId2"/>
              </a:rPr>
              <a:t>Конституція України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uk-UA" u="sng" dirty="0">
                <a:hlinkClick r:id="rId3"/>
              </a:rPr>
              <a:t>Бюджетний кодекс України</a:t>
            </a:r>
            <a:r>
              <a:rPr lang="uk-UA" dirty="0"/>
              <a:t> 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u="sng" dirty="0" err="1">
                <a:hlinkClick r:id="rId4"/>
              </a:rPr>
              <a:t>Податковий</a:t>
            </a:r>
            <a:r>
              <a:rPr lang="ru-RU" u="sng" dirty="0">
                <a:hlinkClick r:id="rId4"/>
              </a:rPr>
              <a:t> кодекс </a:t>
            </a:r>
            <a:r>
              <a:rPr lang="ru-RU" u="sng" dirty="0" err="1">
                <a:hlinkClick r:id="rId4"/>
              </a:rPr>
              <a:t>Укра</a:t>
            </a:r>
            <a:r>
              <a:rPr lang="uk-UA" u="sng" dirty="0" err="1">
                <a:hlinkClick r:id="rId4"/>
              </a:rPr>
              <a:t>їни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uk-UA" u="sng" dirty="0">
                <a:hlinkClick r:id="rId5"/>
              </a:rPr>
              <a:t>Господарський кодекс України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uk-UA" u="sng" dirty="0">
                <a:hlinkClick r:id="rId6"/>
              </a:rPr>
              <a:t>Про місцеве самоврядування в Україні</a:t>
            </a:r>
            <a:r>
              <a:rPr lang="uk-UA" dirty="0"/>
              <a:t>: Закон України від 21.05.1997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uk-UA" u="sng" dirty="0">
                <a:hlinkClick r:id="rId7"/>
              </a:rPr>
              <a:t>Про місцеві державні адміністрації</a:t>
            </a:r>
            <a:r>
              <a:rPr lang="uk-UA" dirty="0"/>
              <a:t>: Закон України від 09.04.1999р. 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uk-UA" u="sng" dirty="0">
                <a:hlinkClick r:id="rId8"/>
              </a:rPr>
              <a:t>Про стимулювання розвитку регіонів</a:t>
            </a:r>
            <a:r>
              <a:rPr lang="uk-UA" dirty="0"/>
              <a:t>: Закон України від </a:t>
            </a:r>
            <a:r>
              <a:rPr lang="uk-UA" dirty="0" smtClean="0"/>
              <a:t>08.09.2005</a:t>
            </a:r>
          </a:p>
          <a:p>
            <a:pPr marL="342900" indent="-342900">
              <a:buFont typeface="+mj-lt"/>
              <a:buAutoNum type="arabicPeriod"/>
            </a:pPr>
            <a:endParaRPr lang="uk-UA" dirty="0"/>
          </a:p>
          <a:p>
            <a:endParaRPr lang="ru-RU" dirty="0"/>
          </a:p>
          <a:p>
            <a:r>
              <a:rPr lang="uk-UA" b="1" dirty="0"/>
              <a:t> 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68170" y="5148476"/>
            <a:ext cx="3351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(самостійна робота студента)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4307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трелка вниз 9"/>
          <p:cNvSpPr/>
          <p:nvPr/>
        </p:nvSpPr>
        <p:spPr>
          <a:xfrm>
            <a:off x="761043" y="2287130"/>
            <a:ext cx="3267905" cy="1926650"/>
          </a:xfrm>
          <a:prstGeom prst="downArrow">
            <a:avLst>
              <a:gd name="adj1" fmla="val 8790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3995936" y="2278855"/>
            <a:ext cx="4353492" cy="1934925"/>
          </a:xfrm>
          <a:prstGeom prst="downArrow">
            <a:avLst>
              <a:gd name="adj1" fmla="val 8790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995936" y="116632"/>
            <a:ext cx="4227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1. Історія </a:t>
            </a:r>
            <a:r>
              <a:rPr lang="uk-UA" dirty="0"/>
              <a:t>вчення про місцеві фінанси.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6620" y="1909523"/>
            <a:ext cx="6722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НАПРЯМКИ ФОРМУВАННЯ НАУКИ ПРО </a:t>
            </a:r>
            <a:r>
              <a:rPr lang="uk-UA" i="1" dirty="0" smtClean="0"/>
              <a:t>МІСЦЕВІ ФІНАНСИ</a:t>
            </a:r>
            <a:endParaRPr lang="ru-RU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6620" y="2299831"/>
            <a:ext cx="27363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виникла</a:t>
            </a:r>
            <a:r>
              <a:rPr lang="ru-RU" dirty="0" smtClean="0"/>
              <a:t> наука про </a:t>
            </a: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фінанси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відокремилися</a:t>
            </a:r>
            <a:r>
              <a:rPr lang="ru-RU" dirty="0" smtClean="0"/>
              <a:t> </a:t>
            </a:r>
            <a:r>
              <a:rPr lang="ru-RU" dirty="0" err="1" smtClean="0"/>
              <a:t>місцеві</a:t>
            </a:r>
            <a:r>
              <a:rPr lang="ru-RU" dirty="0" smtClean="0"/>
              <a:t> </a:t>
            </a:r>
            <a:r>
              <a:rPr lang="ru-RU" dirty="0" err="1" smtClean="0"/>
              <a:t>фінанси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185058" y="2299831"/>
            <a:ext cx="40856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dirty="0" smtClean="0"/>
              <a:t>Фінансове </a:t>
            </a:r>
            <a:r>
              <a:rPr lang="uk-UA" dirty="0"/>
              <a:t>господарство  общин та інших територіальних колективів, яке </a:t>
            </a:r>
            <a:r>
              <a:rPr lang="uk-UA" dirty="0" smtClean="0"/>
              <a:t>спочатку вважалося приватним, </a:t>
            </a:r>
            <a:r>
              <a:rPr lang="uk-UA" dirty="0"/>
              <a:t>було включене до складу  публічного фінансового господарства.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594920" y="4319129"/>
            <a:ext cx="2009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Публічні</a:t>
            </a:r>
            <a:r>
              <a:rPr lang="ru-RU" dirty="0" smtClean="0"/>
              <a:t> </a:t>
            </a:r>
            <a:r>
              <a:rPr lang="ru-RU" dirty="0" err="1" smtClean="0"/>
              <a:t>фінанси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76620" y="4317145"/>
            <a:ext cx="2116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фінанси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298670" y="4686477"/>
            <a:ext cx="2278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dirty="0" smtClean="0">
                <a:solidFill>
                  <a:schemeClr val="accent1">
                    <a:lumMod val="50000"/>
                  </a:schemeClr>
                </a:solidFill>
              </a:rPr>
              <a:t>МІСЦЕВІ ФІНАНСИ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6" name="Прямая со стрелкой 15"/>
          <p:cNvCxnSpPr>
            <a:stCxn id="14" idx="3"/>
            <a:endCxn id="12" idx="2"/>
          </p:cNvCxnSpPr>
          <p:nvPr/>
        </p:nvCxnSpPr>
        <p:spPr>
          <a:xfrm flipV="1">
            <a:off x="5576858" y="4688461"/>
            <a:ext cx="1022600" cy="1826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3" idx="2"/>
            <a:endCxn id="14" idx="1"/>
          </p:cNvCxnSpPr>
          <p:nvPr/>
        </p:nvCxnSpPr>
        <p:spPr>
          <a:xfrm>
            <a:off x="2134763" y="4686477"/>
            <a:ext cx="1163907" cy="1846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6865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5936" y="116632"/>
            <a:ext cx="4227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1. Історія </a:t>
            </a:r>
            <a:r>
              <a:rPr lang="uk-UA" dirty="0"/>
              <a:t>вчення про місцеві фінанси.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33149" y="2823630"/>
            <a:ext cx="1015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/>
              <a:t>ХІХ </a:t>
            </a:r>
            <a:r>
              <a:rPr lang="ru-RU" b="1" i="1" dirty="0" smtClean="0"/>
              <a:t>ст.</a:t>
            </a:r>
            <a:endParaRPr lang="ru-RU" b="1" i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1187624" y="3356992"/>
            <a:ext cx="68407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1403648" y="2996952"/>
            <a:ext cx="1089430" cy="184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048084" y="2614237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1864 р</a:t>
            </a:r>
          </a:p>
        </p:txBody>
      </p:sp>
      <p:cxnSp>
        <p:nvCxnSpPr>
          <p:cNvPr id="11" name="Прямая соединительная линия 10"/>
          <p:cNvCxnSpPr>
            <a:stCxn id="9" idx="2"/>
          </p:cNvCxnSpPr>
          <p:nvPr/>
        </p:nvCxnSpPr>
        <p:spPr>
          <a:xfrm flipV="1">
            <a:off x="2493078" y="2492896"/>
            <a:ext cx="1070810" cy="490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563888" y="2492896"/>
            <a:ext cx="1044116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21" idx="0"/>
          </p:cNvCxnSpPr>
          <p:nvPr/>
        </p:nvCxnSpPr>
        <p:spPr>
          <a:xfrm>
            <a:off x="4608004" y="3789040"/>
            <a:ext cx="1384889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21" idx="0"/>
            <a:endCxn id="22" idx="2"/>
          </p:cNvCxnSpPr>
          <p:nvPr/>
        </p:nvCxnSpPr>
        <p:spPr>
          <a:xfrm flipV="1">
            <a:off x="5992893" y="3273951"/>
            <a:ext cx="875393" cy="1307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3343315" y="2123564"/>
            <a:ext cx="931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1920-ті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085946" y="3852051"/>
            <a:ext cx="931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1930-ті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644079" y="4581128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1936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519472" y="2904619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1990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517936" y="2215255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1997</a:t>
            </a:r>
            <a:endParaRPr lang="ru-RU" dirty="0"/>
          </a:p>
        </p:txBody>
      </p:sp>
      <p:cxnSp>
        <p:nvCxnSpPr>
          <p:cNvPr id="29" name="Прямая соединительная линия 28"/>
          <p:cNvCxnSpPr>
            <a:stCxn id="22" idx="2"/>
            <a:endCxn id="27" idx="2"/>
          </p:cNvCxnSpPr>
          <p:nvPr/>
        </p:nvCxnSpPr>
        <p:spPr>
          <a:xfrm flipV="1">
            <a:off x="6868286" y="2584587"/>
            <a:ext cx="998464" cy="6893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1053747" y="908720"/>
            <a:ext cx="71701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smtClean="0"/>
              <a:t>МФ (</a:t>
            </a:r>
            <a:r>
              <a:rPr lang="ru-RU" dirty="0" err="1" smtClean="0"/>
              <a:t>розкладений</a:t>
            </a:r>
            <a:r>
              <a:rPr lang="ru-RU" dirty="0" smtClean="0"/>
              <a:t> за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фінансової</a:t>
            </a:r>
            <a:r>
              <a:rPr lang="ru-RU" dirty="0" smtClean="0"/>
              <a:t> </a:t>
            </a:r>
            <a:r>
              <a:rPr lang="ru-RU" dirty="0" err="1" smtClean="0"/>
              <a:t>автономії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3168170" y="5148476"/>
            <a:ext cx="3351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(самостійна робота студента)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3649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5936" y="116632"/>
            <a:ext cx="4227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1. Історія </a:t>
            </a:r>
            <a:r>
              <a:rPr lang="uk-UA" dirty="0"/>
              <a:t>вчення про місцеві фінанси.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052736"/>
            <a:ext cx="71082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Адам Сміт, Карл та Лоренц Штейн, Адольф Вагнер, </a:t>
            </a:r>
            <a:r>
              <a:rPr lang="uk-UA" b="1" dirty="0" smtClean="0"/>
              <a:t>Василь </a:t>
            </a:r>
            <a:r>
              <a:rPr lang="uk-UA" b="1" dirty="0" err="1" smtClean="0"/>
              <a:t>Лєбєдєв</a:t>
            </a:r>
            <a:r>
              <a:rPr lang="uk-UA" b="1" dirty="0"/>
              <a:t>, </a:t>
            </a:r>
            <a:r>
              <a:rPr lang="uk-UA" b="1" dirty="0" smtClean="0"/>
              <a:t>Володимир </a:t>
            </a:r>
            <a:r>
              <a:rPr lang="uk-UA" b="1" dirty="0" err="1" smtClean="0"/>
              <a:t>Твердохлєбов</a:t>
            </a:r>
            <a:r>
              <a:rPr lang="uk-UA" b="1" dirty="0"/>
              <a:t>, </a:t>
            </a:r>
            <a:r>
              <a:rPr lang="uk-UA" b="1" dirty="0" smtClean="0"/>
              <a:t>Іван </a:t>
            </a:r>
            <a:r>
              <a:rPr lang="uk-UA" b="1" dirty="0" err="1" smtClean="0"/>
              <a:t>Озєров</a:t>
            </a:r>
            <a:r>
              <a:rPr lang="uk-UA" b="1" dirty="0" smtClean="0"/>
              <a:t> </a:t>
            </a:r>
            <a:r>
              <a:rPr lang="uk-UA" dirty="0"/>
              <a:t>та </a:t>
            </a:r>
            <a:r>
              <a:rPr lang="uk-UA" dirty="0" smtClean="0"/>
              <a:t>ін. </a:t>
            </a:r>
            <a:r>
              <a:rPr lang="uk-UA" dirty="0" smtClean="0"/>
              <a:t>розглядали місцеві фінанси як:</a:t>
            </a:r>
          </a:p>
          <a:p>
            <a:endParaRPr lang="uk-UA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uk-UA" dirty="0" smtClean="0"/>
              <a:t>місцеве </a:t>
            </a:r>
            <a:r>
              <a:rPr lang="uk-UA" dirty="0"/>
              <a:t>фінансове господарство адміністративних одиниць</a:t>
            </a:r>
            <a:r>
              <a:rPr lang="uk-UA" dirty="0" smtClean="0"/>
              <a:t>;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uk-UA" dirty="0"/>
              <a:t>сукупність матеріальних засобів, які є в розпорядженні цих одиниць для досягнення їхньої мети</a:t>
            </a:r>
            <a:r>
              <a:rPr lang="uk-UA" dirty="0" smtClean="0"/>
              <a:t>;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uk-UA" dirty="0"/>
              <a:t>тотожно поняттю місцеві бюджети</a:t>
            </a:r>
            <a:r>
              <a:rPr lang="uk-UA" dirty="0" smtClean="0"/>
              <a:t>;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uk-UA" dirty="0"/>
              <a:t>для капіталістичних країн – це доходи і видатки місцевих органів влади і підвідомчих їм  підприємств і </a:t>
            </a:r>
            <a:r>
              <a:rPr lang="uk-UA" dirty="0" smtClean="0"/>
              <a:t>організацій</a:t>
            </a:r>
          </a:p>
          <a:p>
            <a:pPr marL="285750" indent="-285750">
              <a:buFont typeface="Arial" pitchFamily="34" charset="0"/>
              <a:buChar char="•"/>
            </a:pPr>
            <a:endParaRPr lang="uk-UA" dirty="0"/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… 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(самостійна робота студента)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649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5936" y="116632"/>
            <a:ext cx="4764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2. </a:t>
            </a:r>
            <a:r>
              <a:rPr lang="uk-UA" dirty="0"/>
              <a:t>Поняття місцевих фінансів та їх функції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124744"/>
            <a:ext cx="7056784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b="1" dirty="0"/>
              <a:t>Місцеві фінанси </a:t>
            </a:r>
            <a:r>
              <a:rPr lang="uk-UA" b="1" dirty="0" smtClean="0"/>
              <a:t>– </a:t>
            </a:r>
            <a:r>
              <a:rPr lang="uk-UA" dirty="0"/>
              <a:t>це </a:t>
            </a:r>
            <a:r>
              <a:rPr lang="uk-UA" dirty="0" smtClean="0"/>
              <a:t>об’єктивна </a:t>
            </a:r>
            <a:r>
              <a:rPr lang="uk-UA" dirty="0"/>
              <a:t>форма економічних відносин, що </a:t>
            </a:r>
            <a:r>
              <a:rPr lang="uk-UA" dirty="0" smtClean="0"/>
              <a:t>пов’язані </a:t>
            </a:r>
            <a:r>
              <a:rPr lang="uk-UA" dirty="0"/>
              <a:t>з розподілом і перерозподілом вартості ВВП, у процесі яких відбувається формування і використання фондів грошових коштів, призначених для задоволення потреб регіонів країни.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922175"/>
              </p:ext>
            </p:extLst>
          </p:nvPr>
        </p:nvGraphicFramePr>
        <p:xfrm>
          <a:off x="1522571" y="3067685"/>
          <a:ext cx="6078220" cy="192024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4569460"/>
                <a:gridCol w="1508760"/>
              </a:tblGrid>
              <a:tr h="0">
                <a:tc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Місцеві фінанси = </a:t>
                      </a:r>
                      <a:endParaRPr lang="ru-RU" sz="1200">
                        <a:effectLst/>
                      </a:endParaRPr>
                    </a:p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фінанси місцевих органів влади = </a:t>
                      </a:r>
                      <a:endParaRPr lang="ru-RU" sz="1200">
                        <a:effectLst/>
                      </a:endParaRPr>
                    </a:p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комунальні (муніципальні) фінанси  =</a:t>
                      </a:r>
                      <a:endParaRPr lang="ru-RU" sz="1200">
                        <a:effectLst/>
                      </a:endParaRPr>
                    </a:p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 фінанси територіальної громади = </a:t>
                      </a:r>
                      <a:endParaRPr lang="ru-RU" sz="1200">
                        <a:effectLst/>
                      </a:endParaRPr>
                    </a:p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фінанси комуни = </a:t>
                      </a:r>
                      <a:endParaRPr lang="ru-RU" sz="1200">
                        <a:effectLst/>
                      </a:endParaRPr>
                    </a:p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фінанси общини = </a:t>
                      </a:r>
                      <a:endParaRPr lang="ru-RU" sz="1200">
                        <a:effectLst/>
                      </a:endParaRPr>
                    </a:p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фінанси муніципального утворення = </a:t>
                      </a:r>
                      <a:endParaRPr lang="ru-RU" sz="1200">
                        <a:effectLst/>
                      </a:endParaRPr>
                    </a:p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фінанси міста, села ….  територіального утворення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тотожні поняття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948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5936" y="116632"/>
            <a:ext cx="4764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2. </a:t>
            </a:r>
            <a:r>
              <a:rPr lang="uk-UA" dirty="0"/>
              <a:t>Поняття місцевих фінансів та їх функції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71800" y="827263"/>
            <a:ext cx="4004301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000" dirty="0" smtClean="0"/>
              <a:t>ФУНКЦІЇ МІСЦЕВИХ </a:t>
            </a:r>
            <a:r>
              <a:rPr lang="uk-UA" sz="2000" dirty="0" smtClean="0"/>
              <a:t>ФІНАНСІВ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1484784"/>
            <a:ext cx="6696744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>
              <a:buAutoNum type="arabicPeriod"/>
            </a:pPr>
            <a:r>
              <a:rPr lang="uk-UA" b="1" i="1" dirty="0" smtClean="0"/>
              <a:t>Розподільна функція</a:t>
            </a:r>
            <a:endParaRPr lang="uk-UA" b="1" dirty="0" smtClean="0"/>
          </a:p>
          <a:p>
            <a:pPr lvl="0"/>
            <a:r>
              <a:rPr lang="uk-UA" dirty="0" smtClean="0"/>
              <a:t>Перерозподіляючи </a:t>
            </a:r>
            <a:r>
              <a:rPr lang="uk-UA" dirty="0"/>
              <a:t>ВВП (близько 25%) місцеві органи влади втручаються в процес суспільного відтворення і разом з державою спрямовують його. Це відбувається через витрати місцевих бюджетів та шляхом нормативно-правового регулювання соціально-економічної діяльності через встановлення певних правил поведінки господарюючих </a:t>
            </a:r>
            <a:r>
              <a:rPr lang="uk-UA" dirty="0" smtClean="0"/>
              <a:t>суб‘єктів: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4005064"/>
            <a:ext cx="36724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uk-UA" dirty="0" smtClean="0">
                <a:solidFill>
                  <a:prstClr val="black"/>
                </a:solidFill>
              </a:rPr>
              <a:t>цінова </a:t>
            </a:r>
            <a:r>
              <a:rPr lang="uk-UA" dirty="0">
                <a:solidFill>
                  <a:prstClr val="black"/>
                </a:solidFill>
              </a:rPr>
              <a:t>і тарифна політика </a:t>
            </a:r>
            <a:endParaRPr lang="uk-UA" dirty="0" smtClean="0">
              <a:solidFill>
                <a:prstClr val="black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endParaRPr lang="uk-UA" dirty="0">
              <a:solidFill>
                <a:prstClr val="black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uk-UA" dirty="0">
                <a:solidFill>
                  <a:prstClr val="black"/>
                </a:solidFill>
              </a:rPr>
              <a:t>статути та хартії міст, регіонів, </a:t>
            </a:r>
            <a:r>
              <a:rPr lang="uk-UA" dirty="0" smtClean="0">
                <a:solidFill>
                  <a:prstClr val="black"/>
                </a:solidFill>
              </a:rPr>
              <a:t>регулювальні </a:t>
            </a:r>
            <a:r>
              <a:rPr lang="uk-UA" dirty="0">
                <a:solidFill>
                  <a:prstClr val="black"/>
                </a:solidFill>
              </a:rPr>
              <a:t>нормативні акти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5292080" y="4005064"/>
            <a:ext cx="216024" cy="120032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542026" y="4282062"/>
            <a:ext cx="22703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(самостійна робота студента)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3649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5936" y="116632"/>
            <a:ext cx="4764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2. </a:t>
            </a:r>
            <a:r>
              <a:rPr lang="uk-UA" dirty="0"/>
              <a:t>Поняття місцевих фінансів та їх функції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65705" y="1772816"/>
            <a:ext cx="705678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uk-UA" b="1" i="1" dirty="0" smtClean="0"/>
              <a:t>2. Контрольна </a:t>
            </a:r>
            <a:r>
              <a:rPr lang="uk-UA" b="1" i="1" dirty="0"/>
              <a:t>функція </a:t>
            </a:r>
            <a:endParaRPr lang="uk-UA" b="1" i="1" dirty="0" smtClean="0"/>
          </a:p>
          <a:p>
            <a:pPr lvl="0"/>
            <a:r>
              <a:rPr lang="uk-UA" dirty="0" smtClean="0"/>
              <a:t>спрямована на забезпечення передба­чених пропорцій розподілу і перерозподілу фінансових ресурсів, їх цільове і економне використання.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827263"/>
            <a:ext cx="4004301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000" dirty="0" smtClean="0"/>
              <a:t>ФУНКЦІЇ МІСЦЕВИХ </a:t>
            </a:r>
            <a:r>
              <a:rPr lang="uk-UA" sz="2000" dirty="0" smtClean="0"/>
              <a:t>ФІНАНСІВ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54129" y="3212976"/>
            <a:ext cx="70567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dirty="0">
                <a:solidFill>
                  <a:prstClr val="black"/>
                </a:solidFill>
              </a:rPr>
              <a:t>Реалізується в діяльності органів місцевого самоврядування та органів державної влади </a:t>
            </a:r>
            <a:r>
              <a:rPr lang="uk-UA" dirty="0" smtClean="0">
                <a:solidFill>
                  <a:prstClr val="black"/>
                </a:solidFill>
              </a:rPr>
              <a:t>під час </a:t>
            </a:r>
            <a:endParaRPr lang="uk-UA" dirty="0">
              <a:solidFill>
                <a:prstClr val="black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uk-UA" dirty="0" smtClean="0">
                <a:solidFill>
                  <a:prstClr val="black"/>
                </a:solidFill>
              </a:rPr>
              <a:t>складання </a:t>
            </a:r>
            <a:r>
              <a:rPr lang="uk-UA" dirty="0" err="1" smtClean="0">
                <a:solidFill>
                  <a:prstClr val="black"/>
                </a:solidFill>
              </a:rPr>
              <a:t>проєк­тів</a:t>
            </a:r>
            <a:r>
              <a:rPr lang="uk-UA" dirty="0" smtClean="0">
                <a:solidFill>
                  <a:prstClr val="black"/>
                </a:solidFill>
              </a:rPr>
              <a:t> </a:t>
            </a:r>
            <a:r>
              <a:rPr lang="uk-UA" dirty="0">
                <a:solidFill>
                  <a:prstClr val="black"/>
                </a:solidFill>
              </a:rPr>
              <a:t>місцевих бюджетів, їх </a:t>
            </a:r>
            <a:r>
              <a:rPr lang="uk-UA" dirty="0" smtClean="0">
                <a:solidFill>
                  <a:prstClr val="black"/>
                </a:solidFill>
              </a:rPr>
              <a:t>розгляду </a:t>
            </a:r>
            <a:r>
              <a:rPr lang="uk-UA" dirty="0">
                <a:solidFill>
                  <a:prstClr val="black"/>
                </a:solidFill>
              </a:rPr>
              <a:t>і </a:t>
            </a:r>
            <a:r>
              <a:rPr lang="uk-UA" dirty="0" smtClean="0">
                <a:solidFill>
                  <a:prstClr val="black"/>
                </a:solidFill>
              </a:rPr>
              <a:t>затвердження</a:t>
            </a:r>
            <a:endParaRPr lang="uk-UA" dirty="0">
              <a:solidFill>
                <a:prstClr val="black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uk-UA" dirty="0" smtClean="0">
                <a:solidFill>
                  <a:prstClr val="black"/>
                </a:solidFill>
              </a:rPr>
              <a:t>виконання </a:t>
            </a:r>
            <a:r>
              <a:rPr lang="uk-UA" dirty="0">
                <a:solidFill>
                  <a:prstClr val="black"/>
                </a:solidFill>
              </a:rPr>
              <a:t>і </a:t>
            </a:r>
            <a:r>
              <a:rPr lang="uk-UA" dirty="0" smtClean="0">
                <a:solidFill>
                  <a:prstClr val="black"/>
                </a:solidFill>
              </a:rPr>
              <a:t>складання </a:t>
            </a:r>
            <a:r>
              <a:rPr lang="uk-UA" dirty="0">
                <a:solidFill>
                  <a:prstClr val="black"/>
                </a:solidFill>
              </a:rPr>
              <a:t>звіту про виконання місцевих бюджетів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uk-UA" dirty="0" smtClean="0">
                <a:solidFill>
                  <a:prstClr val="black"/>
                </a:solidFill>
              </a:rPr>
              <a:t>контролю інших фондів </a:t>
            </a:r>
            <a:r>
              <a:rPr lang="uk-UA" dirty="0">
                <a:solidFill>
                  <a:prstClr val="black"/>
                </a:solidFill>
              </a:rPr>
              <a:t>грошових коштів та загалом усі фінансові ресурси, які знаходяться в розпорядженні місцевого самоврядування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948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5936" y="116632"/>
            <a:ext cx="4764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2. </a:t>
            </a:r>
            <a:r>
              <a:rPr lang="uk-UA" dirty="0"/>
              <a:t>Поняття місцевих фінансів та їх функції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9477" y="1412776"/>
            <a:ext cx="7056784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uk-UA" b="1" i="1" dirty="0"/>
              <a:t>3</a:t>
            </a:r>
            <a:r>
              <a:rPr lang="uk-UA" b="1" i="1" dirty="0" smtClean="0"/>
              <a:t>. </a:t>
            </a:r>
            <a:r>
              <a:rPr lang="uk-UA" b="1" i="1" dirty="0"/>
              <a:t>Стимулююча функція </a:t>
            </a:r>
            <a:r>
              <a:rPr lang="uk-UA" dirty="0"/>
              <a:t>полягає у створенні </a:t>
            </a:r>
            <a:r>
              <a:rPr lang="uk-UA" dirty="0" smtClean="0"/>
              <a:t>умов</a:t>
            </a:r>
            <a:r>
              <a:rPr lang="uk-UA" dirty="0"/>
              <a:t>, за яких органи місцевого самоврядування стають безпо­середньо зацікавленими у збільшенні обсягів доходів бюджетів, до­датковому залученні надходжень, як загальнодержавних, так і міс­цевих податків і зборів, пошуку альтернативних доходів, ефектив­ному використанні фінансових ресурсів, які поступають у їх розпо­рядження.</a:t>
            </a:r>
            <a:endParaRPr lang="uk-UA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827263"/>
            <a:ext cx="4004301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000" dirty="0" smtClean="0"/>
              <a:t>ФУНКЦІЇ МІСЦЕВИХ </a:t>
            </a:r>
            <a:r>
              <a:rPr lang="uk-UA" sz="2000" dirty="0" smtClean="0"/>
              <a:t>ФІНАНСІВ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9477" y="3645024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Системи </a:t>
            </a:r>
            <a:r>
              <a:rPr lang="uk-UA" dirty="0"/>
              <a:t>пільг </a:t>
            </a:r>
            <a:r>
              <a:rPr lang="uk-UA" dirty="0" smtClean="0"/>
              <a:t>щодо створення </a:t>
            </a:r>
            <a:r>
              <a:rPr lang="uk-UA" dirty="0"/>
              <a:t>сприятливих фінансових умов для розвитку депресивних територій мають назву </a:t>
            </a:r>
            <a:r>
              <a:rPr lang="uk-UA" b="1" dirty="0"/>
              <a:t>преференції</a:t>
            </a:r>
            <a:r>
              <a:rPr lang="uk-UA" dirty="0"/>
              <a:t>.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87623" y="4324341"/>
            <a:ext cx="694863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dirty="0">
                <a:solidFill>
                  <a:prstClr val="black"/>
                </a:solidFill>
              </a:rPr>
              <a:t>Форми: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uk-UA" dirty="0">
                <a:solidFill>
                  <a:prstClr val="black"/>
                </a:solidFill>
              </a:rPr>
              <a:t>особливі бюджетні режими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uk-UA" dirty="0">
                <a:solidFill>
                  <a:prstClr val="black"/>
                </a:solidFill>
              </a:rPr>
              <a:t>податкові канікули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uk-UA" dirty="0">
                <a:solidFill>
                  <a:prstClr val="black"/>
                </a:solidFill>
              </a:rPr>
              <a:t>особливі режими валютного регулювання та візові режими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uk-UA" dirty="0">
                <a:solidFill>
                  <a:prstClr val="black"/>
                </a:solidFill>
              </a:rPr>
              <a:t>спеціальні економічні зони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4230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Кнопка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D83E2C"/>
    </a:hlink>
    <a:folHlink>
      <a:srgbClr val="ED7D2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2790</TotalTime>
  <Words>1262</Words>
  <Application>Microsoft Office PowerPoint</Application>
  <PresentationFormat>Экран (4:3)</PresentationFormat>
  <Paragraphs>153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Кнопка</vt:lpstr>
      <vt:lpstr>МІСЦЕВІ ФІНАНСИ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ОСНОВИ ТЕОРІЇ МІСЦЕВИХ ФІНАНСІВ</dc:title>
  <dc:creator>User</dc:creator>
  <cp:lastModifiedBy>Кудин</cp:lastModifiedBy>
  <cp:revision>37</cp:revision>
  <dcterms:created xsi:type="dcterms:W3CDTF">2015-02-09T18:31:28Z</dcterms:created>
  <dcterms:modified xsi:type="dcterms:W3CDTF">2021-06-07T12:00:59Z</dcterms:modified>
</cp:coreProperties>
</file>