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350" r:id="rId2"/>
    <p:sldId id="398" r:id="rId3"/>
    <p:sldId id="300" r:id="rId4"/>
    <p:sldId id="407" r:id="rId5"/>
    <p:sldId id="404" r:id="rId6"/>
    <p:sldId id="403" r:id="rId7"/>
    <p:sldId id="405" r:id="rId8"/>
    <p:sldId id="406" r:id="rId9"/>
    <p:sldId id="395" r:id="rId10"/>
    <p:sldId id="424" r:id="rId11"/>
    <p:sldId id="425" r:id="rId12"/>
    <p:sldId id="400" r:id="rId13"/>
    <p:sldId id="401" r:id="rId14"/>
    <p:sldId id="373" r:id="rId15"/>
    <p:sldId id="408" r:id="rId16"/>
    <p:sldId id="410" r:id="rId17"/>
    <p:sldId id="411" r:id="rId18"/>
    <p:sldId id="412" r:id="rId19"/>
    <p:sldId id="436" r:id="rId20"/>
    <p:sldId id="414" r:id="rId21"/>
    <p:sldId id="422" r:id="rId22"/>
    <p:sldId id="430" r:id="rId23"/>
    <p:sldId id="423" r:id="rId24"/>
    <p:sldId id="429" r:id="rId25"/>
    <p:sldId id="418" r:id="rId26"/>
    <p:sldId id="409" r:id="rId27"/>
    <p:sldId id="431" r:id="rId28"/>
    <p:sldId id="432" r:id="rId29"/>
    <p:sldId id="433" r:id="rId30"/>
    <p:sldId id="434" r:id="rId31"/>
    <p:sldId id="435" r:id="rId32"/>
  </p:sldIdLst>
  <p:sldSz cx="9144000" cy="6858000" type="screen4x3"/>
  <p:notesSz cx="6858000" cy="9144000"/>
  <p:defaultTextStyle>
    <a:defPPr>
      <a:defRPr lang="uk-UA"/>
    </a:defPPr>
    <a:lvl1pPr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9900"/>
    <a:srgbClr val="FF3300"/>
    <a:srgbClr val="3399FF"/>
    <a:srgbClr val="FFFF00"/>
    <a:srgbClr val="F12DB0"/>
    <a:srgbClr val="FC4C22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-52"/>
              </a:defRPr>
            </a:lvl1pPr>
          </a:lstStyle>
          <a:p>
            <a:pPr>
              <a:defRPr/>
            </a:pPr>
            <a:fld id="{7BB0EB7E-4AB3-42F5-9664-0B1C88C1B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069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ED9C8-D035-463B-861B-01AA72BED19D}" type="slidenum">
              <a:rPr lang="ru-RU" smtClean="0">
                <a:latin typeface="Times New Roman" pitchFamily="18" charset="0"/>
              </a:rPr>
              <a:pPr/>
              <a:t>2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BCF87-7CE7-49B6-BC33-8ADF41CA623B}" type="slidenum">
              <a:rPr lang="ru-RU" smtClean="0">
                <a:latin typeface="Times New Roman" pitchFamily="18" charset="0"/>
              </a:rPr>
              <a:pPr/>
              <a:t>3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6F7C6-7C6D-426C-8B64-F186AFD79FB4}" type="slidenum">
              <a:rPr lang="ru-RU" smtClean="0">
                <a:latin typeface="Times New Roman" pitchFamily="18" charset="0"/>
              </a:rPr>
              <a:pPr/>
              <a:t>4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9A5EA-7DBB-4F56-BACF-882F2E416DB5}" type="slidenum">
              <a:rPr lang="ru-RU" smtClean="0">
                <a:latin typeface="Times New Roman" pitchFamily="18" charset="0"/>
              </a:rPr>
              <a:pPr/>
              <a:t>5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0B451-6AAB-4D82-90DA-F673B061568D}" type="slidenum">
              <a:rPr lang="ru-RU" smtClean="0">
                <a:latin typeface="Times New Roman" pitchFamily="18" charset="0"/>
              </a:rPr>
              <a:pPr/>
              <a:t>6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A66682-3309-47F2-92D7-5001A11822C5}" type="slidenum">
              <a:rPr lang="ru-RU" smtClean="0">
                <a:latin typeface="Times New Roman" pitchFamily="18" charset="0"/>
              </a:rPr>
              <a:pPr/>
              <a:t>7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45CF6F-0170-4DF0-9B7E-B90A01DE3C0F}" type="slidenum">
              <a:rPr lang="ru-RU" smtClean="0">
                <a:latin typeface="Times New Roman" pitchFamily="18" charset="0"/>
              </a:rPr>
              <a:pPr/>
              <a:t>8</a:t>
            </a:fld>
            <a:endParaRPr lang="ru-RU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6" tIns="45717" rIns="91436" bIns="45717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EE485-ED72-4076-B7E2-9362A1124D2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3AF93-D595-4DAF-94C7-2FA6677990B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245225" y="609600"/>
            <a:ext cx="2212975" cy="4486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-396875" y="609600"/>
            <a:ext cx="6489700" cy="4486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7D553-1D8C-494C-870D-31F0674FA94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0C17B-EBCE-4856-AF08-DC6511B1043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BF49B-5A5E-4C8D-AF0D-C0B25BB749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396875" y="9810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65525" y="9810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A85C0-AF39-478A-BA44-D4B21319FD7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47F8E-ED61-41A3-A732-A45C1E250A5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D87CB-E5F1-4ED6-87D4-4561BECA61C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61C90-EF29-4490-86FE-2C84E94F4FE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D1FC1-DE3F-437B-BB78-C72D9FBF923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C5114-F0EC-4240-BCB1-557B279060E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Щелчок правит 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-396875" y="9810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Щелчок правит 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b="0">
                <a:latin typeface="Times New Roman" pitchFamily="18" charset="-52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Times New Roman" pitchFamily="18" charset="-52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Times New Roman" pitchFamily="18" charset="-52"/>
              </a:defRPr>
            </a:lvl1pPr>
          </a:lstStyle>
          <a:p>
            <a:pPr>
              <a:defRPr/>
            </a:pPr>
            <a:fld id="{440D2ACE-311D-43E9-92A5-5BB59D5F121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5650" y="1295400"/>
            <a:ext cx="422275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429750" cy="68580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Rectangle 132"/>
          <p:cNvSpPr>
            <a:spLocks noChangeArrowheads="1"/>
          </p:cNvSpPr>
          <p:nvPr/>
        </p:nvSpPr>
        <p:spPr bwMode="auto">
          <a:xfrm>
            <a:off x="714375" y="214313"/>
            <a:ext cx="8202613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uk-UA" sz="2000" dirty="0">
              <a:latin typeface="Arial" charset="0"/>
              <a:cs typeface="Arial" charset="0"/>
            </a:endParaRPr>
          </a:p>
          <a:p>
            <a:r>
              <a:rPr lang="en-US" sz="2000" dirty="0">
                <a:latin typeface="Arial" charset="0"/>
                <a:cs typeface="Arial" charset="0"/>
              </a:rPr>
              <a:t> </a:t>
            </a:r>
            <a:endParaRPr lang="uk-UA" sz="2000" dirty="0" smtClean="0">
              <a:latin typeface="Arial" charset="0"/>
              <a:cs typeface="Arial" charset="0"/>
            </a:endParaRPr>
          </a:p>
          <a:p>
            <a:endParaRPr lang="uk-UA" sz="2000" dirty="0">
              <a:latin typeface="Arial" charset="0"/>
              <a:cs typeface="Arial" charset="0"/>
            </a:endParaRPr>
          </a:p>
          <a:p>
            <a:endParaRPr lang="uk-UA" sz="2000" dirty="0" smtClean="0">
              <a:latin typeface="Arial" charset="0"/>
              <a:cs typeface="Arial" charset="0"/>
            </a:endParaRPr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r>
              <a:rPr lang="uk-UA" sz="2400" dirty="0">
                <a:latin typeface="Arial" charset="0"/>
                <a:cs typeface="Arial" charset="0"/>
              </a:rPr>
              <a:t>Л Е К Ц І Я </a:t>
            </a:r>
          </a:p>
          <a:p>
            <a:endParaRPr lang="uk-UA" sz="2400" dirty="0">
              <a:latin typeface="Arial" charset="0"/>
              <a:cs typeface="Arial" charset="0"/>
            </a:endParaRPr>
          </a:p>
          <a:p>
            <a:endParaRPr lang="uk-UA" sz="2400" dirty="0">
              <a:latin typeface="Arial" charset="0"/>
              <a:cs typeface="Arial" charset="0"/>
            </a:endParaRPr>
          </a:p>
          <a:p>
            <a:r>
              <a:rPr lang="uk-UA" sz="3600" dirty="0" smtClean="0"/>
              <a:t>Фінансовий </a:t>
            </a:r>
            <a:r>
              <a:rPr lang="uk-UA" sz="3600" dirty="0"/>
              <a:t>механізм реалізації фінансової політики</a:t>
            </a:r>
            <a:r>
              <a:rPr lang="uk-UA" sz="1800" dirty="0"/>
              <a:t> </a:t>
            </a:r>
            <a:endParaRPr lang="uk-UA" sz="1800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r>
              <a:rPr lang="uk-UA" sz="1800" dirty="0">
                <a:solidFill>
                  <a:srgbClr val="FFFF00"/>
                </a:solidFill>
                <a:latin typeface="Arial" charset="0"/>
                <a:cs typeface="Arial" charset="0"/>
              </a:rPr>
              <a:t>     </a:t>
            </a:r>
          </a:p>
          <a:p>
            <a:endParaRPr lang="ru-RU" sz="2400" b="0" dirty="0">
              <a:solidFill>
                <a:srgbClr val="FFFF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1773238"/>
            <a:ext cx="9429750" cy="71437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FFFF66">
                  <a:alpha val="60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AutoShape 36"/>
          <p:cNvSpPr>
            <a:spLocks noChangeArrowheads="1"/>
          </p:cNvSpPr>
          <p:nvPr/>
        </p:nvSpPr>
        <p:spPr bwMode="auto">
          <a:xfrm>
            <a:off x="357188" y="428625"/>
            <a:ext cx="8501062" cy="12144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endParaRPr lang="uk-UA" sz="1800">
              <a:solidFill>
                <a:srgbClr val="FC4C22"/>
              </a:solidFill>
              <a:latin typeface="Arial" charset="0"/>
            </a:endParaRPr>
          </a:p>
          <a:p>
            <a:r>
              <a:rPr lang="uk-UA" sz="2400"/>
              <a:t>Визначення поняття «фінансовий механізм» </a:t>
            </a:r>
          </a:p>
          <a:p>
            <a:r>
              <a:rPr lang="uk-UA" sz="2400"/>
              <a:t>у наукових працях</a:t>
            </a:r>
            <a:endParaRPr lang="ru-RU" sz="240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96497"/>
              </p:ext>
            </p:extLst>
          </p:nvPr>
        </p:nvGraphicFramePr>
        <p:xfrm>
          <a:off x="428625" y="1857375"/>
          <a:ext cx="8501063" cy="4754880"/>
        </p:xfrm>
        <a:graphic>
          <a:graphicData uri="http://schemas.openxmlformats.org/drawingml/2006/table">
            <a:tbl>
              <a:tblPr/>
              <a:tblGrid>
                <a:gridCol w="2127151"/>
                <a:gridCol w="6373912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Прізвище автора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Визначення «фінансового механізму»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Базилевич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В.Д.,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Баластрик</a:t>
                      </a: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Л.О.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Сукупність економіко-організаційних та </a:t>
                      </a:r>
                      <a:r>
                        <a:rPr kumimoji="0" lang="uk-UA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право-вих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 і методів управління фінансовою діяльністю держави в процесі створення і використання фондів фінансових ресурсів для забезпечення різноманітних потреб державних структур, господарських суб’єктів і населення.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Ковалюк</a:t>
                      </a: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О.М.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визначених фінансовою політикою фінансових методів і фінансових важелів, які використовують у своїй діяльності держава та підприємства за їх відповідного правового, нормативного та інформаційного забезпечення.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928688" y="1785938"/>
            <a:ext cx="7572375" cy="2286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algn="just"/>
            <a:r>
              <a:rPr lang="uk-UA" sz="2400" i="1" u="sng">
                <a:latin typeface="Arial Narrow" pitchFamily="34" charset="0"/>
                <a:cs typeface="Times New Roman" pitchFamily="18" charset="0"/>
              </a:rPr>
              <a:t>Фінансовий  механізм  </a:t>
            </a:r>
            <a:r>
              <a:rPr lang="uk-UA" sz="2400">
                <a:latin typeface="Arial Narrow" pitchFamily="34" charset="0"/>
                <a:cs typeface="Times New Roman" pitchFamily="18" charset="0"/>
              </a:rPr>
              <a:t>–  це  комплекс  спеціально  розроблених  і законодавчо закріплених у державі форм та методів створення й використання фінансових ресурсів для забезпечення економічного розвитку та соціальних потреб громадян. </a:t>
            </a:r>
            <a:endParaRPr lang="uk-UA" sz="2400">
              <a:latin typeface="Arial Narrow" pitchFamily="34" charset="0"/>
            </a:endParaRPr>
          </a:p>
          <a:p>
            <a:pPr algn="just">
              <a:lnSpc>
                <a:spcPct val="150000"/>
              </a:lnSpc>
            </a:pPr>
            <a:endParaRPr lang="uk-UA" sz="1800">
              <a:latin typeface="Arial" charset="0"/>
              <a:cs typeface="Arial" charset="0"/>
            </a:endParaRPr>
          </a:p>
        </p:txBody>
      </p:sp>
      <p:sp>
        <p:nvSpPr>
          <p:cNvPr id="13316" name="AutoShape 36"/>
          <p:cNvSpPr>
            <a:spLocks noChangeArrowheads="1"/>
          </p:cNvSpPr>
          <p:nvPr/>
        </p:nvSpPr>
        <p:spPr bwMode="auto">
          <a:xfrm>
            <a:off x="857250" y="357188"/>
            <a:ext cx="7572375" cy="1143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  <a:p>
            <a:r>
              <a:rPr lang="uk-UA" sz="2400" dirty="0" err="1" smtClean="0">
                <a:latin typeface="Arial Narrow" pitchFamily="34" charset="0"/>
              </a:rPr>
              <a:t>Узагальнювальні</a:t>
            </a:r>
            <a:r>
              <a:rPr lang="uk-UA" sz="2400" dirty="0" smtClean="0">
                <a:latin typeface="Arial Narrow" pitchFamily="34" charset="0"/>
              </a:rPr>
              <a:t> </a:t>
            </a:r>
            <a:r>
              <a:rPr lang="uk-UA" sz="2400" dirty="0">
                <a:latin typeface="Arial Narrow" pitchFamily="34" charset="0"/>
              </a:rPr>
              <a:t>думки вчених щодо визначення фінансового механізму</a:t>
            </a:r>
            <a:endParaRPr lang="ru-RU" sz="2400" dirty="0">
              <a:solidFill>
                <a:srgbClr val="FF0000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928688" y="4572000"/>
            <a:ext cx="7572375" cy="2286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indent="450850" algn="just"/>
            <a:r>
              <a:rPr lang="uk-UA" sz="2400" i="1" u="sng" dirty="0">
                <a:latin typeface="Arial Narrow" pitchFamily="34" charset="0"/>
                <a:cs typeface="Times New Roman" pitchFamily="18" charset="0"/>
              </a:rPr>
              <a:t>Фінансовий механізм </a:t>
            </a:r>
            <a:r>
              <a:rPr lang="uk-UA" sz="2400" i="1" dirty="0">
                <a:latin typeface="Arial Narrow" pitchFamily="34" charset="0"/>
                <a:cs typeface="Times New Roman" pitchFamily="18" charset="0"/>
              </a:rPr>
              <a:t>– </a:t>
            </a:r>
            <a:r>
              <a:rPr lang="uk-UA" sz="2400" dirty="0">
                <a:latin typeface="Arial Narrow" pitchFamily="34" charset="0"/>
                <a:cs typeface="Times New Roman" pitchFamily="18" charset="0"/>
              </a:rPr>
              <a:t>сукупність форм, методів, інструментів створення та використання фондів фінансових ресурсів </a:t>
            </a:r>
            <a:r>
              <a:rPr lang="uk-UA" sz="2400" dirty="0" smtClean="0">
                <a:latin typeface="Arial Narrow" pitchFamily="34" charset="0"/>
                <a:cs typeface="Times New Roman" pitchFamily="18" charset="0"/>
              </a:rPr>
              <a:t>для </a:t>
            </a:r>
            <a:r>
              <a:rPr lang="uk-UA" sz="2400" dirty="0">
                <a:latin typeface="Arial Narrow" pitchFamily="34" charset="0"/>
                <a:cs typeface="Times New Roman" pitchFamily="18" charset="0"/>
              </a:rPr>
              <a:t>проведення певної фінансової політики уряду.</a:t>
            </a:r>
            <a:endParaRPr lang="uk-UA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11113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>
            <a:off x="285750" y="2143125"/>
            <a:ext cx="2000250" cy="1433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>
                <a:latin typeface="Arial" charset="0"/>
                <a:cs typeface="Arial" charset="0"/>
              </a:rPr>
              <a:t>Суб'єкти фінансових відносин</a:t>
            </a:r>
          </a:p>
        </p:txBody>
      </p:sp>
      <p:sp>
        <p:nvSpPr>
          <p:cNvPr id="14340" name="AutoShape 36"/>
          <p:cNvSpPr>
            <a:spLocks noChangeArrowheads="1"/>
          </p:cNvSpPr>
          <p:nvPr/>
        </p:nvSpPr>
        <p:spPr bwMode="auto">
          <a:xfrm>
            <a:off x="1214438" y="214313"/>
            <a:ext cx="7000875" cy="8572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endParaRPr lang="uk-UA" sz="1800">
              <a:solidFill>
                <a:srgbClr val="FC4C22"/>
              </a:solidFill>
              <a:latin typeface="Arial" charset="0"/>
            </a:endParaRPr>
          </a:p>
          <a:p>
            <a:r>
              <a:rPr lang="uk-UA" sz="1800"/>
              <a:t> </a:t>
            </a:r>
            <a:r>
              <a:rPr lang="uk-UA" sz="2800">
                <a:latin typeface="Arial Narrow" pitchFamily="34" charset="0"/>
                <a:cs typeface="Times New Roman" pitchFamily="18" charset="0"/>
              </a:rPr>
              <a:t>Фінансовий механізм у фінансовій системі</a:t>
            </a:r>
            <a:endParaRPr lang="uk-UA" sz="2800">
              <a:latin typeface="Arial Narrow" pitchFamily="34" charset="0"/>
            </a:endParaRPr>
          </a:p>
          <a:p>
            <a:endParaRPr lang="ru-RU" sz="18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2643188" y="1714500"/>
            <a:ext cx="1857375" cy="21431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>
                <a:latin typeface="Arial" charset="0"/>
                <a:cs typeface="Arial" charset="0"/>
              </a:rPr>
              <a:t>Методи, форми, інструменти впливу на фінансові відносини</a:t>
            </a:r>
          </a:p>
        </p:txBody>
      </p:sp>
      <p:sp>
        <p:nvSpPr>
          <p:cNvPr id="14342" name="AutoShape 4"/>
          <p:cNvSpPr>
            <a:spLocks noChangeArrowheads="1"/>
          </p:cNvSpPr>
          <p:nvPr/>
        </p:nvSpPr>
        <p:spPr bwMode="auto">
          <a:xfrm>
            <a:off x="214313" y="4929188"/>
            <a:ext cx="2071687" cy="16478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>
                <a:latin typeface="Arial" charset="0"/>
                <a:cs typeface="Arial" charset="0"/>
              </a:rPr>
              <a:t>Законодавчі та виконавчі органи влади</a:t>
            </a:r>
          </a:p>
        </p:txBody>
      </p:sp>
      <p:sp>
        <p:nvSpPr>
          <p:cNvPr id="14343" name="AutoShape 4"/>
          <p:cNvSpPr>
            <a:spLocks noChangeArrowheads="1"/>
          </p:cNvSpPr>
          <p:nvPr/>
        </p:nvSpPr>
        <p:spPr bwMode="auto">
          <a:xfrm>
            <a:off x="2857500" y="5000625"/>
            <a:ext cx="1857376" cy="1433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 dirty="0">
                <a:latin typeface="Arial" charset="0"/>
                <a:cs typeface="Arial" charset="0"/>
              </a:rPr>
              <a:t>Фінансовий механізм</a:t>
            </a:r>
          </a:p>
        </p:txBody>
      </p:sp>
      <p:sp>
        <p:nvSpPr>
          <p:cNvPr id="14344" name="AutoShape 4"/>
          <p:cNvSpPr>
            <a:spLocks noChangeArrowheads="1"/>
          </p:cNvSpPr>
          <p:nvPr/>
        </p:nvSpPr>
        <p:spPr bwMode="auto">
          <a:xfrm>
            <a:off x="4929188" y="4929188"/>
            <a:ext cx="1857375" cy="1433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>
                <a:latin typeface="Arial" charset="0"/>
                <a:cs typeface="Arial" charset="0"/>
              </a:rPr>
              <a:t>Фінансові ресурси</a:t>
            </a:r>
          </a:p>
        </p:txBody>
      </p:sp>
      <p:sp>
        <p:nvSpPr>
          <p:cNvPr id="14345" name="AutoShape 4"/>
          <p:cNvSpPr>
            <a:spLocks noChangeArrowheads="1"/>
          </p:cNvSpPr>
          <p:nvPr/>
        </p:nvSpPr>
        <p:spPr bwMode="auto">
          <a:xfrm>
            <a:off x="7143750" y="4857750"/>
            <a:ext cx="1857375" cy="1433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>
                <a:latin typeface="Arial" charset="0"/>
                <a:cs typeface="Arial" charset="0"/>
              </a:rPr>
              <a:t>Фінансова політика</a:t>
            </a:r>
          </a:p>
        </p:txBody>
      </p:sp>
      <p:sp>
        <p:nvSpPr>
          <p:cNvPr id="14346" name="AutoShape 4"/>
          <p:cNvSpPr>
            <a:spLocks noChangeArrowheads="1"/>
          </p:cNvSpPr>
          <p:nvPr/>
        </p:nvSpPr>
        <p:spPr bwMode="auto">
          <a:xfrm>
            <a:off x="4929188" y="2214563"/>
            <a:ext cx="1643062" cy="1433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 dirty="0">
                <a:latin typeface="Arial" charset="0"/>
                <a:cs typeface="Arial" charset="0"/>
              </a:rPr>
              <a:t>Об'єкт </a:t>
            </a:r>
            <a:r>
              <a:rPr lang="uk-UA" sz="2000" dirty="0" err="1" smtClean="0">
                <a:latin typeface="Arial" charset="0"/>
                <a:cs typeface="Arial" charset="0"/>
              </a:rPr>
              <a:t>фінансо-вих</a:t>
            </a:r>
            <a:r>
              <a:rPr lang="uk-UA" sz="2000" dirty="0" smtClean="0">
                <a:latin typeface="Arial" charset="0"/>
                <a:cs typeface="Arial" charset="0"/>
              </a:rPr>
              <a:t> </a:t>
            </a:r>
            <a:r>
              <a:rPr lang="uk-UA" sz="2000" dirty="0">
                <a:latin typeface="Arial" charset="0"/>
                <a:cs typeface="Arial" charset="0"/>
              </a:rPr>
              <a:t>відносин</a:t>
            </a:r>
          </a:p>
        </p:txBody>
      </p:sp>
      <p:sp>
        <p:nvSpPr>
          <p:cNvPr id="14347" name="AutoShape 4"/>
          <p:cNvSpPr>
            <a:spLocks noChangeArrowheads="1"/>
          </p:cNvSpPr>
          <p:nvPr/>
        </p:nvSpPr>
        <p:spPr bwMode="auto">
          <a:xfrm>
            <a:off x="6929438" y="2214563"/>
            <a:ext cx="1928812" cy="143351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000">
                <a:latin typeface="Arial" charset="0"/>
                <a:cs typeface="Arial" charset="0"/>
              </a:rPr>
              <a:t>Мета, </a:t>
            </a:r>
          </a:p>
          <a:p>
            <a:r>
              <a:rPr lang="uk-UA" sz="2000">
                <a:latin typeface="Arial" charset="0"/>
                <a:cs typeface="Arial" charset="0"/>
              </a:rPr>
              <a:t>завдання</a:t>
            </a:r>
          </a:p>
        </p:txBody>
      </p:sp>
      <p:cxnSp>
        <p:nvCxnSpPr>
          <p:cNvPr id="14348" name="Прямая со стрелкой 32"/>
          <p:cNvCxnSpPr>
            <a:cxnSpLocks noChangeShapeType="1"/>
            <a:stCxn id="14339" idx="3"/>
          </p:cNvCxnSpPr>
          <p:nvPr/>
        </p:nvCxnSpPr>
        <p:spPr bwMode="auto">
          <a:xfrm flipV="1">
            <a:off x="2286000" y="2857500"/>
            <a:ext cx="28575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4349" name="Прямая со стрелкой 34"/>
          <p:cNvCxnSpPr>
            <a:cxnSpLocks noChangeShapeType="1"/>
            <a:stCxn id="14341" idx="3"/>
          </p:cNvCxnSpPr>
          <p:nvPr/>
        </p:nvCxnSpPr>
        <p:spPr bwMode="auto">
          <a:xfrm>
            <a:off x="4500563" y="2786063"/>
            <a:ext cx="357187" cy="15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4350" name="Прямая со стрелкой 36"/>
          <p:cNvCxnSpPr>
            <a:cxnSpLocks noChangeShapeType="1"/>
            <a:stCxn id="14346" idx="3"/>
            <a:endCxn id="14347" idx="1"/>
          </p:cNvCxnSpPr>
          <p:nvPr/>
        </p:nvCxnSpPr>
        <p:spPr bwMode="auto">
          <a:xfrm>
            <a:off x="6572250" y="2930525"/>
            <a:ext cx="357188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4351" name="Прямая соединительная линия 40"/>
          <p:cNvCxnSpPr>
            <a:cxnSpLocks noChangeShapeType="1"/>
            <a:stCxn id="14339" idx="2"/>
          </p:cNvCxnSpPr>
          <p:nvPr/>
        </p:nvCxnSpPr>
        <p:spPr bwMode="auto">
          <a:xfrm rot="5400000">
            <a:off x="645319" y="4217194"/>
            <a:ext cx="1281112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3" name="Прямая соединительная линия 46"/>
          <p:cNvCxnSpPr>
            <a:cxnSpLocks noChangeShapeType="1"/>
          </p:cNvCxnSpPr>
          <p:nvPr/>
        </p:nvCxnSpPr>
        <p:spPr bwMode="auto">
          <a:xfrm>
            <a:off x="6858000" y="5643563"/>
            <a:ext cx="21431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4" name="Прямая соединительная линия 48"/>
          <p:cNvCxnSpPr>
            <a:cxnSpLocks noChangeShapeType="1"/>
            <a:stCxn id="14347" idx="2"/>
          </p:cNvCxnSpPr>
          <p:nvPr/>
        </p:nvCxnSpPr>
        <p:spPr bwMode="auto">
          <a:xfrm rot="16200000" flipH="1">
            <a:off x="7342982" y="4199731"/>
            <a:ext cx="1138238" cy="3492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5" name="Прямая соединительная линия 50"/>
          <p:cNvCxnSpPr>
            <a:cxnSpLocks noChangeShapeType="1"/>
          </p:cNvCxnSpPr>
          <p:nvPr/>
        </p:nvCxnSpPr>
        <p:spPr bwMode="auto">
          <a:xfrm rot="5400000">
            <a:off x="3071812" y="4429126"/>
            <a:ext cx="1000125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6" name="Прямая соединительная линия 52"/>
          <p:cNvCxnSpPr>
            <a:cxnSpLocks noChangeShapeType="1"/>
          </p:cNvCxnSpPr>
          <p:nvPr/>
        </p:nvCxnSpPr>
        <p:spPr bwMode="auto">
          <a:xfrm rot="5400000">
            <a:off x="5214938" y="4286250"/>
            <a:ext cx="114300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7" name="Прямая соединительная линия 54"/>
          <p:cNvCxnSpPr>
            <a:cxnSpLocks noChangeShapeType="1"/>
          </p:cNvCxnSpPr>
          <p:nvPr/>
        </p:nvCxnSpPr>
        <p:spPr bwMode="auto">
          <a:xfrm>
            <a:off x="2286000" y="5572125"/>
            <a:ext cx="500063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9" name="Прямая соединительная линия 28"/>
          <p:cNvCxnSpPr/>
          <p:nvPr/>
        </p:nvCxnSpPr>
        <p:spPr bwMode="auto">
          <a:xfrm>
            <a:off x="4714876" y="5572140"/>
            <a:ext cx="14287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928662" y="2928934"/>
            <a:ext cx="7572375" cy="285750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Держави;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Регіону;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Підприємницької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структури, фінансового інституту чи групи громадян</a:t>
            </a:r>
          </a:p>
          <a:p>
            <a:pPr algn="just">
              <a:lnSpc>
                <a:spcPct val="150000"/>
              </a:lnSpc>
            </a:pPr>
            <a:endParaRPr lang="uk-UA" sz="1800" dirty="0">
              <a:latin typeface="Arial" charset="0"/>
              <a:cs typeface="Arial" charset="0"/>
            </a:endParaRPr>
          </a:p>
        </p:txBody>
      </p:sp>
      <p:sp>
        <p:nvSpPr>
          <p:cNvPr id="13316" name="AutoShape 36"/>
          <p:cNvSpPr>
            <a:spLocks noChangeArrowheads="1"/>
          </p:cNvSpPr>
          <p:nvPr/>
        </p:nvSpPr>
        <p:spPr bwMode="auto">
          <a:xfrm>
            <a:off x="857250" y="357188"/>
            <a:ext cx="7572375" cy="1143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  <a:p>
            <a:r>
              <a:rPr lang="uk-UA" sz="3200" dirty="0" smtClean="0">
                <a:latin typeface="Arial Narrow" pitchFamily="34" charset="0"/>
              </a:rPr>
              <a:t>Рівні реалізації фінансового </a:t>
            </a:r>
            <a:r>
              <a:rPr lang="uk-UA" sz="3200" dirty="0">
                <a:latin typeface="Arial Narrow" pitchFamily="34" charset="0"/>
              </a:rPr>
              <a:t>механізму</a:t>
            </a:r>
            <a:endParaRPr lang="ru-RU" sz="3200" dirty="0">
              <a:solidFill>
                <a:srgbClr val="FF0000"/>
              </a:solidFill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-1587" y="44624"/>
            <a:ext cx="9144000" cy="68580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12"/>
          <p:cNvSpPr>
            <a:spLocks noChangeArrowheads="1"/>
          </p:cNvSpPr>
          <p:nvPr/>
        </p:nvSpPr>
        <p:spPr bwMode="auto">
          <a:xfrm>
            <a:off x="214313" y="1071563"/>
            <a:ext cx="1428750" cy="928687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>
                <a:latin typeface="Arial" charset="0"/>
              </a:rPr>
              <a:t>Ресурсна складова</a:t>
            </a: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1785938" y="1071563"/>
            <a:ext cx="3643312" cy="357187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 dirty="0">
                <a:latin typeface="Arial" charset="0"/>
              </a:rPr>
              <a:t>Організаційна складова</a:t>
            </a:r>
          </a:p>
        </p:txBody>
      </p:sp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572125" y="1071563"/>
            <a:ext cx="1643063" cy="785812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>
                <a:latin typeface="Arial" charset="0"/>
              </a:rPr>
              <a:t>Нормативне забезпечення</a:t>
            </a:r>
          </a:p>
        </p:txBody>
      </p:sp>
      <p:sp>
        <p:nvSpPr>
          <p:cNvPr id="15366" name="Rectangle 12"/>
          <p:cNvSpPr>
            <a:spLocks noChangeArrowheads="1"/>
          </p:cNvSpPr>
          <p:nvPr/>
        </p:nvSpPr>
        <p:spPr bwMode="auto">
          <a:xfrm>
            <a:off x="7358063" y="1071563"/>
            <a:ext cx="1678433" cy="785812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>
                <a:latin typeface="Arial" charset="0"/>
              </a:rPr>
              <a:t>Правове забезпечення</a:t>
            </a:r>
          </a:p>
        </p:txBody>
      </p:sp>
      <p:sp>
        <p:nvSpPr>
          <p:cNvPr id="15367" name="Rectangle 17"/>
          <p:cNvSpPr>
            <a:spLocks noChangeArrowheads="1"/>
          </p:cNvSpPr>
          <p:nvPr/>
        </p:nvSpPr>
        <p:spPr bwMode="auto">
          <a:xfrm>
            <a:off x="214313" y="2500313"/>
            <a:ext cx="1428750" cy="785812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>
                <a:latin typeface="Arial" charset="0"/>
              </a:rPr>
              <a:t>Фінансові ресурси</a:t>
            </a:r>
          </a:p>
        </p:txBody>
      </p:sp>
      <p:sp>
        <p:nvSpPr>
          <p:cNvPr id="15368" name="Rectangle 17"/>
          <p:cNvSpPr>
            <a:spLocks noChangeArrowheads="1"/>
          </p:cNvSpPr>
          <p:nvPr/>
        </p:nvSpPr>
        <p:spPr bwMode="auto">
          <a:xfrm>
            <a:off x="214313" y="4214813"/>
            <a:ext cx="1428750" cy="500062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Кадрові ресурси</a:t>
            </a:r>
          </a:p>
        </p:txBody>
      </p:sp>
      <p:sp>
        <p:nvSpPr>
          <p:cNvPr id="15369" name="Rectangle 17"/>
          <p:cNvSpPr>
            <a:spLocks noChangeArrowheads="1"/>
          </p:cNvSpPr>
          <p:nvPr/>
        </p:nvSpPr>
        <p:spPr bwMode="auto">
          <a:xfrm>
            <a:off x="214313" y="3357563"/>
            <a:ext cx="1428750" cy="785812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 err="1">
                <a:latin typeface="Arial" charset="0"/>
              </a:rPr>
              <a:t>Матеріально-</a:t>
            </a:r>
            <a:endParaRPr lang="uk-UA" dirty="0">
              <a:latin typeface="Arial" charset="0"/>
            </a:endParaRPr>
          </a:p>
          <a:p>
            <a:r>
              <a:rPr lang="uk-UA" dirty="0">
                <a:latin typeface="Arial" charset="0"/>
              </a:rPr>
              <a:t>технічні ресурси</a:t>
            </a:r>
          </a:p>
        </p:txBody>
      </p:sp>
      <p:sp>
        <p:nvSpPr>
          <p:cNvPr id="15370" name="Rectangle 17"/>
          <p:cNvSpPr>
            <a:spLocks noChangeArrowheads="1"/>
          </p:cNvSpPr>
          <p:nvPr/>
        </p:nvSpPr>
        <p:spPr bwMode="auto">
          <a:xfrm>
            <a:off x="1785938" y="3000375"/>
            <a:ext cx="1857375" cy="357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>
                <a:latin typeface="Arial" charset="0"/>
              </a:rPr>
              <a:t>Планування</a:t>
            </a: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3857625" y="3000375"/>
            <a:ext cx="1714500" cy="2948906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u="sng" dirty="0" smtClean="0">
                <a:latin typeface="Arial" charset="0"/>
              </a:rPr>
              <a:t>Доходи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Нагромадження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Видатки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Податки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Неподаткові надходження</a:t>
            </a:r>
          </a:p>
          <a:p>
            <a:r>
              <a:rPr lang="uk-UA" u="sng" dirty="0" smtClean="0">
                <a:latin typeface="Arial" charset="0"/>
              </a:rPr>
              <a:t>Пільги</a:t>
            </a:r>
          </a:p>
          <a:p>
            <a:r>
              <a:rPr lang="uk-UA" u="sng" dirty="0" smtClean="0">
                <a:latin typeface="Arial" charset="0"/>
              </a:rPr>
              <a:t>Зарплата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Дивіденди</a:t>
            </a:r>
          </a:p>
          <a:p>
            <a:r>
              <a:rPr lang="uk-UA" u="sng" dirty="0" smtClean="0">
                <a:latin typeface="Arial" charset="0"/>
              </a:rPr>
              <a:t>Відсоткова  </a:t>
            </a:r>
            <a:r>
              <a:rPr lang="uk-UA" u="sng" dirty="0" smtClean="0">
                <a:latin typeface="Arial" charset="0"/>
              </a:rPr>
              <a:t>ставка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Фінансові </a:t>
            </a:r>
            <a:r>
              <a:rPr lang="uk-UA" u="sng" dirty="0" smtClean="0">
                <a:latin typeface="Arial" charset="0"/>
              </a:rPr>
              <a:t>санкції</a:t>
            </a:r>
            <a:endParaRPr lang="uk-UA" u="sng" dirty="0">
              <a:latin typeface="Arial" charset="0"/>
            </a:endParaRPr>
          </a:p>
          <a:p>
            <a:r>
              <a:rPr lang="uk-UA" u="sng" dirty="0" smtClean="0">
                <a:latin typeface="Arial" charset="0"/>
              </a:rPr>
              <a:t>Фінансові </a:t>
            </a:r>
            <a:r>
              <a:rPr lang="uk-UA" u="sng" dirty="0" smtClean="0">
                <a:latin typeface="Arial" charset="0"/>
              </a:rPr>
              <a:t>резерви</a:t>
            </a:r>
            <a:endParaRPr lang="uk-UA" u="sng" dirty="0">
              <a:latin typeface="Arial" charset="0"/>
            </a:endParaRPr>
          </a:p>
          <a:p>
            <a:r>
              <a:rPr lang="uk-UA" u="sng" dirty="0" err="1" smtClean="0">
                <a:latin typeface="Arial" charset="0"/>
              </a:rPr>
              <a:t>Фінсові</a:t>
            </a:r>
            <a:r>
              <a:rPr lang="uk-UA" u="sng" dirty="0" smtClean="0">
                <a:latin typeface="Arial" charset="0"/>
              </a:rPr>
              <a:t> </a:t>
            </a:r>
            <a:r>
              <a:rPr lang="uk-UA" u="sng" dirty="0" smtClean="0">
                <a:latin typeface="Arial" charset="0"/>
              </a:rPr>
              <a:t>ліміти</a:t>
            </a:r>
            <a:endParaRPr lang="uk-UA" u="sng" dirty="0">
              <a:latin typeface="Arial" charset="0"/>
            </a:endParaRPr>
          </a:p>
          <a:p>
            <a:endParaRPr lang="uk-UA" sz="1600" dirty="0">
              <a:latin typeface="Arial" charset="0"/>
            </a:endParaRPr>
          </a:p>
        </p:txBody>
      </p:sp>
      <p:sp>
        <p:nvSpPr>
          <p:cNvPr id="15372" name="Rectangle 17"/>
          <p:cNvSpPr>
            <a:spLocks noChangeArrowheads="1"/>
          </p:cNvSpPr>
          <p:nvPr/>
        </p:nvSpPr>
        <p:spPr bwMode="auto">
          <a:xfrm>
            <a:off x="5715000" y="2428875"/>
            <a:ext cx="1428750" cy="14287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u="sng" dirty="0">
                <a:latin typeface="Arial" charset="0"/>
              </a:rPr>
              <a:t>Норми</a:t>
            </a:r>
          </a:p>
          <a:p>
            <a:r>
              <a:rPr lang="uk-UA" u="sng" dirty="0">
                <a:latin typeface="Arial" charset="0"/>
              </a:rPr>
              <a:t>Нормативи</a:t>
            </a:r>
          </a:p>
          <a:p>
            <a:r>
              <a:rPr lang="uk-UA" u="sng" dirty="0">
                <a:latin typeface="Arial" charset="0"/>
              </a:rPr>
              <a:t>Інструкції</a:t>
            </a:r>
          </a:p>
          <a:p>
            <a:r>
              <a:rPr lang="uk-UA" u="sng" dirty="0">
                <a:latin typeface="Arial" charset="0"/>
              </a:rPr>
              <a:t>Тарифні сітки</a:t>
            </a:r>
          </a:p>
          <a:p>
            <a:r>
              <a:rPr lang="uk-UA" u="sng" dirty="0">
                <a:latin typeface="Arial" charset="0"/>
              </a:rPr>
              <a:t>Ліміти</a:t>
            </a:r>
          </a:p>
          <a:p>
            <a:r>
              <a:rPr lang="uk-UA" u="sng" dirty="0">
                <a:latin typeface="Arial" charset="0"/>
              </a:rPr>
              <a:t>Резерви</a:t>
            </a:r>
            <a:endParaRPr lang="ru-RU" u="sng" dirty="0">
              <a:latin typeface="Arial" charset="0"/>
            </a:endParaRPr>
          </a:p>
        </p:txBody>
      </p:sp>
      <p:sp>
        <p:nvSpPr>
          <p:cNvPr id="15373" name="Rectangle 17"/>
          <p:cNvSpPr>
            <a:spLocks noChangeArrowheads="1"/>
          </p:cNvSpPr>
          <p:nvPr/>
        </p:nvSpPr>
        <p:spPr bwMode="auto">
          <a:xfrm>
            <a:off x="7286625" y="2500313"/>
            <a:ext cx="1749871" cy="5715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Конституція України</a:t>
            </a:r>
          </a:p>
        </p:txBody>
      </p:sp>
      <p:sp>
        <p:nvSpPr>
          <p:cNvPr id="15374" name="Стрелка вниз 32"/>
          <p:cNvSpPr>
            <a:spLocks noChangeArrowheads="1"/>
          </p:cNvSpPr>
          <p:nvPr/>
        </p:nvSpPr>
        <p:spPr bwMode="auto">
          <a:xfrm>
            <a:off x="500063" y="2071688"/>
            <a:ext cx="857250" cy="3571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5" name="Стрелка вниз 38"/>
          <p:cNvSpPr>
            <a:spLocks noChangeArrowheads="1"/>
          </p:cNvSpPr>
          <p:nvPr/>
        </p:nvSpPr>
        <p:spPr bwMode="auto">
          <a:xfrm>
            <a:off x="2143125" y="2500313"/>
            <a:ext cx="857250" cy="3571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Стрелка вниз 39"/>
          <p:cNvSpPr>
            <a:spLocks noChangeArrowheads="1"/>
          </p:cNvSpPr>
          <p:nvPr/>
        </p:nvSpPr>
        <p:spPr bwMode="auto">
          <a:xfrm>
            <a:off x="4143375" y="2500313"/>
            <a:ext cx="857250" cy="4286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7" name="Стрелка вниз 40"/>
          <p:cNvSpPr>
            <a:spLocks noChangeArrowheads="1"/>
          </p:cNvSpPr>
          <p:nvPr/>
        </p:nvSpPr>
        <p:spPr bwMode="auto">
          <a:xfrm>
            <a:off x="7858125" y="2000250"/>
            <a:ext cx="857250" cy="3571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8" name="Стрелка вниз 41"/>
          <p:cNvSpPr>
            <a:spLocks noChangeArrowheads="1"/>
          </p:cNvSpPr>
          <p:nvPr/>
        </p:nvSpPr>
        <p:spPr bwMode="auto">
          <a:xfrm>
            <a:off x="5929313" y="1928813"/>
            <a:ext cx="857250" cy="3571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AutoShape 9"/>
          <p:cNvSpPr>
            <a:spLocks noChangeArrowheads="1"/>
          </p:cNvSpPr>
          <p:nvPr/>
        </p:nvSpPr>
        <p:spPr bwMode="auto">
          <a:xfrm>
            <a:off x="642938" y="214313"/>
            <a:ext cx="6215062" cy="5000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r>
              <a:rPr lang="uk-UA" sz="1600" dirty="0">
                <a:latin typeface="Arial" charset="0"/>
              </a:rPr>
              <a:t>  </a:t>
            </a:r>
            <a:r>
              <a:rPr lang="ru-RU" sz="2000" dirty="0">
                <a:latin typeface="Arial" charset="0"/>
              </a:rPr>
              <a:t> Структура </a:t>
            </a:r>
            <a:r>
              <a:rPr lang="uk-UA" sz="2000" dirty="0">
                <a:latin typeface="Arial" charset="0"/>
              </a:rPr>
              <a:t>фінансового механізму</a:t>
            </a:r>
            <a:endParaRPr lang="uk-UA" sz="1800" dirty="0">
              <a:latin typeface="Arial" charset="0"/>
            </a:endParaRPr>
          </a:p>
        </p:txBody>
      </p:sp>
      <p:sp>
        <p:nvSpPr>
          <p:cNvPr id="15380" name="Rectangle 12"/>
          <p:cNvSpPr>
            <a:spLocks noChangeArrowheads="1"/>
          </p:cNvSpPr>
          <p:nvPr/>
        </p:nvSpPr>
        <p:spPr bwMode="auto">
          <a:xfrm>
            <a:off x="1785938" y="1714500"/>
            <a:ext cx="1857375" cy="642938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>
                <a:latin typeface="Arial" charset="0"/>
              </a:rPr>
              <a:t>Фінансові методи</a:t>
            </a:r>
          </a:p>
        </p:txBody>
      </p:sp>
      <p:sp>
        <p:nvSpPr>
          <p:cNvPr id="15381" name="Rectangle 12"/>
          <p:cNvSpPr>
            <a:spLocks noChangeArrowheads="1"/>
          </p:cNvSpPr>
          <p:nvPr/>
        </p:nvSpPr>
        <p:spPr bwMode="auto">
          <a:xfrm>
            <a:off x="3786188" y="1714500"/>
            <a:ext cx="1714500" cy="642938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>
                <a:latin typeface="Arial" charset="0"/>
              </a:rPr>
              <a:t>Фінансові важелі</a:t>
            </a:r>
          </a:p>
        </p:txBody>
      </p:sp>
      <p:cxnSp>
        <p:nvCxnSpPr>
          <p:cNvPr id="15382" name="Прямая со стрелкой 40"/>
          <p:cNvCxnSpPr>
            <a:cxnSpLocks noChangeShapeType="1"/>
            <a:endCxn id="15380" idx="0"/>
          </p:cNvCxnSpPr>
          <p:nvPr/>
        </p:nvCxnSpPr>
        <p:spPr bwMode="auto">
          <a:xfrm rot="5400000">
            <a:off x="2571750" y="1571625"/>
            <a:ext cx="2857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5383" name="Прямая со стрелкой 44"/>
          <p:cNvCxnSpPr>
            <a:cxnSpLocks noChangeShapeType="1"/>
          </p:cNvCxnSpPr>
          <p:nvPr/>
        </p:nvCxnSpPr>
        <p:spPr bwMode="auto">
          <a:xfrm rot="5400000">
            <a:off x="4464844" y="1534319"/>
            <a:ext cx="214313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5384" name="Rectangle 17"/>
          <p:cNvSpPr>
            <a:spLocks noChangeArrowheads="1"/>
          </p:cNvSpPr>
          <p:nvPr/>
        </p:nvSpPr>
        <p:spPr bwMode="auto">
          <a:xfrm>
            <a:off x="1785938" y="5429250"/>
            <a:ext cx="1857375" cy="357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Кредитування</a:t>
            </a:r>
          </a:p>
        </p:txBody>
      </p:sp>
      <p:sp>
        <p:nvSpPr>
          <p:cNvPr id="15385" name="Rectangle 17"/>
          <p:cNvSpPr>
            <a:spLocks noChangeArrowheads="1"/>
          </p:cNvSpPr>
          <p:nvPr/>
        </p:nvSpPr>
        <p:spPr bwMode="auto">
          <a:xfrm>
            <a:off x="1785938" y="4929188"/>
            <a:ext cx="1857375" cy="35718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 smtClean="0">
                <a:latin typeface="Arial" charset="0"/>
              </a:rPr>
              <a:t>Інвестування</a:t>
            </a:r>
            <a:endParaRPr lang="uk-UA" sz="1600" dirty="0">
              <a:latin typeface="Arial" charset="0"/>
            </a:endParaRPr>
          </a:p>
        </p:txBody>
      </p:sp>
      <p:sp>
        <p:nvSpPr>
          <p:cNvPr id="15386" name="Rectangle 17"/>
          <p:cNvSpPr>
            <a:spLocks noChangeArrowheads="1"/>
          </p:cNvSpPr>
          <p:nvPr/>
        </p:nvSpPr>
        <p:spPr bwMode="auto">
          <a:xfrm>
            <a:off x="1785938" y="3429000"/>
            <a:ext cx="1857375" cy="357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>
                <a:latin typeface="Arial" charset="0"/>
              </a:rPr>
              <a:t>Прогнозування</a:t>
            </a:r>
          </a:p>
        </p:txBody>
      </p:sp>
      <p:sp>
        <p:nvSpPr>
          <p:cNvPr id="15387" name="Rectangle 17"/>
          <p:cNvSpPr>
            <a:spLocks noChangeArrowheads="1"/>
          </p:cNvSpPr>
          <p:nvPr/>
        </p:nvSpPr>
        <p:spPr bwMode="auto">
          <a:xfrm>
            <a:off x="1785938" y="3929063"/>
            <a:ext cx="1857375" cy="35718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Фінансування</a:t>
            </a:r>
          </a:p>
        </p:txBody>
      </p:sp>
      <p:sp>
        <p:nvSpPr>
          <p:cNvPr id="15388" name="Rectangle 17"/>
          <p:cNvSpPr>
            <a:spLocks noChangeArrowheads="1"/>
          </p:cNvSpPr>
          <p:nvPr/>
        </p:nvSpPr>
        <p:spPr bwMode="auto">
          <a:xfrm>
            <a:off x="1785938" y="4429125"/>
            <a:ext cx="1857375" cy="357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 smtClean="0">
                <a:latin typeface="Arial" charset="0"/>
              </a:rPr>
              <a:t>Оподаткування</a:t>
            </a:r>
            <a:endParaRPr lang="uk-UA" dirty="0">
              <a:latin typeface="Arial" charset="0"/>
            </a:endParaRPr>
          </a:p>
        </p:txBody>
      </p:sp>
      <p:sp>
        <p:nvSpPr>
          <p:cNvPr id="15389" name="Rectangle 17"/>
          <p:cNvSpPr>
            <a:spLocks noChangeArrowheads="1"/>
          </p:cNvSpPr>
          <p:nvPr/>
        </p:nvSpPr>
        <p:spPr bwMode="auto">
          <a:xfrm>
            <a:off x="1785938" y="5857875"/>
            <a:ext cx="1857375" cy="357188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Страхування</a:t>
            </a:r>
          </a:p>
        </p:txBody>
      </p:sp>
      <p:sp>
        <p:nvSpPr>
          <p:cNvPr id="15390" name="Rectangle 17"/>
          <p:cNvSpPr>
            <a:spLocks noChangeArrowheads="1"/>
          </p:cNvSpPr>
          <p:nvPr/>
        </p:nvSpPr>
        <p:spPr bwMode="auto">
          <a:xfrm>
            <a:off x="7286625" y="4941168"/>
            <a:ext cx="1749871" cy="100012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>
                <a:latin typeface="Arial" charset="0"/>
              </a:rPr>
              <a:t>Накази  та інструкції міністерств та відомств</a:t>
            </a:r>
          </a:p>
        </p:txBody>
      </p:sp>
      <p:sp>
        <p:nvSpPr>
          <p:cNvPr id="15391" name="Rectangle 17"/>
          <p:cNvSpPr>
            <a:spLocks noChangeArrowheads="1"/>
          </p:cNvSpPr>
          <p:nvPr/>
        </p:nvSpPr>
        <p:spPr bwMode="auto">
          <a:xfrm>
            <a:off x="7286625" y="3178969"/>
            <a:ext cx="1749871" cy="4095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Закони України</a:t>
            </a:r>
          </a:p>
        </p:txBody>
      </p:sp>
      <p:sp>
        <p:nvSpPr>
          <p:cNvPr id="15392" name="Rectangle 17"/>
          <p:cNvSpPr>
            <a:spLocks noChangeArrowheads="1"/>
          </p:cNvSpPr>
          <p:nvPr/>
        </p:nvSpPr>
        <p:spPr bwMode="auto">
          <a:xfrm>
            <a:off x="7286625" y="3750469"/>
            <a:ext cx="1749871" cy="5715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>
                <a:latin typeface="Arial" charset="0"/>
              </a:rPr>
              <a:t>Укази Президента України</a:t>
            </a:r>
          </a:p>
        </p:txBody>
      </p:sp>
      <p:sp>
        <p:nvSpPr>
          <p:cNvPr id="15393" name="Rectangle 17"/>
          <p:cNvSpPr>
            <a:spLocks noChangeArrowheads="1"/>
          </p:cNvSpPr>
          <p:nvPr/>
        </p:nvSpPr>
        <p:spPr bwMode="auto">
          <a:xfrm>
            <a:off x="7286625" y="4429125"/>
            <a:ext cx="1749871" cy="39052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sz="1600" dirty="0">
                <a:latin typeface="Arial" charset="0"/>
              </a:rPr>
              <a:t>Постанови </a:t>
            </a:r>
            <a:r>
              <a:rPr lang="uk-UA" dirty="0">
                <a:latin typeface="Arial" charset="0"/>
              </a:rPr>
              <a:t>Уряду</a:t>
            </a:r>
            <a:endParaRPr lang="uk-UA" sz="1600" dirty="0">
              <a:latin typeface="Arial" charset="0"/>
            </a:endParaRPr>
          </a:p>
        </p:txBody>
      </p:sp>
      <p:sp>
        <p:nvSpPr>
          <p:cNvPr id="15394" name="Rectangle 17"/>
          <p:cNvSpPr>
            <a:spLocks noChangeArrowheads="1"/>
          </p:cNvSpPr>
          <p:nvPr/>
        </p:nvSpPr>
        <p:spPr bwMode="auto">
          <a:xfrm>
            <a:off x="7286624" y="6041232"/>
            <a:ext cx="1749871" cy="526306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12700" tIns="12700" rIns="12700" bIns="12700"/>
          <a:lstStyle/>
          <a:p>
            <a:r>
              <a:rPr lang="uk-UA" dirty="0" smtClean="0">
                <a:latin typeface="Arial" charset="0"/>
              </a:rPr>
              <a:t>Циркуляційні листи</a:t>
            </a:r>
            <a:endParaRPr lang="uk-UA" dirty="0">
              <a:latin typeface="Arial" charset="0"/>
            </a:endParaRPr>
          </a:p>
        </p:txBody>
      </p:sp>
      <p:sp>
        <p:nvSpPr>
          <p:cNvPr id="15395" name="Rectangle 12"/>
          <p:cNvSpPr>
            <a:spLocks noChangeArrowheads="1"/>
          </p:cNvSpPr>
          <p:nvPr/>
        </p:nvSpPr>
        <p:spPr bwMode="auto">
          <a:xfrm>
            <a:off x="7358063" y="247651"/>
            <a:ext cx="1678433" cy="620688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r>
              <a:rPr lang="uk-UA" sz="1600">
                <a:latin typeface="Arial" charset="0"/>
              </a:rPr>
              <a:t>Інформаційне  забезпечення</a:t>
            </a:r>
          </a:p>
        </p:txBody>
      </p:sp>
      <p:cxnSp>
        <p:nvCxnSpPr>
          <p:cNvPr id="15396" name="Прямая со стрелкой 61"/>
          <p:cNvCxnSpPr>
            <a:cxnSpLocks noChangeShapeType="1"/>
            <a:stCxn id="15379" idx="2"/>
          </p:cNvCxnSpPr>
          <p:nvPr/>
        </p:nvCxnSpPr>
        <p:spPr bwMode="auto">
          <a:xfrm rot="5400000">
            <a:off x="2232025" y="-517525"/>
            <a:ext cx="285750" cy="2749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5397" name="Прямая со стрелкой 63"/>
          <p:cNvCxnSpPr>
            <a:cxnSpLocks noChangeShapeType="1"/>
            <a:stCxn id="15379" idx="2"/>
            <a:endCxn id="15364" idx="0"/>
          </p:cNvCxnSpPr>
          <p:nvPr/>
        </p:nvCxnSpPr>
        <p:spPr bwMode="auto">
          <a:xfrm rot="5400000">
            <a:off x="3500438" y="822325"/>
            <a:ext cx="357188" cy="1412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5398" name="Прямая со стрелкой 65"/>
          <p:cNvCxnSpPr>
            <a:cxnSpLocks noChangeShapeType="1"/>
            <a:stCxn id="15379" idx="2"/>
          </p:cNvCxnSpPr>
          <p:nvPr/>
        </p:nvCxnSpPr>
        <p:spPr bwMode="auto">
          <a:xfrm rot="16200000" flipH="1">
            <a:off x="4625181" y="-161131"/>
            <a:ext cx="357188" cy="21082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5399" name="Прямая со стрелкой 67"/>
          <p:cNvCxnSpPr>
            <a:cxnSpLocks noChangeShapeType="1"/>
            <a:stCxn id="15379" idx="2"/>
          </p:cNvCxnSpPr>
          <p:nvPr/>
        </p:nvCxnSpPr>
        <p:spPr bwMode="auto">
          <a:xfrm rot="16200000" flipH="1">
            <a:off x="5482432" y="-1018382"/>
            <a:ext cx="285750" cy="37512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5400" name="Прямая со стрелкой 69"/>
          <p:cNvCxnSpPr>
            <a:cxnSpLocks noChangeShapeType="1"/>
            <a:stCxn id="15379" idx="2"/>
          </p:cNvCxnSpPr>
          <p:nvPr/>
        </p:nvCxnSpPr>
        <p:spPr bwMode="auto">
          <a:xfrm rot="5400000" flipH="1" flipV="1">
            <a:off x="5553869" y="-1089819"/>
            <a:ext cx="0" cy="36083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3143250" y="1500188"/>
            <a:ext cx="3143250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>
                <a:latin typeface="Arial Narrow" pitchFamily="34" charset="0"/>
                <a:cs typeface="Times New Roman" pitchFamily="18" charset="0"/>
              </a:rPr>
              <a:t>Напрямки впливу</a:t>
            </a:r>
            <a:endParaRPr lang="uk-UA" sz="2400">
              <a:latin typeface="Arial Narrow" pitchFamily="34" charset="0"/>
            </a:endParaRPr>
          </a:p>
          <a:p>
            <a:pPr algn="just">
              <a:lnSpc>
                <a:spcPct val="150000"/>
              </a:lnSpc>
            </a:pPr>
            <a:endParaRPr lang="uk-UA" sz="1800">
              <a:latin typeface="Arial" charset="0"/>
              <a:cs typeface="Arial" charset="0"/>
            </a:endParaRPr>
          </a:p>
        </p:txBody>
      </p:sp>
      <p:sp>
        <p:nvSpPr>
          <p:cNvPr id="16388" name="AutoShape 36"/>
          <p:cNvSpPr>
            <a:spLocks noChangeArrowheads="1"/>
          </p:cNvSpPr>
          <p:nvPr/>
        </p:nvSpPr>
        <p:spPr bwMode="auto">
          <a:xfrm>
            <a:off x="857250" y="357188"/>
            <a:ext cx="7572375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dirty="0">
                <a:solidFill>
                  <a:srgbClr val="FF0000"/>
                </a:solidFill>
                <a:latin typeface="Arial" charset="0"/>
                <a:cs typeface="Arial" charset="0"/>
              </a:rPr>
              <a:t>Фінансовий метод </a:t>
            </a:r>
            <a:r>
              <a:rPr lang="uk-UA" sz="2400" dirty="0">
                <a:latin typeface="Arial" charset="0"/>
                <a:cs typeface="Arial" charset="0"/>
              </a:rPr>
              <a:t>– спосіб впливу фінансових відносин на господарський </a:t>
            </a:r>
            <a:r>
              <a:rPr lang="uk-UA" sz="2400" dirty="0" smtClean="0">
                <a:latin typeface="Arial" charset="0"/>
                <a:cs typeface="Arial" charset="0"/>
              </a:rPr>
              <a:t>процес</a:t>
            </a:r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214313" y="2714624"/>
            <a:ext cx="3571875" cy="157163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dirty="0" smtClean="0">
                <a:latin typeface="Arial" charset="0"/>
                <a:cs typeface="Arial" charset="0"/>
              </a:rPr>
              <a:t>Управління </a:t>
            </a:r>
            <a:r>
              <a:rPr lang="uk-UA" sz="2400" dirty="0">
                <a:latin typeface="Arial" charset="0"/>
                <a:cs typeface="Arial" charset="0"/>
              </a:rPr>
              <a:t>рухом фінансових ресурсів</a:t>
            </a:r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4000500" y="2714625"/>
            <a:ext cx="5000625" cy="157163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dirty="0" smtClean="0">
                <a:latin typeface="Arial" charset="0"/>
                <a:cs typeface="Arial" charset="0"/>
              </a:rPr>
              <a:t>Управління </a:t>
            </a:r>
            <a:r>
              <a:rPr lang="uk-UA" sz="2400" dirty="0">
                <a:latin typeface="Arial" charset="0"/>
                <a:cs typeface="Arial" charset="0"/>
              </a:rPr>
              <a:t>рухом ринкових комерційних </a:t>
            </a:r>
            <a:r>
              <a:rPr lang="uk-UA" sz="2400" dirty="0" smtClean="0">
                <a:latin typeface="Arial" charset="0"/>
                <a:cs typeface="Arial" charset="0"/>
              </a:rPr>
              <a:t>відносин</a:t>
            </a:r>
            <a:endParaRPr lang="ru-RU" sz="2400" dirty="0">
              <a:latin typeface="Arial" charset="0"/>
              <a:cs typeface="Arial" charset="0"/>
            </a:endParaRPr>
          </a:p>
        </p:txBody>
      </p:sp>
      <p:cxnSp>
        <p:nvCxnSpPr>
          <p:cNvPr id="16391" name="Прямая со стрелкой 8"/>
          <p:cNvCxnSpPr>
            <a:cxnSpLocks noChangeShapeType="1"/>
            <a:stCxn id="16387" idx="2"/>
          </p:cNvCxnSpPr>
          <p:nvPr/>
        </p:nvCxnSpPr>
        <p:spPr bwMode="auto">
          <a:xfrm rot="5400000">
            <a:off x="3250406" y="1178720"/>
            <a:ext cx="428625" cy="250031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6392" name="Прямая со стрелкой 10"/>
          <p:cNvCxnSpPr>
            <a:cxnSpLocks noChangeShapeType="1"/>
          </p:cNvCxnSpPr>
          <p:nvPr/>
        </p:nvCxnSpPr>
        <p:spPr bwMode="auto">
          <a:xfrm>
            <a:off x="4714875" y="2214563"/>
            <a:ext cx="2214563" cy="4286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AutoShape 4"/>
          <p:cNvSpPr>
            <a:spLocks noChangeArrowheads="1"/>
          </p:cNvSpPr>
          <p:nvPr/>
        </p:nvSpPr>
        <p:spPr bwMode="auto">
          <a:xfrm>
            <a:off x="285750" y="1500188"/>
            <a:ext cx="8572500" cy="1714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algn="just"/>
            <a:r>
              <a:rPr lang="uk-UA" sz="2400" u="sng" dirty="0">
                <a:latin typeface="Arial" charset="0"/>
                <a:cs typeface="Arial" charset="0"/>
              </a:rPr>
              <a:t>Об’єкт фінансового планування і прогнозування </a:t>
            </a:r>
            <a:r>
              <a:rPr lang="uk-UA" sz="2400" u="sng" dirty="0" smtClean="0">
                <a:latin typeface="Arial" charset="0"/>
                <a:cs typeface="Arial" charset="0"/>
              </a:rPr>
              <a:t>−</a:t>
            </a:r>
            <a:r>
              <a:rPr lang="uk-UA" sz="2400" dirty="0" smtClean="0">
                <a:latin typeface="Arial" charset="0"/>
                <a:cs typeface="Arial" charset="0"/>
              </a:rPr>
              <a:t> </a:t>
            </a:r>
            <a:r>
              <a:rPr lang="uk-UA" sz="2400" dirty="0">
                <a:latin typeface="Arial" charset="0"/>
                <a:cs typeface="Arial" charset="0"/>
              </a:rPr>
              <a:t>фінансова діяльність держави, суб’єктів господарювання та інших учасників суспільного життя.</a:t>
            </a:r>
          </a:p>
        </p:txBody>
      </p:sp>
      <p:sp>
        <p:nvSpPr>
          <p:cNvPr id="17412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solidFill>
                  <a:srgbClr val="FF0000"/>
                </a:solidFill>
                <a:latin typeface="Arial" charset="0"/>
                <a:cs typeface="Arial" charset="0"/>
              </a:rPr>
              <a:t>Фінансовий метод</a:t>
            </a:r>
          </a:p>
          <a:p>
            <a:r>
              <a:rPr lang="uk-UA" sz="2400">
                <a:latin typeface="Arial" charset="0"/>
                <a:cs typeface="Arial" charset="0"/>
              </a:rPr>
              <a:t>фінансове планування та прогнозування</a:t>
            </a:r>
          </a:p>
          <a:p>
            <a:endParaRPr lang="ru-RU" sz="1800"/>
          </a:p>
          <a:p>
            <a:endParaRPr lang="uk-UA" sz="180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285750" y="3357563"/>
            <a:ext cx="8643938" cy="17859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latin typeface="Arial" charset="0"/>
                <a:cs typeface="Arial" charset="0"/>
              </a:rPr>
              <a:t>Суб’єкти фінансового планування і прогнозування –</a:t>
            </a:r>
          </a:p>
          <a:p>
            <a:r>
              <a:rPr lang="uk-UA" sz="2400">
                <a:latin typeface="Arial" charset="0"/>
                <a:cs typeface="Arial" charset="0"/>
              </a:rPr>
              <a:t>окремі підприємства, установи, організації, відомства, фінансові органи, органи державного управління на місцевому рівні та ін.</a:t>
            </a:r>
            <a:endParaRPr lang="ru-RU" sz="2400">
              <a:latin typeface="Arial" charset="0"/>
              <a:cs typeface="Arial" charset="0"/>
            </a:endParaRPr>
          </a:p>
          <a:p>
            <a:pPr algn="just"/>
            <a:endParaRPr lang="uk-UA" sz="2400">
              <a:latin typeface="Arial" charset="0"/>
              <a:cs typeface="Arial" charset="0"/>
            </a:endParaRP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285750" y="5286375"/>
            <a:ext cx="8643938" cy="17859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latin typeface="Arial" charset="0"/>
                <a:cs typeface="Arial" charset="0"/>
              </a:rPr>
              <a:t>Результат фінансового планування і прогнозування </a:t>
            </a:r>
            <a:r>
              <a:rPr lang="uk-UA" sz="2400">
                <a:latin typeface="Arial" charset="0"/>
                <a:cs typeface="Arial" charset="0"/>
              </a:rPr>
              <a:t>– фінансовий план.</a:t>
            </a:r>
          </a:p>
          <a:p>
            <a:r>
              <a:rPr lang="uk-UA" sz="2400" u="sng">
                <a:latin typeface="Arial" charset="0"/>
                <a:cs typeface="Arial" charset="0"/>
              </a:rPr>
              <a:t>Особливість фінансового плану </a:t>
            </a:r>
            <a:r>
              <a:rPr lang="uk-UA" sz="2400">
                <a:latin typeface="Arial" charset="0"/>
                <a:cs typeface="Arial" charset="0"/>
              </a:rPr>
              <a:t>– складається лише у грошовій формі.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2357438" y="1428750"/>
            <a:ext cx="5072062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>
                <a:latin typeface="Arial" charset="0"/>
                <a:cs typeface="Arial" charset="0"/>
              </a:rPr>
              <a:t>Приклади фінансових планів</a:t>
            </a:r>
          </a:p>
        </p:txBody>
      </p:sp>
      <p:sp>
        <p:nvSpPr>
          <p:cNvPr id="18436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>
                <a:solidFill>
                  <a:srgbClr val="FF0000"/>
                </a:solidFill>
                <a:latin typeface="Arial" charset="0"/>
                <a:cs typeface="Arial" charset="0"/>
              </a:rPr>
              <a:t>Фінансовий метод</a:t>
            </a:r>
          </a:p>
          <a:p>
            <a:r>
              <a:rPr lang="uk-UA" sz="2400" dirty="0" smtClean="0">
                <a:latin typeface="Arial" charset="0"/>
                <a:cs typeface="Arial" charset="0"/>
              </a:rPr>
              <a:t>Фінансове </a:t>
            </a:r>
            <a:r>
              <a:rPr lang="uk-UA" sz="2400" dirty="0">
                <a:latin typeface="Arial" charset="0"/>
                <a:cs typeface="Arial" charset="0"/>
              </a:rPr>
              <a:t>планування та прогнозування</a:t>
            </a: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572000" y="2357438"/>
            <a:ext cx="4286250" cy="45005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>
              <a:defRPr/>
            </a:pPr>
            <a:r>
              <a:rPr lang="uk-UA" sz="2400" u="sng" dirty="0" err="1">
                <a:latin typeface="Arial" pitchFamily="34" charset="0"/>
                <a:cs typeface="Arial" pitchFamily="34" charset="0"/>
              </a:rPr>
              <a:t>Мікрорівень</a:t>
            </a:r>
            <a:endParaRPr lang="uk-UA" sz="2400" u="sng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+mj-lt"/>
              <a:buAutoNum type="arabicParenR"/>
              <a:defRPr/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фінансовий план підприємства;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+mj-lt"/>
              <a:buAutoNum type="arabicParenR"/>
              <a:defRPr/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платіжний календар;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+mj-lt"/>
              <a:buAutoNum type="arabicParenR"/>
              <a:defRPr/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бізнес-план;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+mj-lt"/>
              <a:buAutoNum type="arabicParenR"/>
              <a:defRPr/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кошториси доходів і видатків (передусім для бюджетних установ)</a:t>
            </a:r>
            <a:endParaRPr lang="uk-UA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4"/>
          <p:cNvSpPr>
            <a:spLocks noChangeArrowheads="1"/>
          </p:cNvSpPr>
          <p:nvPr/>
        </p:nvSpPr>
        <p:spPr bwMode="auto">
          <a:xfrm>
            <a:off x="285750" y="2357438"/>
            <a:ext cx="4071938" cy="45005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latin typeface="Arial" charset="0"/>
                <a:cs typeface="Arial" charset="0"/>
              </a:rPr>
              <a:t>Макрорівень</a:t>
            </a:r>
            <a:r>
              <a:rPr lang="uk-UA" sz="2400">
                <a:latin typeface="Arial" charset="0"/>
                <a:cs typeface="Arial" charset="0"/>
              </a:rPr>
              <a:t> </a:t>
            </a:r>
          </a:p>
          <a:p>
            <a:endParaRPr lang="uk-UA" sz="2400">
              <a:latin typeface="Arial" charset="0"/>
              <a:cs typeface="Arial" charset="0"/>
            </a:endParaRPr>
          </a:p>
          <a:p>
            <a:pPr algn="l"/>
            <a:r>
              <a:rPr lang="uk-UA" sz="2200" i="1">
                <a:latin typeface="Arial" charset="0"/>
                <a:cs typeface="Arial" charset="0"/>
              </a:rPr>
              <a:t>1) бюджет (державний, місцевий);</a:t>
            </a:r>
            <a:endParaRPr lang="ru-RU" sz="2200">
              <a:latin typeface="Arial" charset="0"/>
              <a:cs typeface="Arial" charset="0"/>
            </a:endParaRPr>
          </a:p>
          <a:p>
            <a:pPr algn="l"/>
            <a:r>
              <a:rPr lang="uk-UA" sz="2200" i="1">
                <a:latin typeface="Arial" charset="0"/>
                <a:cs typeface="Arial" charset="0"/>
              </a:rPr>
              <a:t>2) бюджети фондів;</a:t>
            </a:r>
            <a:endParaRPr lang="ru-RU" sz="2200">
              <a:latin typeface="Arial" charset="0"/>
              <a:cs typeface="Arial" charset="0"/>
            </a:endParaRPr>
          </a:p>
          <a:p>
            <a:pPr algn="l"/>
            <a:r>
              <a:rPr lang="uk-UA" sz="2200" i="1">
                <a:latin typeface="Arial" charset="0"/>
                <a:cs typeface="Arial" charset="0"/>
              </a:rPr>
              <a:t>3) кошторис НБУ;</a:t>
            </a:r>
            <a:endParaRPr lang="ru-RU" sz="2200">
              <a:latin typeface="Arial" charset="0"/>
              <a:cs typeface="Arial" charset="0"/>
            </a:endParaRPr>
          </a:p>
          <a:p>
            <a:pPr algn="l"/>
            <a:r>
              <a:rPr lang="uk-UA" sz="2200" i="1">
                <a:latin typeface="Arial" charset="0"/>
                <a:cs typeface="Arial" charset="0"/>
              </a:rPr>
              <a:t>4) платіжний баланс;</a:t>
            </a:r>
            <a:endParaRPr lang="ru-RU" sz="2200">
              <a:latin typeface="Arial" charset="0"/>
              <a:cs typeface="Arial" charset="0"/>
            </a:endParaRPr>
          </a:p>
          <a:p>
            <a:pPr algn="l"/>
            <a:r>
              <a:rPr lang="uk-UA" sz="2200" i="1">
                <a:latin typeface="Arial" charset="0"/>
                <a:cs typeface="Arial" charset="0"/>
              </a:rPr>
              <a:t>5) план доходів і видатків населення;</a:t>
            </a:r>
            <a:endParaRPr lang="ru-RU" sz="2200">
              <a:latin typeface="Arial" charset="0"/>
              <a:cs typeface="Arial" charset="0"/>
            </a:endParaRPr>
          </a:p>
          <a:p>
            <a:pPr algn="l"/>
            <a:r>
              <a:rPr lang="uk-UA" sz="2200" i="1">
                <a:latin typeface="Arial" charset="0"/>
                <a:cs typeface="Arial" charset="0"/>
              </a:rPr>
              <a:t>6) зведений фінансовий баланс</a:t>
            </a:r>
            <a:endParaRPr lang="uk-UA" sz="22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AutoShape 4"/>
          <p:cNvSpPr>
            <a:spLocks noChangeArrowheads="1"/>
          </p:cNvSpPr>
          <p:nvPr/>
        </p:nvSpPr>
        <p:spPr bwMode="auto">
          <a:xfrm>
            <a:off x="2357438" y="1428750"/>
            <a:ext cx="5072062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>
                <a:latin typeface="Arial" charset="0"/>
                <a:cs typeface="Arial" charset="0"/>
              </a:rPr>
              <a:t>Приклади фінансових планів</a:t>
            </a:r>
          </a:p>
        </p:txBody>
      </p:sp>
      <p:sp>
        <p:nvSpPr>
          <p:cNvPr id="19460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solidFill>
                  <a:srgbClr val="FF0000"/>
                </a:solidFill>
                <a:latin typeface="Arial" charset="0"/>
                <a:cs typeface="Arial" charset="0"/>
              </a:rPr>
              <a:t>Фінансовий метод</a:t>
            </a:r>
          </a:p>
          <a:p>
            <a:r>
              <a:rPr lang="uk-UA" sz="2400">
                <a:latin typeface="Arial" charset="0"/>
                <a:cs typeface="Arial" charset="0"/>
              </a:rPr>
              <a:t>фінансове планування та прогнозування</a:t>
            </a:r>
          </a:p>
          <a:p>
            <a:endParaRPr lang="ru-RU" sz="1800"/>
          </a:p>
          <a:p>
            <a:endParaRPr lang="uk-UA" sz="180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572000" y="2357438"/>
            <a:ext cx="4286250" cy="45005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>
              <a:defRPr/>
            </a:pPr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Індивідуальні:</a:t>
            </a:r>
            <a:endParaRPr lang="uk-UA" sz="2400" u="sng" dirty="0"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§"/>
              <a:defRPr/>
            </a:pPr>
            <a:endParaRPr lang="uk-UA" sz="2200" dirty="0">
              <a:latin typeface="Arial" pitchFamily="34" charset="0"/>
              <a:cs typeface="Arial" pitchFamily="34" charset="0"/>
            </a:endParaRPr>
          </a:p>
          <a:p>
            <a:pPr marL="457200" algn="l">
              <a:buFont typeface="Wingdings" pitchFamily="2" charset="2"/>
              <a:buChar char="§"/>
              <a:defRPr/>
            </a:pPr>
            <a:r>
              <a:rPr lang="uk-UA" sz="2200" i="1" dirty="0">
                <a:latin typeface="Arial" pitchFamily="34" charset="0"/>
                <a:cs typeface="Arial" pitchFamily="34" charset="0"/>
              </a:rPr>
              <a:t>фінансові плани окремих підприємницьких структур</a:t>
            </a:r>
          </a:p>
        </p:txBody>
      </p:sp>
      <p:sp>
        <p:nvSpPr>
          <p:cNvPr id="19462" name="AutoShape 4"/>
          <p:cNvSpPr>
            <a:spLocks noChangeArrowheads="1"/>
          </p:cNvSpPr>
          <p:nvPr/>
        </p:nvSpPr>
        <p:spPr bwMode="auto">
          <a:xfrm>
            <a:off x="285750" y="2357438"/>
            <a:ext cx="4071938" cy="45005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latin typeface="Arial" charset="0"/>
                <a:cs typeface="Arial" charset="0"/>
              </a:rPr>
              <a:t>Зведені:</a:t>
            </a:r>
            <a:endParaRPr lang="uk-UA" sz="2400" dirty="0">
              <a:latin typeface="Arial" charset="0"/>
              <a:cs typeface="Arial" charset="0"/>
            </a:endParaRPr>
          </a:p>
          <a:p>
            <a:endParaRPr lang="uk-UA" sz="2400" dirty="0">
              <a:latin typeface="Arial" charset="0"/>
              <a:cs typeface="Arial" charset="0"/>
            </a:endParaRPr>
          </a:p>
          <a:p>
            <a:pPr algn="l">
              <a:spcAft>
                <a:spcPts val="1200"/>
              </a:spcAft>
              <a:buFont typeface="Wingdings" pitchFamily="2" charset="2"/>
              <a:buChar char="§"/>
            </a:pPr>
            <a:r>
              <a:rPr lang="uk-UA" sz="2200" i="1" dirty="0">
                <a:latin typeface="Arial" charset="0"/>
                <a:cs typeface="Arial" charset="0"/>
              </a:rPr>
              <a:t>загальнодержавні;</a:t>
            </a:r>
            <a:endParaRPr lang="ru-RU" sz="2200" dirty="0">
              <a:latin typeface="Arial" charset="0"/>
              <a:cs typeface="Arial" charset="0"/>
            </a:endParaRPr>
          </a:p>
          <a:p>
            <a:pPr algn="l">
              <a:spcAft>
                <a:spcPts val="1200"/>
              </a:spcAft>
              <a:buFont typeface="Wingdings" pitchFamily="2" charset="2"/>
              <a:buChar char="§"/>
            </a:pPr>
            <a:r>
              <a:rPr lang="uk-UA" sz="2200" i="1" dirty="0">
                <a:latin typeface="Arial" charset="0"/>
                <a:cs typeface="Arial" charset="0"/>
              </a:rPr>
              <a:t>територіальні;</a:t>
            </a:r>
            <a:endParaRPr lang="ru-RU" sz="2200" dirty="0">
              <a:latin typeface="Arial" charset="0"/>
              <a:cs typeface="Arial" charset="0"/>
            </a:endParaRPr>
          </a:p>
          <a:p>
            <a:pPr algn="l">
              <a:spcAft>
                <a:spcPts val="1200"/>
              </a:spcAft>
              <a:buFont typeface="Wingdings" pitchFamily="2" charset="2"/>
              <a:buChar char="§"/>
            </a:pPr>
            <a:r>
              <a:rPr lang="uk-UA" sz="2200" i="1" dirty="0">
                <a:latin typeface="Arial" charset="0"/>
                <a:cs typeface="Arial" charset="0"/>
              </a:rPr>
              <a:t>плани окремих господарських об’єднань (</a:t>
            </a:r>
            <a:r>
              <a:rPr lang="uk-UA" sz="2200" b="0" i="1" dirty="0">
                <a:latin typeface="Arial" charset="0"/>
                <a:cs typeface="Arial" charset="0"/>
              </a:rPr>
              <a:t>промислово-фінансових груп, концернів, асоціацій</a:t>
            </a:r>
            <a:r>
              <a:rPr lang="uk-UA" sz="2200" i="1" dirty="0">
                <a:latin typeface="Arial" charset="0"/>
                <a:cs typeface="Arial" charset="0"/>
              </a:rPr>
              <a:t>)</a:t>
            </a:r>
            <a:endParaRPr lang="ru-RU" sz="2200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AutoShape 4"/>
          <p:cNvSpPr>
            <a:spLocks noChangeArrowheads="1"/>
          </p:cNvSpPr>
          <p:nvPr/>
        </p:nvSpPr>
        <p:spPr bwMode="auto">
          <a:xfrm>
            <a:off x="2357438" y="1428750"/>
            <a:ext cx="5072062" cy="7143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>
                <a:latin typeface="Arial" charset="0"/>
                <a:cs typeface="Arial" charset="0"/>
              </a:rPr>
              <a:t>Приклади фінансових планів</a:t>
            </a:r>
          </a:p>
        </p:txBody>
      </p:sp>
      <p:sp>
        <p:nvSpPr>
          <p:cNvPr id="19460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>
                <a:solidFill>
                  <a:srgbClr val="FF0000"/>
                </a:solidFill>
                <a:latin typeface="Arial" charset="0"/>
                <a:cs typeface="Arial" charset="0"/>
              </a:rPr>
              <a:t>Фінансовий метод</a:t>
            </a:r>
          </a:p>
          <a:p>
            <a:r>
              <a:rPr lang="uk-UA" sz="2400" dirty="0" smtClean="0">
                <a:latin typeface="Arial" charset="0"/>
                <a:cs typeface="Arial" charset="0"/>
              </a:rPr>
              <a:t>Фінансове </a:t>
            </a:r>
            <a:r>
              <a:rPr lang="uk-UA" sz="2400" dirty="0">
                <a:latin typeface="Arial" charset="0"/>
                <a:cs typeface="Arial" charset="0"/>
              </a:rPr>
              <a:t>планування та прогнозування</a:t>
            </a: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28992" y="2857496"/>
            <a:ext cx="2786082" cy="228600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>
              <a:defRPr/>
            </a:pPr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Поточні</a:t>
            </a:r>
          </a:p>
          <a:p>
            <a:pPr>
              <a:defRPr/>
            </a:pP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(на </a:t>
            </a: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один </a:t>
            </a: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рік)</a:t>
            </a:r>
            <a:endParaRPr lang="uk-UA" sz="2400" b="0" i="1" dirty="0"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uk-UA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AutoShape 4"/>
          <p:cNvSpPr>
            <a:spLocks noChangeArrowheads="1"/>
          </p:cNvSpPr>
          <p:nvPr/>
        </p:nvSpPr>
        <p:spPr bwMode="auto">
          <a:xfrm>
            <a:off x="357158" y="2786058"/>
            <a:ext cx="2714614" cy="242888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latin typeface="Arial" charset="0"/>
                <a:cs typeface="Arial" charset="0"/>
              </a:rPr>
              <a:t>Перспективні</a:t>
            </a:r>
          </a:p>
          <a:p>
            <a:r>
              <a:rPr lang="uk-UA" sz="2400" b="0" i="1" dirty="0" smtClean="0">
                <a:latin typeface="Arial" charset="0"/>
                <a:cs typeface="Arial" charset="0"/>
              </a:rPr>
              <a:t>(понад один рік)</a:t>
            </a:r>
            <a:endParaRPr lang="uk-UA" sz="2400" b="0" i="1" dirty="0">
              <a:latin typeface="Arial" charset="0"/>
              <a:cs typeface="Arial" charset="0"/>
            </a:endParaRPr>
          </a:p>
          <a:p>
            <a:endParaRPr lang="uk-UA" sz="2400" dirty="0">
              <a:latin typeface="Arial" charset="0"/>
              <a:cs typeface="Arial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500826" y="2857496"/>
            <a:ext cx="2428892" cy="221457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>
              <a:defRPr/>
            </a:pPr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Оперативні</a:t>
            </a:r>
          </a:p>
          <a:p>
            <a:pPr>
              <a:defRPr/>
            </a:pP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(до </a:t>
            </a: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одного </a:t>
            </a: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року – місяць, квартал та ін.)</a:t>
            </a:r>
            <a:endParaRPr lang="uk-UA" sz="2400" b="0" i="1" dirty="0"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uk-UA" sz="2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>
            <a:stCxn id="19459" idx="2"/>
          </p:cNvCxnSpPr>
          <p:nvPr/>
        </p:nvCxnSpPr>
        <p:spPr bwMode="auto">
          <a:xfrm rot="5400000">
            <a:off x="3411137" y="1232287"/>
            <a:ext cx="571495" cy="23931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Прямая со стрелкой 11"/>
          <p:cNvCxnSpPr>
            <a:stCxn id="19459" idx="2"/>
          </p:cNvCxnSpPr>
          <p:nvPr/>
        </p:nvCxnSpPr>
        <p:spPr bwMode="auto">
          <a:xfrm rot="16200000" flipH="1">
            <a:off x="5875747" y="1160846"/>
            <a:ext cx="642933" cy="26074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Прямая со стрелкой 13"/>
          <p:cNvCxnSpPr>
            <a:stCxn id="19459" idx="2"/>
          </p:cNvCxnSpPr>
          <p:nvPr/>
        </p:nvCxnSpPr>
        <p:spPr bwMode="auto">
          <a:xfrm rot="16200000" flipH="1">
            <a:off x="4554144" y="2482449"/>
            <a:ext cx="714371" cy="357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Группа 7"/>
          <p:cNvGrpSpPr>
            <a:grpSpLocks/>
          </p:cNvGrpSpPr>
          <p:nvPr/>
        </p:nvGrpSpPr>
        <p:grpSpPr bwMode="auto">
          <a:xfrm>
            <a:off x="0" y="-304800"/>
            <a:ext cx="9144000" cy="7162800"/>
            <a:chOff x="0" y="-304800"/>
            <a:chExt cx="9317038" cy="7162800"/>
          </a:xfrm>
        </p:grpSpPr>
        <p:sp>
          <p:nvSpPr>
            <p:cNvPr id="3079" name="Rectangle 29"/>
            <p:cNvSpPr>
              <a:spLocks noChangeArrowheads="1"/>
            </p:cNvSpPr>
            <p:nvPr/>
          </p:nvSpPr>
          <p:spPr bwMode="auto">
            <a:xfrm>
              <a:off x="0" y="-304800"/>
              <a:ext cx="9317038" cy="7162800"/>
            </a:xfrm>
            <a:prstGeom prst="rect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0" name="AutoShape 36"/>
            <p:cNvSpPr>
              <a:spLocks noChangeArrowheads="1"/>
            </p:cNvSpPr>
            <p:nvPr/>
          </p:nvSpPr>
          <p:spPr bwMode="auto">
            <a:xfrm>
              <a:off x="2038084" y="142852"/>
              <a:ext cx="5214975" cy="85723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33CCFF"/>
                </a:gs>
                <a:gs pos="100000">
                  <a:srgbClr val="FFFF00"/>
                </a:gs>
              </a:gsLst>
              <a:lin ang="5400000" scaled="1"/>
            </a:gradFill>
            <a:ln w="25400">
              <a:solidFill>
                <a:srgbClr val="F12DB0"/>
              </a:solidFill>
              <a:round/>
              <a:headEnd/>
              <a:tailEnd/>
            </a:ln>
          </p:spPr>
          <p:txBody>
            <a:bodyPr lIns="12700" tIns="12700" rIns="12700" bIns="12700"/>
            <a:lstStyle/>
            <a:p>
              <a:endParaRPr lang="uk-UA" sz="1800">
                <a:solidFill>
                  <a:srgbClr val="FC4C22"/>
                </a:solidFill>
                <a:latin typeface="Arial" charset="0"/>
              </a:endParaRPr>
            </a:p>
            <a:p>
              <a:r>
                <a:rPr lang="uk-UA" sz="1800">
                  <a:solidFill>
                    <a:srgbClr val="FC4C22"/>
                  </a:solidFill>
                  <a:latin typeface="Arial" charset="0"/>
                </a:rPr>
                <a:t>ПИТАННЯ</a:t>
              </a:r>
              <a:r>
                <a:rPr lang="en-US" sz="1800">
                  <a:solidFill>
                    <a:srgbClr val="FC4C22"/>
                  </a:solidFill>
                  <a:latin typeface="Arial" charset="0"/>
                </a:rPr>
                <a:t>  </a:t>
              </a:r>
              <a:r>
                <a:rPr lang="uk-UA" sz="1800">
                  <a:solidFill>
                    <a:srgbClr val="FC4C22"/>
                  </a:solidFill>
                  <a:latin typeface="Arial" charset="0"/>
                </a:rPr>
                <a:t> ЛЕКЦІЇ</a:t>
              </a:r>
              <a:endParaRPr lang="ru-RU" sz="1800">
                <a:solidFill>
                  <a:srgbClr val="FC4C22"/>
                </a:solidFill>
                <a:latin typeface="Arial" charset="0"/>
              </a:endParaRPr>
            </a:p>
          </p:txBody>
        </p:sp>
      </p:grp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214438"/>
            <a:ext cx="9144000" cy="71437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FFFF66">
                  <a:alpha val="60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439738" y="3268663"/>
            <a:ext cx="8280400" cy="94615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 algn="l"/>
            <a:r>
              <a:rPr lang="uk-UA" sz="1800" dirty="0">
                <a:latin typeface="Arial" charset="0"/>
              </a:rPr>
              <a:t>  </a:t>
            </a:r>
            <a:r>
              <a:rPr lang="uk-UA" sz="2400" dirty="0" smtClean="0">
                <a:latin typeface="Arial Narrow" pitchFamily="34" charset="0"/>
              </a:rPr>
              <a:t>2. Ф</a:t>
            </a:r>
            <a:r>
              <a:rPr lang="uk-UA" sz="2400" dirty="0" smtClean="0">
                <a:latin typeface="Arial Narrow" pitchFamily="34" charset="0"/>
                <a:cs typeface="Times New Roman" pitchFamily="18" charset="0"/>
              </a:rPr>
              <a:t>інансовий механізм: зміст, структура та характеристика його елементів</a:t>
            </a:r>
            <a:endParaRPr lang="uk-UA" sz="2400" dirty="0">
              <a:latin typeface="Arial Narrow" pitchFamily="34" charset="0"/>
            </a:endParaRPr>
          </a:p>
          <a:p>
            <a:pPr algn="l"/>
            <a:endParaRPr lang="ru-RU" sz="1800" dirty="0">
              <a:latin typeface="Arial" charset="0"/>
            </a:endParaRPr>
          </a:p>
        </p:txBody>
      </p:sp>
      <p:sp>
        <p:nvSpPr>
          <p:cNvPr id="3078" name="AutoShape 9"/>
          <p:cNvSpPr>
            <a:spLocks noChangeArrowheads="1"/>
          </p:cNvSpPr>
          <p:nvPr/>
        </p:nvSpPr>
        <p:spPr bwMode="auto">
          <a:xfrm>
            <a:off x="468313" y="1557338"/>
            <a:ext cx="8280400" cy="8636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 algn="l"/>
            <a:r>
              <a:rPr lang="uk-UA" sz="1800" dirty="0">
                <a:latin typeface="Arial" charset="0"/>
              </a:rPr>
              <a:t>  </a:t>
            </a:r>
            <a:r>
              <a:rPr lang="uk-UA" sz="2400" dirty="0">
                <a:latin typeface="Arial Narrow" pitchFamily="34" charset="0"/>
              </a:rPr>
              <a:t>1.Сутність, </a:t>
            </a:r>
            <a:r>
              <a:rPr lang="uk-UA" sz="2400" dirty="0" smtClean="0">
                <a:latin typeface="Arial Narrow" pitchFamily="34" charset="0"/>
              </a:rPr>
              <a:t>призначення </a:t>
            </a:r>
            <a:r>
              <a:rPr lang="uk-UA" sz="2400" dirty="0">
                <a:latin typeface="Arial Narrow" pitchFamily="34" charset="0"/>
              </a:rPr>
              <a:t>та концептуальні засади </a:t>
            </a:r>
            <a:r>
              <a:rPr lang="uk-UA" sz="2400" dirty="0" smtClean="0">
                <a:latin typeface="Arial Narrow" pitchFamily="34" charset="0"/>
              </a:rPr>
              <a:t>формування фінансової політики</a:t>
            </a:r>
            <a:endParaRPr lang="uk-UA" sz="2400" dirty="0">
              <a:latin typeface="Arial Narrow" pitchFamily="34" charset="0"/>
            </a:endParaRPr>
          </a:p>
          <a:p>
            <a:pPr algn="l"/>
            <a:endParaRPr lang="ru-RU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642938" y="214313"/>
            <a:ext cx="7929562" cy="571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dirty="0">
                <a:latin typeface="Arial" charset="0"/>
                <a:cs typeface="Arial" charset="0"/>
              </a:rPr>
              <a:t>Методи фінансового планування </a:t>
            </a:r>
            <a:r>
              <a:rPr lang="uk-UA" sz="2400" dirty="0" smtClean="0">
                <a:latin typeface="Arial" charset="0"/>
                <a:cs typeface="Arial" charset="0"/>
              </a:rPr>
              <a:t>та прогнозування</a:t>
            </a:r>
            <a:endParaRPr lang="uk-UA" sz="2400" dirty="0">
              <a:latin typeface="Arial" charset="0"/>
              <a:cs typeface="Arial" charset="0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0" y="928688"/>
            <a:ext cx="9144000" cy="61436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algn="l">
              <a:spcAft>
                <a:spcPts val="600"/>
              </a:spcAft>
              <a:buFont typeface="Wingdings" pitchFamily="2" charset="2"/>
              <a:buChar char="v"/>
            </a:pPr>
            <a:r>
              <a:rPr lang="uk-UA" sz="2400" u="sng" dirty="0">
                <a:latin typeface="Arial" charset="0"/>
                <a:cs typeface="Arial" charset="0"/>
              </a:rPr>
              <a:t>коефіцієнтів</a:t>
            </a:r>
            <a:r>
              <a:rPr lang="uk-UA" sz="2000" dirty="0">
                <a:latin typeface="Arial" charset="0"/>
                <a:cs typeface="Arial" charset="0"/>
              </a:rPr>
              <a:t> </a:t>
            </a:r>
            <a:r>
              <a:rPr lang="uk-UA" sz="2000" dirty="0" smtClean="0">
                <a:latin typeface="Arial" charset="0"/>
                <a:cs typeface="Arial" charset="0"/>
              </a:rPr>
              <a:t>– поширення </a:t>
            </a:r>
            <a:r>
              <a:rPr lang="uk-UA" sz="2000" dirty="0">
                <a:latin typeface="Arial" charset="0"/>
                <a:cs typeface="Arial" charset="0"/>
              </a:rPr>
              <a:t>встановлених раніше тенденцій на майбутній період або перенесення вибіркових даних на іншу частину сукупності досліджуваних об’єктів;</a:t>
            </a:r>
            <a:endParaRPr lang="ru-RU" sz="2000" dirty="0">
              <a:latin typeface="Arial" charset="0"/>
              <a:cs typeface="Arial" charset="0"/>
            </a:endParaRPr>
          </a:p>
          <a:p>
            <a:pPr algn="l">
              <a:spcAft>
                <a:spcPts val="600"/>
              </a:spcAft>
              <a:buFont typeface="Wingdings" pitchFamily="2" charset="2"/>
              <a:buChar char="v"/>
            </a:pPr>
            <a:r>
              <a:rPr lang="uk-UA" sz="2400" u="sng" dirty="0">
                <a:latin typeface="Arial" charset="0"/>
                <a:cs typeface="Arial" charset="0"/>
              </a:rPr>
              <a:t>нормативний</a:t>
            </a:r>
            <a:r>
              <a:rPr lang="uk-UA" sz="2000" dirty="0">
                <a:latin typeface="Arial" charset="0"/>
                <a:cs typeface="Arial" charset="0"/>
              </a:rPr>
              <a:t> </a:t>
            </a:r>
            <a:r>
              <a:rPr lang="uk-UA" sz="2000" dirty="0" smtClean="0">
                <a:latin typeface="Arial" charset="0"/>
                <a:cs typeface="Arial" charset="0"/>
              </a:rPr>
              <a:t>– розрахунок </a:t>
            </a:r>
            <a:r>
              <a:rPr lang="uk-UA" sz="2000" dirty="0">
                <a:latin typeface="Arial" charset="0"/>
                <a:cs typeface="Arial" charset="0"/>
              </a:rPr>
              <a:t>фінансових показників на основі встановлених норм і нормативів;</a:t>
            </a:r>
            <a:endParaRPr lang="ru-RU" sz="2000" dirty="0">
              <a:latin typeface="Arial" charset="0"/>
              <a:cs typeface="Arial" charset="0"/>
            </a:endParaRPr>
          </a:p>
          <a:p>
            <a:pPr algn="l">
              <a:spcAft>
                <a:spcPts val="600"/>
              </a:spcAft>
              <a:buFont typeface="Wingdings" pitchFamily="2" charset="2"/>
              <a:buChar char="v"/>
            </a:pPr>
            <a:r>
              <a:rPr lang="uk-UA" sz="2400" u="sng" dirty="0">
                <a:latin typeface="Arial" charset="0"/>
                <a:cs typeface="Arial" charset="0"/>
              </a:rPr>
              <a:t>балансовий</a:t>
            </a:r>
            <a:r>
              <a:rPr lang="uk-UA" sz="2000" dirty="0">
                <a:latin typeface="Arial" charset="0"/>
                <a:cs typeface="Arial" charset="0"/>
              </a:rPr>
              <a:t> </a:t>
            </a:r>
            <a:r>
              <a:rPr lang="uk-UA" sz="2000" dirty="0" smtClean="0">
                <a:latin typeface="Arial" charset="0"/>
                <a:cs typeface="Arial" charset="0"/>
              </a:rPr>
              <a:t>– відповідність </a:t>
            </a:r>
            <a:r>
              <a:rPr lang="uk-UA" sz="2000" dirty="0">
                <a:latin typeface="Arial" charset="0"/>
                <a:cs typeface="Arial" charset="0"/>
              </a:rPr>
              <a:t>видатків джерелам їхнього покриття та узгодженість усіх розділів фінансового плану;</a:t>
            </a:r>
            <a:endParaRPr lang="ru-RU" sz="2000" dirty="0">
              <a:latin typeface="Arial" charset="0"/>
              <a:cs typeface="Arial" charset="0"/>
            </a:endParaRPr>
          </a:p>
          <a:p>
            <a:pPr algn="l">
              <a:spcAft>
                <a:spcPts val="600"/>
              </a:spcAft>
              <a:buFont typeface="Wingdings" pitchFamily="2" charset="2"/>
              <a:buChar char="v"/>
            </a:pPr>
            <a:r>
              <a:rPr lang="uk-UA" sz="2400" u="sng" dirty="0">
                <a:latin typeface="Arial" charset="0"/>
                <a:cs typeface="Arial" charset="0"/>
              </a:rPr>
              <a:t>математичного моделювання</a:t>
            </a:r>
            <a:r>
              <a:rPr lang="uk-UA" sz="2400" dirty="0">
                <a:latin typeface="Arial" charset="0"/>
                <a:cs typeface="Arial" charset="0"/>
              </a:rPr>
              <a:t> </a:t>
            </a:r>
            <a:r>
              <a:rPr lang="uk-UA" sz="2000" dirty="0" smtClean="0">
                <a:latin typeface="Arial" charset="0"/>
                <a:cs typeface="Arial" charset="0"/>
              </a:rPr>
              <a:t>– </a:t>
            </a:r>
            <a:r>
              <a:rPr lang="uk-UA" sz="2000" dirty="0">
                <a:latin typeface="Arial" charset="0"/>
                <a:cs typeface="Arial" charset="0"/>
              </a:rPr>
              <a:t>точний математичний опис факторів, які характеризують структуру та закономірності зміни даного економічного явища і здійснюються за допомогою математичних прийомів;</a:t>
            </a:r>
            <a:endParaRPr lang="ru-RU" sz="2000" dirty="0">
              <a:latin typeface="Arial" charset="0"/>
              <a:cs typeface="Arial" charset="0"/>
            </a:endParaRPr>
          </a:p>
          <a:p>
            <a:pPr algn="l">
              <a:spcAft>
                <a:spcPts val="600"/>
              </a:spcAft>
              <a:buFont typeface="Wingdings" pitchFamily="2" charset="2"/>
              <a:buChar char="v"/>
            </a:pPr>
            <a:r>
              <a:rPr lang="uk-UA" sz="2400" u="sng" dirty="0">
                <a:latin typeface="Arial" charset="0"/>
                <a:cs typeface="Arial" charset="0"/>
              </a:rPr>
              <a:t>розрахунково-аналітичний</a:t>
            </a:r>
            <a:r>
              <a:rPr lang="uk-UA" sz="2000" dirty="0">
                <a:latin typeface="Arial" charset="0"/>
                <a:cs typeface="Arial" charset="0"/>
              </a:rPr>
              <a:t> </a:t>
            </a:r>
            <a:r>
              <a:rPr lang="uk-UA" sz="2000" dirty="0" smtClean="0">
                <a:latin typeface="Arial" charset="0"/>
                <a:cs typeface="Arial" charset="0"/>
              </a:rPr>
              <a:t>– розрахунок </a:t>
            </a:r>
            <a:r>
              <a:rPr lang="uk-UA" sz="2000" dirty="0">
                <a:latin typeface="Arial" charset="0"/>
                <a:cs typeface="Arial" charset="0"/>
              </a:rPr>
              <a:t>планових показників шляхом корегування фінансових показників базового періоду на ймовірні зміни в плановому періоді та визначення впливу різних факторів на ці показники. </a:t>
            </a:r>
            <a:endParaRPr lang="ru-RU" sz="2000" dirty="0">
              <a:latin typeface="Arial" charset="0"/>
              <a:cs typeface="Arial" charset="0"/>
            </a:endParaRPr>
          </a:p>
          <a:p>
            <a:pPr algn="l">
              <a:spcAft>
                <a:spcPts val="1200"/>
              </a:spcAft>
            </a:pPr>
            <a:endParaRPr lang="ru-RU" sz="2200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571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solidFill>
                  <a:srgbClr val="FF0000"/>
                </a:solidFill>
                <a:latin typeface="Arial" charset="0"/>
                <a:cs typeface="Arial" charset="0"/>
              </a:rPr>
              <a:t>Фінансові показники</a:t>
            </a:r>
          </a:p>
          <a:p>
            <a:endParaRPr lang="ru-RU" sz="1800"/>
          </a:p>
          <a:p>
            <a:endParaRPr lang="uk-UA" sz="180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428625" y="1285875"/>
            <a:ext cx="8429625" cy="421482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algn="just"/>
            <a:r>
              <a:rPr lang="uk-UA" sz="2400" dirty="0">
                <a:latin typeface="Arial" charset="0"/>
                <a:cs typeface="Arial" charset="0"/>
              </a:rPr>
              <a:t>Фінансові показники – кількісна та якісна характеристика фінансових явищ. </a:t>
            </a:r>
            <a:endParaRPr lang="uk-UA" sz="2400" dirty="0" smtClean="0">
              <a:latin typeface="Arial" charset="0"/>
              <a:cs typeface="Arial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  <a:p>
            <a:pPr algn="just"/>
            <a:r>
              <a:rPr lang="uk-UA" sz="2400" u="sng" dirty="0">
                <a:latin typeface="Arial" charset="0"/>
                <a:cs typeface="Arial" charset="0"/>
              </a:rPr>
              <a:t>Це абсолютні величини</a:t>
            </a:r>
            <a:r>
              <a:rPr lang="uk-UA" sz="2400" dirty="0">
                <a:latin typeface="Arial" charset="0"/>
                <a:cs typeface="Arial" charset="0"/>
              </a:rPr>
              <a:t>, які характеризують створення й використання фінансових ресурсів в економіці держави, її фінансове становище, результати господарської діяльності підприємницьких структур, рівень доходів населення, розподіл і перерозподіл внутрішнього продукту за допомогою фінансів.</a:t>
            </a:r>
            <a:endParaRPr lang="uk-UA" sz="2400" u="sng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785786" y="1714488"/>
            <a:ext cx="3214710" cy="150019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latin typeface="Arial" charset="0"/>
                <a:cs typeface="Arial" charset="0"/>
              </a:rPr>
              <a:t>Зведені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(характеризують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явища й процеси на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макрорівні)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показники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285720" y="3571876"/>
            <a:ext cx="4214842" cy="350045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Обсяг </a:t>
            </a:r>
            <a:r>
              <a:rPr lang="uk-UA" sz="2400" i="1" dirty="0" smtClean="0"/>
              <a:t>доходів бюджету, 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2400" i="1" dirty="0"/>
              <a:t> </a:t>
            </a:r>
            <a:r>
              <a:rPr lang="uk-UA" sz="2400" i="1" dirty="0" smtClean="0"/>
              <a:t>Обсяг </a:t>
            </a:r>
            <a:r>
              <a:rPr lang="uk-UA" sz="2400" i="1" dirty="0" smtClean="0"/>
              <a:t>видатків </a:t>
            </a:r>
            <a:r>
              <a:rPr lang="uk-UA" sz="2400" i="1" dirty="0"/>
              <a:t>бюджету, </a:t>
            </a:r>
            <a:endParaRPr lang="uk-UA" sz="2400" i="1" dirty="0" smtClean="0"/>
          </a:p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Фонд </a:t>
            </a:r>
            <a:r>
              <a:rPr lang="uk-UA" sz="2400" i="1" dirty="0"/>
              <a:t>споживання та </a:t>
            </a:r>
            <a:r>
              <a:rPr lang="uk-UA" sz="2400" i="1" dirty="0" smtClean="0"/>
              <a:t>нагромадження тощо</a:t>
            </a:r>
            <a:endParaRPr lang="ru-RU" sz="2200" i="1" dirty="0">
              <a:latin typeface="Arial" charset="0"/>
              <a:cs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286380" y="1714488"/>
            <a:ext cx="3214710" cy="150019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latin typeface="Arial" charset="0"/>
                <a:cs typeface="Arial" charset="0"/>
              </a:rPr>
              <a:t>Індивідуальні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(показники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, що деталізують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зведені</a:t>
            </a:r>
            <a:r>
              <a:rPr lang="uk-UA" sz="2000" i="1" dirty="0" smtClean="0">
                <a:latin typeface="Arial" pitchFamily="34" charset="0"/>
                <a:cs typeface="Arial" pitchFamily="34" charset="0"/>
              </a:rPr>
              <a:t>)</a:t>
            </a:r>
            <a:endParaRPr lang="uk-UA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4857752" y="3571876"/>
            <a:ext cx="4071936" cy="350045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Податкові надходження,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Неподаткові </a:t>
            </a:r>
            <a:r>
              <a:rPr lang="uk-UA" sz="2400" i="1" dirty="0"/>
              <a:t>надходження, </a:t>
            </a:r>
            <a:endParaRPr lang="uk-UA" sz="2400" i="1" dirty="0" smtClean="0"/>
          </a:p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Доходи </a:t>
            </a:r>
            <a:r>
              <a:rPr lang="uk-UA" sz="2400" i="1" dirty="0"/>
              <a:t>від операцій з капіталом, </a:t>
            </a:r>
            <a:endParaRPr lang="uk-UA" sz="2400" i="1" dirty="0" smtClean="0"/>
          </a:p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Трансферти</a:t>
            </a:r>
            <a:r>
              <a:rPr lang="uk-UA" sz="2400" i="1" dirty="0"/>
              <a:t>, </a:t>
            </a:r>
            <a:endParaRPr lang="uk-UA" sz="2400" i="1" dirty="0" smtClean="0"/>
          </a:p>
          <a:p>
            <a:pPr lvl="0" algn="l">
              <a:buFont typeface="Wingdings" pitchFamily="2" charset="2"/>
              <a:buChar char="Ø"/>
            </a:pPr>
            <a:r>
              <a:rPr lang="uk-UA" sz="2400" i="1" dirty="0" smtClean="0"/>
              <a:t>Видатки </a:t>
            </a:r>
            <a:r>
              <a:rPr lang="uk-UA" sz="2400" i="1" dirty="0"/>
              <a:t>на </a:t>
            </a:r>
            <a:r>
              <a:rPr lang="uk-UA" sz="2400" i="1" dirty="0" smtClean="0"/>
              <a:t>освіту, охорону </a:t>
            </a:r>
            <a:r>
              <a:rPr lang="uk-UA" sz="2400" i="1" dirty="0"/>
              <a:t>здоров</a:t>
            </a:r>
            <a:r>
              <a:rPr lang="ru-RU" sz="2400" i="1" dirty="0"/>
              <a:t>’</a:t>
            </a:r>
            <a:r>
              <a:rPr lang="uk-UA" sz="2400" i="1" dirty="0" smtClean="0"/>
              <a:t>я тощо</a:t>
            </a:r>
            <a:endParaRPr lang="ru-RU" sz="2200" i="1" dirty="0">
              <a:latin typeface="Arial" charset="0"/>
              <a:cs typeface="Arial" charset="0"/>
            </a:endParaRPr>
          </a:p>
        </p:txBody>
      </p:sp>
      <p:cxnSp>
        <p:nvCxnSpPr>
          <p:cNvPr id="17" name="Прямая со стрелкой 16"/>
          <p:cNvCxnSpPr>
            <a:stCxn id="20483" idx="2"/>
            <a:endCxn id="20485" idx="0"/>
          </p:cNvCxnSpPr>
          <p:nvPr/>
        </p:nvCxnSpPr>
        <p:spPr bwMode="auto">
          <a:xfrm rot="5400000">
            <a:off x="2214546" y="3393281"/>
            <a:ext cx="3571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6" idx="2"/>
            <a:endCxn id="7" idx="0"/>
          </p:cNvCxnSpPr>
          <p:nvPr/>
        </p:nvCxnSpPr>
        <p:spPr bwMode="auto">
          <a:xfrm rot="5400000">
            <a:off x="6715133" y="3393274"/>
            <a:ext cx="357190" cy="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1" name="AutoShape 36"/>
          <p:cNvSpPr>
            <a:spLocks noChangeArrowheads="1"/>
          </p:cNvSpPr>
          <p:nvPr/>
        </p:nvSpPr>
        <p:spPr bwMode="auto">
          <a:xfrm>
            <a:off x="642938" y="0"/>
            <a:ext cx="8001000" cy="571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solidFill>
                  <a:srgbClr val="FF0000"/>
                </a:solidFill>
                <a:latin typeface="Arial" charset="0"/>
                <a:cs typeface="Arial" charset="0"/>
              </a:rPr>
              <a:t>Показники фінансової системи</a:t>
            </a:r>
          </a:p>
          <a:p>
            <a:endParaRPr lang="ru-RU" sz="1800"/>
          </a:p>
          <a:p>
            <a:endParaRPr lang="uk-UA" sz="1800">
              <a:solidFill>
                <a:srgbClr val="FC4C22"/>
              </a:solidFill>
              <a:latin typeface="Arial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71011"/>
              </p:ext>
            </p:extLst>
          </p:nvPr>
        </p:nvGraphicFramePr>
        <p:xfrm>
          <a:off x="214313" y="714375"/>
          <a:ext cx="8572559" cy="6137396"/>
        </p:xfrm>
        <a:graphic>
          <a:graphicData uri="http://schemas.openxmlformats.org/drawingml/2006/table">
            <a:tbl>
              <a:tblPr/>
              <a:tblGrid>
                <a:gridCol w="1752979"/>
                <a:gridCol w="1796023"/>
                <a:gridCol w="1726419"/>
                <a:gridCol w="1678792"/>
                <a:gridCol w="1618346"/>
              </a:tblGrid>
              <a:tr h="4329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Макропоказники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державних фінансів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4095" algn="l"/>
                        </a:tabLst>
                      </a:pPr>
                      <a:r>
                        <a:rPr lang="uk-UA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фінансів 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014095" algn="l"/>
                        </a:tabLst>
                      </a:pPr>
                      <a:r>
                        <a:rPr lang="uk-UA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суб’єктів господарювання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кон’юнктури ринку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1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абсолютні 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відносні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65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ВВП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Доходи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Прибуток від інвестиційної, фінансової діяльності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ліквідності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Кредитна ставка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Індекс споживчих і оптових цін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Видатки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Собівартість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прибутковості та рентабельності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Депозитна ставка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Рівень безробіття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Профіцит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Сума сплачених податків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ділової активності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Рівень монополізації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Фонд оплати праці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Дефіцит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Виручка від реалізації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Показники заборгованості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Курси акцій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Прибуток підприємств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Борг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Курси валюти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Середня заробітна плата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Сума сплати </a:t>
                      </a:r>
                      <a:r>
                        <a:rPr lang="ru-RU" sz="14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відсотків</a:t>
                      </a:r>
                      <a:r>
                        <a:rPr lang="uk-UA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за </a:t>
                      </a: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боргу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Фінансовий стан конкурентів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Курс національної валюти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Доходи, видатки пенсійного фонду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Величина амортизації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Мінімальна пенсія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Сальдо платіжного балансу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Обсяг резервних фондів</a:t>
                      </a:r>
                      <a:endParaRPr lang="ru-RU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1801" marR="51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285750" y="1500188"/>
            <a:ext cx="8572500" cy="1714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>
                <a:latin typeface="Arial" charset="0"/>
                <a:cs typeface="Arial" charset="0"/>
              </a:rPr>
              <a:t>Це безповоротний, безоплатний, цільовий, плановий відпуск грошових коштів з централізованого фонду, що здійснюються на підставі затверджених фінансових планів. </a:t>
            </a:r>
            <a:endParaRPr lang="ru-RU" sz="2400">
              <a:latin typeface="Arial" charset="0"/>
              <a:cs typeface="Arial" charset="0"/>
            </a:endParaRPr>
          </a:p>
        </p:txBody>
      </p:sp>
      <p:sp>
        <p:nvSpPr>
          <p:cNvPr id="22532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solidFill>
                  <a:srgbClr val="FF0000"/>
                </a:solidFill>
                <a:latin typeface="Arial" charset="0"/>
                <a:cs typeface="Arial" charset="0"/>
              </a:rPr>
              <a:t>Методи фінансування</a:t>
            </a:r>
            <a:endParaRPr lang="uk-UA" sz="2400">
              <a:latin typeface="Arial" charset="0"/>
              <a:cs typeface="Arial" charset="0"/>
            </a:endParaRPr>
          </a:p>
          <a:p>
            <a:endParaRPr lang="ru-RU" sz="1800"/>
          </a:p>
          <a:p>
            <a:endParaRPr lang="uk-UA" sz="180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2533" name="AutoShape 4"/>
          <p:cNvSpPr>
            <a:spLocks noChangeArrowheads="1"/>
          </p:cNvSpPr>
          <p:nvPr/>
        </p:nvSpPr>
        <p:spPr bwMode="auto">
          <a:xfrm>
            <a:off x="285750" y="3357563"/>
            <a:ext cx="8643938" cy="2857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latin typeface="Arial" charset="0"/>
                <a:cs typeface="Arial" charset="0"/>
              </a:rPr>
              <a:t>Підвиди методів фінансування </a:t>
            </a:r>
          </a:p>
          <a:p>
            <a:r>
              <a:rPr lang="uk-UA" sz="2400">
                <a:latin typeface="Arial" charset="0"/>
                <a:cs typeface="Arial" charset="0"/>
              </a:rPr>
              <a:t>(</a:t>
            </a:r>
            <a:r>
              <a:rPr lang="uk-UA" sz="2400" i="1">
                <a:latin typeface="Arial" charset="0"/>
                <a:cs typeface="Arial" charset="0"/>
              </a:rPr>
              <a:t>за джерелами утворення коштів</a:t>
            </a:r>
            <a:r>
              <a:rPr lang="uk-UA" sz="2400">
                <a:latin typeface="Arial" charset="0"/>
                <a:cs typeface="Arial" charset="0"/>
              </a:rPr>
              <a:t>):</a:t>
            </a:r>
            <a:endParaRPr lang="ru-RU" sz="2400">
              <a:latin typeface="Arial" charset="0"/>
              <a:cs typeface="Arial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Бюджетне фінансування;</a:t>
            </a:r>
            <a:endParaRPr lang="ru-RU" sz="2400">
              <a:latin typeface="Arial" charset="0"/>
              <a:cs typeface="Arial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Відомче фінансування;</a:t>
            </a:r>
            <a:endParaRPr lang="ru-RU" sz="2400">
              <a:latin typeface="Arial" charset="0"/>
              <a:cs typeface="Arial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Фінансування з цільових фондів.</a:t>
            </a:r>
            <a:endParaRPr lang="ru-RU" sz="2400">
              <a:latin typeface="Arial" charset="0"/>
              <a:cs typeface="Arial" charset="0"/>
            </a:endParaRPr>
          </a:p>
          <a:p>
            <a:pPr algn="just"/>
            <a:endParaRPr lang="uk-UA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AutoShape 36"/>
          <p:cNvSpPr>
            <a:spLocks noChangeArrowheads="1"/>
          </p:cNvSpPr>
          <p:nvPr/>
        </p:nvSpPr>
        <p:spPr bwMode="auto">
          <a:xfrm>
            <a:off x="642938" y="357188"/>
            <a:ext cx="8001000" cy="9286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solidFill>
                  <a:srgbClr val="FF0000"/>
                </a:solidFill>
                <a:latin typeface="Arial" charset="0"/>
                <a:cs typeface="Arial" charset="0"/>
              </a:rPr>
              <a:t>Методи фінансування</a:t>
            </a:r>
            <a:endParaRPr lang="uk-UA" sz="2400">
              <a:latin typeface="Arial" charset="0"/>
              <a:cs typeface="Arial" charset="0"/>
            </a:endParaRPr>
          </a:p>
          <a:p>
            <a:endParaRPr lang="ru-RU" sz="1800"/>
          </a:p>
          <a:p>
            <a:endParaRPr lang="uk-UA" sz="180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285750" y="1571625"/>
            <a:ext cx="8643938" cy="55721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latin typeface="Arial" charset="0"/>
                <a:cs typeface="Arial" charset="0"/>
              </a:rPr>
              <a:t>Підвиди методів фінансування </a:t>
            </a:r>
          </a:p>
          <a:p>
            <a:r>
              <a:rPr lang="uk-UA" sz="2400">
                <a:latin typeface="Arial" charset="0"/>
                <a:cs typeface="Arial" charset="0"/>
              </a:rPr>
              <a:t>(</a:t>
            </a:r>
            <a:r>
              <a:rPr lang="uk-UA" sz="2400" i="1">
                <a:latin typeface="Arial" charset="0"/>
                <a:cs typeface="Arial" charset="0"/>
              </a:rPr>
              <a:t>залежно від суб’єкта, що одержує грошові ресурси й умов отримання</a:t>
            </a:r>
            <a:r>
              <a:rPr lang="uk-UA" sz="2400">
                <a:latin typeface="Arial" charset="0"/>
                <a:cs typeface="Arial" charset="0"/>
              </a:rPr>
              <a:t>):</a:t>
            </a:r>
            <a:endParaRPr lang="ru-RU" sz="2400">
              <a:latin typeface="Arial" charset="0"/>
              <a:cs typeface="Arial" charset="0"/>
            </a:endParaRP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400" u="sng">
                <a:solidFill>
                  <a:srgbClr val="003300"/>
                </a:solidFill>
                <a:latin typeface="Arial" charset="0"/>
                <a:cs typeface="Arial" charset="0"/>
              </a:rPr>
              <a:t>Дотації</a:t>
            </a:r>
            <a:r>
              <a:rPr lang="uk-UA" sz="2400">
                <a:latin typeface="Arial" charset="0"/>
                <a:cs typeface="Arial" charset="0"/>
              </a:rPr>
              <a:t> – не має цільового характеру у разі перевищення видатків над доходами;</a:t>
            </a:r>
            <a:endParaRPr lang="ru-RU" sz="2400">
              <a:latin typeface="Arial" charset="0"/>
              <a:cs typeface="Arial" charset="0"/>
            </a:endParaRP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400" u="sng">
                <a:solidFill>
                  <a:srgbClr val="003300"/>
                </a:solidFill>
                <a:latin typeface="Arial" charset="0"/>
                <a:cs typeface="Arial" charset="0"/>
              </a:rPr>
              <a:t>Субвенції</a:t>
            </a:r>
            <a:r>
              <a:rPr lang="uk-UA" sz="2400">
                <a:latin typeface="Arial" charset="0"/>
                <a:cs typeface="Arial" charset="0"/>
              </a:rPr>
              <a:t> – надається на певну мету в порядку, визначеному тим, хто надає фінансові ресурси;</a:t>
            </a:r>
            <a:endParaRPr lang="ru-RU" sz="2400">
              <a:latin typeface="Arial" charset="0"/>
              <a:cs typeface="Arial" charset="0"/>
            </a:endParaRP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400" u="sng">
                <a:solidFill>
                  <a:srgbClr val="003300"/>
                </a:solidFill>
                <a:latin typeface="Arial" charset="0"/>
                <a:cs typeface="Arial" charset="0"/>
              </a:rPr>
              <a:t>Субсидії</a:t>
            </a:r>
            <a:r>
              <a:rPr lang="uk-UA" sz="2400">
                <a:latin typeface="Arial" charset="0"/>
                <a:cs typeface="Arial" charset="0"/>
              </a:rPr>
              <a:t> – надаються за рахунок коштів бюджету, а також спеціальних фондів юридичним особам, місцевим державним органам та іншим державам для фінансування конкретних заходів та установ, тобто має цільовий характер.</a:t>
            </a:r>
            <a:endParaRPr lang="ru-RU" sz="2400">
              <a:latin typeface="Arial" charset="0"/>
              <a:cs typeface="Arial" charset="0"/>
            </a:endParaRPr>
          </a:p>
          <a:p>
            <a:pPr algn="just"/>
            <a:endParaRPr lang="uk-UA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428625" y="1500188"/>
            <a:ext cx="8501063" cy="10715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pPr algn="just"/>
            <a:r>
              <a:rPr lang="uk-UA" sz="2400">
                <a:latin typeface="Arial" charset="0"/>
                <a:cs typeface="Arial" charset="0"/>
              </a:rPr>
              <a:t>Це способи побудови ставок податків у співвідношенні їх з податковою базою.</a:t>
            </a:r>
          </a:p>
        </p:txBody>
      </p:sp>
      <p:sp>
        <p:nvSpPr>
          <p:cNvPr id="24580" name="AutoShape 36"/>
          <p:cNvSpPr>
            <a:spLocks noChangeArrowheads="1"/>
          </p:cNvSpPr>
          <p:nvPr/>
        </p:nvSpPr>
        <p:spPr bwMode="auto">
          <a:xfrm>
            <a:off x="642938" y="357189"/>
            <a:ext cx="8001000" cy="78579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Методи оподаткування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14313" y="3000375"/>
            <a:ext cx="8643937" cy="37147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>
                <a:latin typeface="Arial" charset="0"/>
                <a:cs typeface="Arial" charset="0"/>
              </a:rPr>
              <a:t>Розрізняють</a:t>
            </a:r>
            <a:r>
              <a:rPr lang="uk-UA" sz="2400">
                <a:latin typeface="Arial" charset="0"/>
                <a:cs typeface="Arial" charset="0"/>
              </a:rPr>
              <a:t>: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Рівне оподаткування, 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Пропорційне оподаткування, 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Прогресивне оподаткування, 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Регресивне оподаткування,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Ø"/>
            </a:pPr>
            <a:r>
              <a:rPr lang="uk-UA" sz="2400">
                <a:latin typeface="Arial" charset="0"/>
                <a:cs typeface="Arial" charset="0"/>
              </a:rPr>
              <a:t>Змішане оподаткування. </a:t>
            </a:r>
          </a:p>
          <a:p>
            <a:pPr algn="just"/>
            <a:endParaRPr lang="uk-UA" sz="2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428596" y="1214422"/>
            <a:ext cx="8501063" cy="92868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Прийоми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дії фінансових методів, конкретні форми розподілу і перерозподілу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ВВП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AutoShape 36"/>
          <p:cNvSpPr>
            <a:spLocks noChangeArrowheads="1"/>
          </p:cNvSpPr>
          <p:nvPr/>
        </p:nvSpPr>
        <p:spPr bwMode="auto">
          <a:xfrm>
            <a:off x="642938" y="357189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важелі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14313" y="2571745"/>
            <a:ext cx="8715405" cy="280147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2"/>
          <a:lstStyle/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Доходи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Нагромадження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Податки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та обов’язкові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платежі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Неподаткові надходження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lvl="0" algn="l"/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Міжбюджетні трансферти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Витрати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Фінансові резерви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Фінансові стимули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Фінансові санкції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AutoShape 36"/>
          <p:cNvSpPr>
            <a:spLocks noChangeArrowheads="1"/>
          </p:cNvSpPr>
          <p:nvPr/>
        </p:nvSpPr>
        <p:spPr bwMode="auto">
          <a:xfrm>
            <a:off x="642938" y="357189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інструменти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14313" y="1285860"/>
            <a:ext cx="8715405" cy="53578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Ставки податків і обов’язкових платежів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Податкові пільги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Норми амортизації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Норми видатків у бюджетних установах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Фінансові нормативи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% за користування кредитом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Ставки орендної плати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Штрафи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Пеня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Ліміти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Ставки заробітної плати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Пенсій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Стипендій тощо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AutoShape 36"/>
          <p:cNvSpPr>
            <a:spLocks noChangeArrowheads="1"/>
          </p:cNvSpPr>
          <p:nvPr/>
        </p:nvSpPr>
        <p:spPr bwMode="auto">
          <a:xfrm>
            <a:off x="642938" y="357189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стимули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14282" y="1071546"/>
            <a:ext cx="8715405" cy="192882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pPr lvl="0"/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Види фінансових стимулів:</a:t>
            </a:r>
          </a:p>
          <a:p>
            <a:pPr lvl="0" algn="l">
              <a:buFont typeface="Wingdings" pitchFamily="2" charset="2"/>
              <a:buChar char="Ø"/>
            </a:pPr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прямі </a:t>
            </a:r>
            <a:r>
              <a:rPr lang="uk-UA" sz="2400" i="1" dirty="0">
                <a:latin typeface="Arial" pitchFamily="34" charset="0"/>
                <a:cs typeface="Arial" pitchFamily="34" charset="0"/>
              </a:rPr>
              <a:t>– 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фінансування з бюджету, пільгові кредити тощо.</a:t>
            </a:r>
            <a:endParaRPr lang="ru-RU" sz="2400" b="0" i="1" dirty="0"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uk-UA" sz="2400" u="sng" dirty="0">
                <a:latin typeface="Arial" pitchFamily="34" charset="0"/>
                <a:cs typeface="Arial" pitchFamily="34" charset="0"/>
              </a:rPr>
              <a:t>опосередковані</a:t>
            </a:r>
            <a:r>
              <a:rPr lang="uk-UA" sz="2400" i="1" dirty="0">
                <a:latin typeface="Arial" pitchFamily="34" charset="0"/>
                <a:cs typeface="Arial" pitchFamily="34" charset="0"/>
              </a:rPr>
              <a:t> – 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податкові </a:t>
            </a: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пільги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0" i="1" dirty="0" smtClean="0">
                <a:latin typeface="Arial" pitchFamily="34" charset="0"/>
                <a:cs typeface="Arial" pitchFamily="34" charset="0"/>
              </a:rPr>
              <a:t>тощо.</a:t>
            </a:r>
            <a:endParaRPr lang="ru-RU" sz="2400" b="0" dirty="0">
              <a:latin typeface="Arial" pitchFamily="34" charset="0"/>
              <a:cs typeface="Arial" pitchFamily="34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</p:txBody>
      </p:sp>
      <p:sp>
        <p:nvSpPr>
          <p:cNvPr id="6" name="AutoShape 36"/>
          <p:cNvSpPr>
            <a:spLocks noChangeArrowheads="1"/>
          </p:cNvSpPr>
          <p:nvPr/>
        </p:nvSpPr>
        <p:spPr bwMode="auto">
          <a:xfrm>
            <a:off x="714348" y="3143248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санкції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14282" y="3857628"/>
            <a:ext cx="8715405" cy="300037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Штраф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це міра матеріального впливу на винних у порушенні законодавства, угод або діючих правил. Накладається, як правило, у твердій грошовій сумі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Пеня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застосовується за несвоєчасного виконання грошових зобов’язань і нараховується за кожен день прострочення. Розмір пені встановлюється у відсотках від суми простроченого платежу.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9"/>
          <p:cNvSpPr>
            <a:spLocks noChangeArrowheads="1"/>
          </p:cNvSpPr>
          <p:nvPr/>
        </p:nvSpPr>
        <p:spPr bwMode="auto">
          <a:xfrm>
            <a:off x="0" y="-30480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9"/>
          <p:cNvSpPr>
            <a:spLocks noChangeArrowheads="1"/>
          </p:cNvSpPr>
          <p:nvPr/>
        </p:nvSpPr>
        <p:spPr bwMode="auto">
          <a:xfrm>
            <a:off x="457200" y="-171450"/>
            <a:ext cx="8393113" cy="25209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 algn="just"/>
            <a:r>
              <a:rPr lang="uk-UA" sz="2400" dirty="0">
                <a:latin typeface="Arial" charset="0"/>
                <a:cs typeface="Arial" charset="0"/>
              </a:rPr>
              <a:t>Фінансова політика </a:t>
            </a:r>
            <a:r>
              <a:rPr lang="uk-UA" sz="2400" b="0" dirty="0">
                <a:latin typeface="Arial" charset="0"/>
                <a:cs typeface="Arial" charset="0"/>
              </a:rPr>
              <a:t>– сукупність розподільних і перерозподільних заходів, які держава здійснює через фінансову систему, щодо організації та використання фінансових </a:t>
            </a:r>
            <a:r>
              <a:rPr lang="uk-UA" sz="2400" b="0" dirty="0" smtClean="0">
                <a:latin typeface="Arial" charset="0"/>
                <a:cs typeface="Arial" charset="0"/>
              </a:rPr>
              <a:t>відносин для </a:t>
            </a:r>
            <a:r>
              <a:rPr lang="uk-UA" sz="2400" b="0" dirty="0">
                <a:latin typeface="Arial" charset="0"/>
                <a:cs typeface="Arial" charset="0"/>
              </a:rPr>
              <a:t>забезпечення зростання валового внутрішнього продукту країни і підвищення добробуту всіх членів суспільства. 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250825" y="2708275"/>
            <a:ext cx="8785225" cy="39608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>
              <a:defRPr/>
            </a:pPr>
            <a:r>
              <a:rPr lang="uk-UA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Сприяє вирішенню таких стратегічних завдань:</a:t>
            </a:r>
          </a:p>
          <a:p>
            <a:pPr marL="180000" indent="-342900" algn="just">
              <a:buFont typeface="Wingdings" pitchFamily="2" charset="2"/>
              <a:buChar char="Ø"/>
              <a:defRPr/>
            </a:pPr>
            <a:r>
              <a:rPr lang="uk-UA" sz="2400" b="0" dirty="0">
                <a:latin typeface="Arial" pitchFamily="34" charset="0"/>
                <a:cs typeface="Arial" pitchFamily="34" charset="0"/>
              </a:rPr>
              <a:t>формування максимально можливого обсягу фінансових ресурсів, що надходять у розпорядження держави;</a:t>
            </a:r>
          </a:p>
          <a:p>
            <a:pPr marL="180000" indent="-342900" algn="just">
              <a:buFont typeface="Wingdings" pitchFamily="2" charset="2"/>
              <a:buChar char="Ø"/>
              <a:defRPr/>
            </a:pPr>
            <a:r>
              <a:rPr lang="uk-UA" sz="2400" b="0" dirty="0">
                <a:latin typeface="Arial" pitchFamily="34" charset="0"/>
                <a:cs typeface="Arial" pitchFamily="34" charset="0"/>
              </a:rPr>
              <a:t>забезпечення раціонального розподілу фінансових ресурсів між галузями і сферами економіки та регіонами;</a:t>
            </a:r>
          </a:p>
          <a:p>
            <a:pPr marL="180000" indent="-342900" algn="just">
              <a:buFont typeface="Wingdings" pitchFamily="2" charset="2"/>
              <a:buChar char="Ø"/>
              <a:defRPr/>
            </a:pPr>
            <a:r>
              <a:rPr lang="uk-UA" sz="2400" b="0" dirty="0">
                <a:latin typeface="Arial" pitchFamily="34" charset="0"/>
                <a:cs typeface="Arial" pitchFamily="34" charset="0"/>
              </a:rPr>
              <a:t>концентрація фінансових ресурсів на найважливіших напрямах економічного і соціального розвитку;</a:t>
            </a:r>
          </a:p>
          <a:p>
            <a:pPr marL="180000" indent="-342900" algn="just">
              <a:buFont typeface="Wingdings" pitchFamily="2" charset="2"/>
              <a:buChar char="Ø"/>
              <a:defRPr/>
            </a:pPr>
            <a:r>
              <a:rPr lang="uk-UA" sz="2400" b="0" dirty="0">
                <a:latin typeface="Arial" pitchFamily="34" charset="0"/>
                <a:cs typeface="Arial" pitchFamily="34" charset="0"/>
              </a:rPr>
              <a:t>створення ефективної системи управління фінансами держави та інших суб’єктів економічних відносин.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AutoShape 36"/>
          <p:cNvSpPr>
            <a:spLocks noChangeArrowheads="1"/>
          </p:cNvSpPr>
          <p:nvPr/>
        </p:nvSpPr>
        <p:spPr bwMode="auto">
          <a:xfrm>
            <a:off x="642938" y="357189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норми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14282" y="1071546"/>
            <a:ext cx="8715405" cy="100013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>Фінансова норма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емпірично встановлений показник витрачання фінансового ресурсу.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0" y="2428868"/>
            <a:ext cx="9144000" cy="442913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Групи</a:t>
            </a:r>
            <a:r>
              <a:rPr lang="uk-UA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фінансових норм:</a:t>
            </a:r>
            <a:endParaRPr lang="ru-RU" sz="2400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група</a:t>
            </a:r>
            <a:r>
              <a:rPr lang="uk-U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– норми, що централізовано затверджуються органами законодавчої та виконавчої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влади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група</a:t>
            </a:r>
            <a:r>
              <a:rPr lang="uk-U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– норми, що ґрунтуються на матеріальних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потребах;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група</a:t>
            </a:r>
            <a:r>
              <a:rPr lang="uk-U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– норми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, що визначаються міністерствами та іншими центральними органами виконавчої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влади;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uk-UA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група</a:t>
            </a:r>
            <a:r>
              <a:rPr lang="uk-UA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– норми та нормативи, що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використовуються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на загальнодержавному рівні й характеризують пропорції економічного та соціального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розвитку.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AutoShape 36"/>
          <p:cNvSpPr>
            <a:spLocks noChangeArrowheads="1"/>
          </p:cNvSpPr>
          <p:nvPr/>
        </p:nvSpPr>
        <p:spPr bwMode="auto">
          <a:xfrm>
            <a:off x="642938" y="357189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Фінансові нормативи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214282" y="1071546"/>
            <a:ext cx="8715405" cy="100013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>Розрахункова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величина, що показує доходи, видатки на 1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особу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5720" y="3429000"/>
            <a:ext cx="8643998" cy="257176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000000"/>
            </a:solidFill>
            <a:round/>
            <a:headEnd/>
            <a:tailEnd/>
          </a:ln>
        </p:spPr>
        <p:txBody>
          <a:bodyPr lIns="12700" tIns="12700" rIns="12700" bIns="12700" numCol="1"/>
          <a:lstStyle/>
          <a:p>
            <a:pPr algn="just"/>
            <a:r>
              <a:rPr lang="uk-UA" sz="2400" dirty="0" smtClean="0">
                <a:latin typeface="Arial" pitchFamily="34" charset="0"/>
                <a:cs typeface="Arial" pitchFamily="34" charset="0"/>
              </a:rPr>
              <a:t>Сукупність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кваліфікаційних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тарифних розрядів та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відповідних їм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тарифних коефіцієнтів,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за якими визначається розмір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тарифних ставок оплати праці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працівників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залежності від складності виконуваних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робіт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та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кваліфікації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працівників.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uk-UA" sz="2400" dirty="0">
              <a:latin typeface="Arial" charset="0"/>
              <a:cs typeface="Arial" charset="0"/>
            </a:endParaRPr>
          </a:p>
        </p:txBody>
      </p:sp>
      <p:sp>
        <p:nvSpPr>
          <p:cNvPr id="6" name="AutoShape 36"/>
          <p:cNvSpPr>
            <a:spLocks noChangeArrowheads="1"/>
          </p:cNvSpPr>
          <p:nvPr/>
        </p:nvSpPr>
        <p:spPr bwMode="auto">
          <a:xfrm>
            <a:off x="714348" y="2428868"/>
            <a:ext cx="8001000" cy="57148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Тарифна сітка</a:t>
            </a:r>
            <a:endParaRPr lang="uk-UA" sz="2400" u="sng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ru-RU" sz="1800" dirty="0"/>
          </a:p>
          <a:p>
            <a:endParaRPr lang="uk-UA" sz="1800" dirty="0">
              <a:solidFill>
                <a:srgbClr val="FC4C2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7"/>
          <p:cNvGrpSpPr>
            <a:grpSpLocks/>
          </p:cNvGrpSpPr>
          <p:nvPr/>
        </p:nvGrpSpPr>
        <p:grpSpPr bwMode="auto">
          <a:xfrm>
            <a:off x="0" y="-304800"/>
            <a:ext cx="9144000" cy="7162800"/>
            <a:chOff x="0" y="-304800"/>
            <a:chExt cx="9317038" cy="7162800"/>
          </a:xfrm>
        </p:grpSpPr>
        <p:sp>
          <p:nvSpPr>
            <p:cNvPr id="8199" name="Rectangle 29"/>
            <p:cNvSpPr>
              <a:spLocks noChangeArrowheads="1"/>
            </p:cNvSpPr>
            <p:nvPr/>
          </p:nvSpPr>
          <p:spPr bwMode="auto">
            <a:xfrm>
              <a:off x="0" y="-304800"/>
              <a:ext cx="9317038" cy="7162800"/>
            </a:xfrm>
            <a:prstGeom prst="rect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0" name="AutoShape 36"/>
            <p:cNvSpPr>
              <a:spLocks noChangeArrowheads="1"/>
            </p:cNvSpPr>
            <p:nvPr/>
          </p:nvSpPr>
          <p:spPr bwMode="auto">
            <a:xfrm>
              <a:off x="1063357" y="142852"/>
              <a:ext cx="7703919" cy="85723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33CCFF"/>
                </a:gs>
                <a:gs pos="100000">
                  <a:srgbClr val="FFFF00"/>
                </a:gs>
              </a:gsLst>
              <a:lin ang="5400000" scaled="1"/>
            </a:gradFill>
            <a:ln w="25400">
              <a:solidFill>
                <a:srgbClr val="F12DB0"/>
              </a:solidFill>
              <a:round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uk-UA" sz="2400">
                  <a:solidFill>
                    <a:srgbClr val="FF0000"/>
                  </a:solidFill>
                  <a:latin typeface="Arial" charset="0"/>
                </a:rPr>
                <a:t>Концептуальні моделі фінансової політики</a:t>
              </a:r>
              <a:endParaRPr lang="ru-RU" sz="240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4099" name="AutoShape 9"/>
          <p:cNvSpPr>
            <a:spLocks noChangeArrowheads="1"/>
          </p:cNvSpPr>
          <p:nvPr/>
        </p:nvSpPr>
        <p:spPr bwMode="auto">
          <a:xfrm>
            <a:off x="428625" y="1412875"/>
            <a:ext cx="4000500" cy="52562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>
              <a:defRPr/>
            </a:pPr>
            <a:r>
              <a:rPr lang="uk-UA" sz="2400" u="sng" dirty="0">
                <a:latin typeface="Arial" pitchFamily="34" charset="0"/>
                <a:cs typeface="Arial" pitchFamily="34" charset="0"/>
              </a:rPr>
              <a:t>Модель лібералізму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endParaRPr lang="uk-UA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endParaRPr lang="uk-UA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Основний принцип – </a:t>
            </a:r>
            <a:r>
              <a:rPr lang="uk-UA" sz="2000" u="sng" dirty="0">
                <a:latin typeface="Arial" pitchFamily="34" charset="0"/>
                <a:cs typeface="Arial" pitchFamily="34" charset="0"/>
              </a:rPr>
              <a:t>свобода;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порівняно низький рівень одержавлення </a:t>
            </a: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економіки;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низький рівень фінансування </a:t>
            </a:r>
            <a:r>
              <a:rPr lang="uk-UA" sz="2000" b="0" dirty="0">
                <a:latin typeface="Arial" pitchFamily="34" charset="0"/>
                <a:cs typeface="Arial" pitchFamily="34" charset="0"/>
              </a:rPr>
              <a:t>базових функцій </a:t>
            </a: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держави.</a:t>
            </a:r>
            <a:endParaRPr lang="uk-UA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defRPr/>
            </a:pPr>
            <a:endParaRPr lang="uk-UA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AutoShape 9"/>
          <p:cNvSpPr>
            <a:spLocks noChangeArrowheads="1"/>
          </p:cNvSpPr>
          <p:nvPr/>
        </p:nvSpPr>
        <p:spPr bwMode="auto">
          <a:xfrm>
            <a:off x="4714875" y="1412875"/>
            <a:ext cx="4071938" cy="52562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>
              <a:defRPr/>
            </a:pPr>
            <a:r>
              <a:rPr lang="uk-UA" sz="2400" u="sng" dirty="0">
                <a:latin typeface="Arial" pitchFamily="34" charset="0"/>
                <a:cs typeface="Arial" pitchFamily="34" charset="0"/>
              </a:rPr>
              <a:t>Модель </a:t>
            </a:r>
            <a:r>
              <a:rPr lang="uk-UA" sz="2400" u="sng" smtClean="0">
                <a:latin typeface="Arial" pitchFamily="34" charset="0"/>
                <a:cs typeface="Arial" pitchFamily="34" charset="0"/>
              </a:rPr>
              <a:t>соціальноорієнтованої</a:t>
            </a:r>
            <a:r>
              <a:rPr lang="uk-UA" sz="2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u="sng" dirty="0">
                <a:latin typeface="Arial" pitchFamily="34" charset="0"/>
                <a:cs typeface="Arial" pitchFamily="34" charset="0"/>
              </a:rPr>
              <a:t>економіки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endParaRPr lang="uk-UA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Основний принцип – </a:t>
            </a:r>
            <a:r>
              <a:rPr lang="uk-UA" sz="2000" u="sng" dirty="0">
                <a:latin typeface="Arial" pitchFamily="34" charset="0"/>
                <a:cs typeface="Arial" pitchFamily="34" charset="0"/>
              </a:rPr>
              <a:t>рівність;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високий рівень одержавлення економіки;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високий рівень фінансування базових функцій держави;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підвищене </a:t>
            </a:r>
            <a:r>
              <a:rPr lang="uk-UA" sz="2000" b="0" dirty="0">
                <a:latin typeface="Arial" pitchFamily="34" charset="0"/>
                <a:cs typeface="Arial" pitchFamily="34" charset="0"/>
              </a:rPr>
              <a:t>податкове навантаження на економіку.</a:t>
            </a:r>
            <a:r>
              <a:rPr lang="uk-UA" sz="2000" u="sng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endParaRPr lang="uk-UA" sz="2000" u="sng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endParaRPr lang="ru-RU" sz="2000" b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97" name="Прямая со стрелкой 7"/>
          <p:cNvCxnSpPr>
            <a:cxnSpLocks noChangeShapeType="1"/>
            <a:stCxn id="8200" idx="2"/>
            <a:endCxn id="4100" idx="0"/>
          </p:cNvCxnSpPr>
          <p:nvPr/>
        </p:nvCxnSpPr>
        <p:spPr bwMode="auto">
          <a:xfrm>
            <a:off x="4824413" y="1000125"/>
            <a:ext cx="1927225" cy="4127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8198" name="Прямая со стрелкой 9"/>
          <p:cNvCxnSpPr>
            <a:cxnSpLocks noChangeShapeType="1"/>
          </p:cNvCxnSpPr>
          <p:nvPr/>
        </p:nvCxnSpPr>
        <p:spPr bwMode="auto">
          <a:xfrm flipH="1">
            <a:off x="2555875" y="1000125"/>
            <a:ext cx="2268538" cy="4127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9"/>
          <p:cNvSpPr>
            <a:spLocks noChangeArrowheads="1"/>
          </p:cNvSpPr>
          <p:nvPr/>
        </p:nvSpPr>
        <p:spPr bwMode="auto">
          <a:xfrm>
            <a:off x="0" y="-30480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utoShape 9"/>
          <p:cNvSpPr>
            <a:spLocks noChangeArrowheads="1"/>
          </p:cNvSpPr>
          <p:nvPr/>
        </p:nvSpPr>
        <p:spPr bwMode="auto">
          <a:xfrm>
            <a:off x="376238" y="647700"/>
            <a:ext cx="8391525" cy="5257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>
              <a:defRPr/>
            </a:pPr>
            <a:r>
              <a:rPr lang="uk-UA" sz="2800" u="sng" dirty="0">
                <a:latin typeface="Arial" pitchFamily="34" charset="0"/>
                <a:cs typeface="Arial" pitchFamily="34" charset="0"/>
              </a:rPr>
              <a:t>Складові фінансової політики держави: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Бюджетна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Податкова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Грошово-кредитна (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емісійна, цінова, валютна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Митна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Боргова 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Інвестиційна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Окремі самостійні сфери діяльності держави (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страхування, фінансовий ринок, соціальна сфера,  </a:t>
            </a:r>
            <a:r>
              <a:rPr lang="uk-UA" sz="2400" b="0" i="1" dirty="0" err="1">
                <a:latin typeface="Arial" pitchFamily="34" charset="0"/>
                <a:cs typeface="Arial" pitchFamily="34" charset="0"/>
              </a:rPr>
              <a:t>сфера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 міжнародних фінансів, </a:t>
            </a:r>
            <a:r>
              <a:rPr lang="uk-UA" sz="2400" b="0" i="1" dirty="0" err="1">
                <a:latin typeface="Arial" pitchFamily="34" charset="0"/>
                <a:cs typeface="Arial" pitchFamily="34" charset="0"/>
              </a:rPr>
              <a:t>суб</a:t>
            </a:r>
            <a:r>
              <a:rPr lang="en-US" sz="2400" b="0" i="1" dirty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0" i="1" dirty="0" err="1">
                <a:latin typeface="Arial" pitchFamily="34" charset="0"/>
                <a:cs typeface="Arial" pitchFamily="34" charset="0"/>
              </a:rPr>
              <a:t>єктів</a:t>
            </a:r>
            <a:r>
              <a:rPr lang="uk-UA" sz="2400" b="0" i="1" dirty="0">
                <a:latin typeface="Arial" pitchFamily="34" charset="0"/>
                <a:cs typeface="Arial" pitchFamily="34" charset="0"/>
              </a:rPr>
              <a:t> господарювання, домогосподарств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defRPr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Группа 7"/>
          <p:cNvGrpSpPr>
            <a:grpSpLocks/>
          </p:cNvGrpSpPr>
          <p:nvPr/>
        </p:nvGrpSpPr>
        <p:grpSpPr bwMode="auto">
          <a:xfrm>
            <a:off x="0" y="-304800"/>
            <a:ext cx="9144000" cy="7162800"/>
            <a:chOff x="0" y="-304800"/>
            <a:chExt cx="9317038" cy="7162800"/>
          </a:xfrm>
        </p:grpSpPr>
        <p:sp>
          <p:nvSpPr>
            <p:cNvPr id="7175" name="Rectangle 29"/>
            <p:cNvSpPr>
              <a:spLocks noChangeArrowheads="1"/>
            </p:cNvSpPr>
            <p:nvPr/>
          </p:nvSpPr>
          <p:spPr bwMode="auto">
            <a:xfrm>
              <a:off x="0" y="-304800"/>
              <a:ext cx="9317038" cy="7162800"/>
            </a:xfrm>
            <a:prstGeom prst="rect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6" name="AutoShape 36"/>
            <p:cNvSpPr>
              <a:spLocks noChangeArrowheads="1"/>
            </p:cNvSpPr>
            <p:nvPr/>
          </p:nvSpPr>
          <p:spPr bwMode="auto">
            <a:xfrm>
              <a:off x="1063357" y="142852"/>
              <a:ext cx="7703919" cy="85723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33CCFF"/>
                </a:gs>
                <a:gs pos="100000">
                  <a:srgbClr val="FFFF00"/>
                </a:gs>
              </a:gsLst>
              <a:lin ang="5400000" scaled="1"/>
            </a:gradFill>
            <a:ln w="25400">
              <a:solidFill>
                <a:srgbClr val="F12DB0"/>
              </a:solidFill>
              <a:round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uk-UA" sz="2400">
                  <a:solidFill>
                    <a:srgbClr val="FF0000"/>
                  </a:solidFill>
                  <a:latin typeface="Arial" charset="0"/>
                </a:rPr>
                <a:t>Фактори, що впливають на фінансову політику держави</a:t>
              </a:r>
              <a:endParaRPr lang="ru-RU" sz="240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4099" name="AutoShape 9"/>
          <p:cNvSpPr>
            <a:spLocks noChangeArrowheads="1"/>
          </p:cNvSpPr>
          <p:nvPr/>
        </p:nvSpPr>
        <p:spPr bwMode="auto">
          <a:xfrm>
            <a:off x="428625" y="1412875"/>
            <a:ext cx="4000500" cy="52562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Зовнішні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фактори залежності держави від економічних взаємовідносин з іншими державами щодо поставок сировини, матеріалів, інших ресурсів, обміну технологіями,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експортних можливостей самої держави,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інтеграції держави до світових економічних систем тощо.</a:t>
            </a:r>
          </a:p>
        </p:txBody>
      </p:sp>
      <p:sp>
        <p:nvSpPr>
          <p:cNvPr id="4100" name="AutoShape 9"/>
          <p:cNvSpPr>
            <a:spLocks noChangeArrowheads="1"/>
          </p:cNvSpPr>
          <p:nvPr/>
        </p:nvSpPr>
        <p:spPr bwMode="auto">
          <a:xfrm>
            <a:off x="4714875" y="1412875"/>
            <a:ext cx="4071938" cy="52562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>
              <a:defRPr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Внутрішні</a:t>
            </a: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форма власності на основні засоби виробництва,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структура економіки,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соціальний склад </a:t>
            </a:r>
            <a:r>
              <a:rPr lang="uk-UA" sz="2000" b="0" dirty="0" smtClean="0">
                <a:latin typeface="Arial" pitchFamily="34" charset="0"/>
                <a:cs typeface="Arial" pitchFamily="34" charset="0"/>
              </a:rPr>
              <a:t>населення,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рівень добробуту народу,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інтелектуальний рівень населення,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стан розвитку економіки і організація грошового обігу,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стабільність грошової одиниці, 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uk-UA" sz="2000" b="0" dirty="0">
                <a:latin typeface="Arial" pitchFamily="34" charset="0"/>
                <a:cs typeface="Arial" pitchFamily="34" charset="0"/>
              </a:rPr>
              <a:t>розвиток форм кредитування.</a:t>
            </a:r>
            <a:endParaRPr lang="ru-RU" sz="2000" b="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73" name="Прямая со стрелкой 7"/>
          <p:cNvCxnSpPr>
            <a:cxnSpLocks noChangeShapeType="1"/>
            <a:stCxn id="7176" idx="2"/>
            <a:endCxn id="4100" idx="0"/>
          </p:cNvCxnSpPr>
          <p:nvPr/>
        </p:nvCxnSpPr>
        <p:spPr bwMode="auto">
          <a:xfrm>
            <a:off x="4824413" y="1000125"/>
            <a:ext cx="1927225" cy="4127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7174" name="Прямая со стрелкой 9"/>
          <p:cNvCxnSpPr>
            <a:cxnSpLocks noChangeShapeType="1"/>
          </p:cNvCxnSpPr>
          <p:nvPr/>
        </p:nvCxnSpPr>
        <p:spPr bwMode="auto">
          <a:xfrm flipH="1">
            <a:off x="2555875" y="1000125"/>
            <a:ext cx="2268538" cy="4127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9"/>
          <p:cNvSpPr>
            <a:spLocks noChangeArrowheads="1"/>
          </p:cNvSpPr>
          <p:nvPr/>
        </p:nvSpPr>
        <p:spPr bwMode="auto">
          <a:xfrm>
            <a:off x="0" y="-30480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AutoShape 9"/>
          <p:cNvSpPr>
            <a:spLocks noChangeArrowheads="1"/>
          </p:cNvSpPr>
          <p:nvPr/>
        </p:nvSpPr>
        <p:spPr bwMode="auto">
          <a:xfrm>
            <a:off x="376238" y="1484313"/>
            <a:ext cx="8391525" cy="41052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 marL="457200" indent="-4572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800" dirty="0"/>
              <a:t>фінансова політика суб’єктів господарювання – підприємств, установ, організацій та домогосподарств (</a:t>
            </a:r>
            <a:r>
              <a:rPr lang="uk-UA" sz="2800" b="0" i="1" dirty="0" err="1"/>
              <a:t>мікрорівень</a:t>
            </a:r>
            <a:r>
              <a:rPr lang="uk-UA" sz="2800" dirty="0"/>
              <a:t>);</a:t>
            </a:r>
            <a:endParaRPr lang="ru-RU" sz="2800" dirty="0"/>
          </a:p>
          <a:p>
            <a:pPr marL="457200" indent="-4572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800" dirty="0"/>
              <a:t>фінансова політика держави (</a:t>
            </a:r>
            <a:r>
              <a:rPr lang="uk-UA" sz="2800" b="0" i="1" dirty="0"/>
              <a:t>макрорівень</a:t>
            </a:r>
            <a:r>
              <a:rPr lang="uk-UA" sz="2800" dirty="0"/>
              <a:t>);</a:t>
            </a:r>
            <a:endParaRPr lang="ru-RU" sz="2800" dirty="0"/>
          </a:p>
          <a:p>
            <a:pPr marL="457200" indent="-4572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800"/>
              <a:t>фінансова політика міжнародних організацій і фінансових інституцій (</a:t>
            </a:r>
            <a:r>
              <a:rPr lang="uk-UA" sz="2800" b="0" i="1"/>
              <a:t>рівень світового господарства</a:t>
            </a:r>
            <a:r>
              <a:rPr lang="uk-UA" sz="2800" b="0"/>
              <a:t>).</a:t>
            </a:r>
            <a:endParaRPr lang="ru-RU" sz="2800" b="0" dirty="0"/>
          </a:p>
        </p:txBody>
      </p:sp>
      <p:sp>
        <p:nvSpPr>
          <p:cNvPr id="6148" name="AutoShape 36"/>
          <p:cNvSpPr>
            <a:spLocks noChangeArrowheads="1"/>
          </p:cNvSpPr>
          <p:nvPr/>
        </p:nvSpPr>
        <p:spPr bwMode="auto">
          <a:xfrm>
            <a:off x="684213" y="142875"/>
            <a:ext cx="7920037" cy="9096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r>
              <a:rPr lang="uk-UA" sz="2400" dirty="0">
                <a:solidFill>
                  <a:srgbClr val="FC4C22"/>
                </a:solidFill>
                <a:latin typeface="Arial" charset="0"/>
              </a:rPr>
              <a:t>Фінансова політика </a:t>
            </a:r>
          </a:p>
          <a:p>
            <a:r>
              <a:rPr lang="uk-UA" sz="2400" dirty="0">
                <a:solidFill>
                  <a:srgbClr val="FC4C22"/>
                </a:solidFill>
                <a:latin typeface="Arial" charset="0"/>
              </a:rPr>
              <a:t>залежно від рівня економічної </a:t>
            </a:r>
            <a:r>
              <a:rPr lang="uk-UA" sz="2400" dirty="0" smtClean="0">
                <a:solidFill>
                  <a:srgbClr val="FC4C22"/>
                </a:solidFill>
                <a:latin typeface="Arial" charset="0"/>
              </a:rPr>
              <a:t>системи</a:t>
            </a:r>
            <a:endParaRPr lang="ru-RU" sz="2400" dirty="0">
              <a:solidFill>
                <a:srgbClr val="FC4C2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7"/>
          <p:cNvGrpSpPr>
            <a:grpSpLocks/>
          </p:cNvGrpSpPr>
          <p:nvPr/>
        </p:nvGrpSpPr>
        <p:grpSpPr bwMode="auto">
          <a:xfrm>
            <a:off x="0" y="-304800"/>
            <a:ext cx="9144000" cy="7162800"/>
            <a:chOff x="0" y="-304800"/>
            <a:chExt cx="9317038" cy="7162800"/>
          </a:xfrm>
        </p:grpSpPr>
        <p:sp>
          <p:nvSpPr>
            <p:cNvPr id="9223" name="Rectangle 29"/>
            <p:cNvSpPr>
              <a:spLocks noChangeArrowheads="1"/>
            </p:cNvSpPr>
            <p:nvPr/>
          </p:nvSpPr>
          <p:spPr bwMode="auto">
            <a:xfrm>
              <a:off x="0" y="-304800"/>
              <a:ext cx="9317038" cy="7162800"/>
            </a:xfrm>
            <a:prstGeom prst="rect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33993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4" name="AutoShape 36"/>
            <p:cNvSpPr>
              <a:spLocks noChangeArrowheads="1"/>
            </p:cNvSpPr>
            <p:nvPr/>
          </p:nvSpPr>
          <p:spPr bwMode="auto">
            <a:xfrm>
              <a:off x="2038084" y="142852"/>
              <a:ext cx="5214975" cy="85723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33CCFF"/>
                </a:gs>
                <a:gs pos="100000">
                  <a:srgbClr val="FFFF00"/>
                </a:gs>
              </a:gsLst>
              <a:lin ang="5400000" scaled="1"/>
            </a:gradFill>
            <a:ln w="25400">
              <a:solidFill>
                <a:srgbClr val="F12DB0"/>
              </a:solidFill>
              <a:round/>
              <a:headEnd/>
              <a:tailEnd/>
            </a:ln>
          </p:spPr>
          <p:txBody>
            <a:bodyPr lIns="12700" tIns="12700" rIns="12700" bIns="12700"/>
            <a:lstStyle/>
            <a:p>
              <a:r>
                <a:rPr lang="uk-UA" sz="2000">
                  <a:latin typeface="Arial" charset="0"/>
                </a:rPr>
                <a:t>Два підходи до трактування сутності фінансового механізму</a:t>
              </a:r>
              <a:endParaRPr lang="ru-RU" sz="2000">
                <a:latin typeface="Arial" charset="0"/>
              </a:endParaRPr>
            </a:p>
          </p:txBody>
        </p:sp>
      </p:grpSp>
      <p:sp>
        <p:nvSpPr>
          <p:cNvPr id="9219" name="AutoShape 9"/>
          <p:cNvSpPr>
            <a:spLocks noChangeArrowheads="1"/>
          </p:cNvSpPr>
          <p:nvPr/>
        </p:nvSpPr>
        <p:spPr bwMode="auto">
          <a:xfrm>
            <a:off x="428625" y="1643063"/>
            <a:ext cx="4000500" cy="40719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 algn="l"/>
            <a:r>
              <a:rPr lang="uk-UA" sz="2800" dirty="0" smtClean="0"/>
              <a:t>Фінансовий механізм </a:t>
            </a:r>
            <a:r>
              <a:rPr lang="uk-UA" sz="2800" dirty="0"/>
              <a:t>розуміють </a:t>
            </a:r>
            <a:r>
              <a:rPr lang="uk-UA" sz="2800" dirty="0" smtClean="0"/>
              <a:t>як організаційне </a:t>
            </a:r>
            <a:r>
              <a:rPr lang="uk-UA" sz="2800" dirty="0"/>
              <a:t>відображення фінансових відносин.  </a:t>
            </a:r>
            <a:endParaRPr lang="ru-RU" sz="2800" dirty="0"/>
          </a:p>
          <a:p>
            <a:pPr algn="l"/>
            <a:endParaRPr lang="uk-UA" sz="2800" dirty="0"/>
          </a:p>
        </p:txBody>
      </p:sp>
      <p:sp>
        <p:nvSpPr>
          <p:cNvPr id="9220" name="AutoShape 9"/>
          <p:cNvSpPr>
            <a:spLocks noChangeArrowheads="1"/>
          </p:cNvSpPr>
          <p:nvPr/>
        </p:nvSpPr>
        <p:spPr bwMode="auto">
          <a:xfrm>
            <a:off x="4714875" y="1643063"/>
            <a:ext cx="4071938" cy="4000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33CCFF"/>
            </a:extrusionClr>
          </a:sp3d>
        </p:spPr>
        <p:txBody>
          <a:bodyPr lIns="12700" tIns="12700" rIns="12700" bIns="12700">
            <a:flatTx/>
          </a:bodyPr>
          <a:lstStyle/>
          <a:p>
            <a:pPr algn="l"/>
            <a:r>
              <a:rPr lang="uk-UA" sz="2800"/>
              <a:t>Фінансовий механізм розуміють як сукупність методів і форм, інструментів, прийомів та важелів впливу на стан і розвиток підприємства. </a:t>
            </a:r>
            <a:endParaRPr lang="ru-RU" sz="2800">
              <a:latin typeface="Arial" charset="0"/>
            </a:endParaRPr>
          </a:p>
        </p:txBody>
      </p:sp>
      <p:cxnSp>
        <p:nvCxnSpPr>
          <p:cNvPr id="9221" name="Прямая со стрелкой 10"/>
          <p:cNvCxnSpPr>
            <a:cxnSpLocks noChangeShapeType="1"/>
          </p:cNvCxnSpPr>
          <p:nvPr/>
        </p:nvCxnSpPr>
        <p:spPr bwMode="auto">
          <a:xfrm rot="10800000" flipV="1">
            <a:off x="2928938" y="1000125"/>
            <a:ext cx="1500187" cy="6429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9222" name="Прямая со стрелкой 12"/>
          <p:cNvCxnSpPr>
            <a:cxnSpLocks noChangeShapeType="1"/>
            <a:stCxn id="9224" idx="2"/>
          </p:cNvCxnSpPr>
          <p:nvPr/>
        </p:nvCxnSpPr>
        <p:spPr bwMode="auto">
          <a:xfrm rot="16200000" flipH="1">
            <a:off x="4994275" y="565150"/>
            <a:ext cx="571500" cy="14414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AutoShape 36"/>
          <p:cNvSpPr>
            <a:spLocks noChangeArrowheads="1"/>
          </p:cNvSpPr>
          <p:nvPr/>
        </p:nvSpPr>
        <p:spPr bwMode="auto">
          <a:xfrm>
            <a:off x="357188" y="428625"/>
            <a:ext cx="8501062" cy="121443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CCFF"/>
              </a:gs>
              <a:gs pos="100000">
                <a:srgbClr val="FFFF00"/>
              </a:gs>
            </a:gsLst>
            <a:lin ang="5400000" scaled="1"/>
          </a:gradFill>
          <a:ln w="25400">
            <a:solidFill>
              <a:srgbClr val="F12DB0"/>
            </a:solidFill>
            <a:round/>
            <a:headEnd/>
            <a:tailEnd/>
          </a:ln>
        </p:spPr>
        <p:txBody>
          <a:bodyPr lIns="12700" tIns="12700" rIns="12700" bIns="12700"/>
          <a:lstStyle/>
          <a:p>
            <a:endParaRPr lang="uk-UA" sz="1800">
              <a:solidFill>
                <a:srgbClr val="FC4C22"/>
              </a:solidFill>
              <a:latin typeface="Arial" charset="0"/>
            </a:endParaRPr>
          </a:p>
          <a:p>
            <a:r>
              <a:rPr lang="uk-UA" sz="2400"/>
              <a:t>Визначення поняття «фінансовий механізм» </a:t>
            </a:r>
          </a:p>
          <a:p>
            <a:r>
              <a:rPr lang="uk-UA" sz="2400"/>
              <a:t>у наукових працях</a:t>
            </a:r>
            <a:endParaRPr lang="ru-RU" sz="240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29654"/>
              </p:ext>
            </p:extLst>
          </p:nvPr>
        </p:nvGraphicFramePr>
        <p:xfrm>
          <a:off x="428625" y="1857375"/>
          <a:ext cx="8501063" cy="3901440"/>
        </p:xfrm>
        <a:graphic>
          <a:graphicData uri="http://schemas.openxmlformats.org/drawingml/2006/table">
            <a:tbl>
              <a:tblPr/>
              <a:tblGrid>
                <a:gridCol w="1857375"/>
                <a:gridCol w="664368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Прізвище автора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Визначення «фінансового механізму»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Опарін В.М.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Сукупність форм, методів і важелів фінансового впливу на соціально-економічний розвиток суспільства.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Розглядає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поняття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більш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широко).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Кірейцев</a:t>
                      </a: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Г.Г.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Сукупність методів реалізації економічних інтересів шляхом фінансового впливу на соціально-економічний розвиток підприємства.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24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(Розглядає це поняття у контексті діяльності підприємницьких структур)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892" marR="3289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uk-UA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uk-UA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5119</TotalTime>
  <Words>1666</Words>
  <Application>Microsoft Office PowerPoint</Application>
  <PresentationFormat>Экран (4:3)</PresentationFormat>
  <Paragraphs>338</Paragraphs>
  <Slides>31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НАОУ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НАОУ</dc:title>
  <dc:creator>Алекс</dc:creator>
  <cp:lastModifiedBy>Кудин</cp:lastModifiedBy>
  <cp:revision>406</cp:revision>
  <dcterms:created xsi:type="dcterms:W3CDTF">2002-02-26T10:45:52Z</dcterms:created>
  <dcterms:modified xsi:type="dcterms:W3CDTF">2021-06-07T08:56:27Z</dcterms:modified>
</cp:coreProperties>
</file>