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8" r:id="rId3"/>
    <p:sldId id="259" r:id="rId4"/>
    <p:sldId id="260" r:id="rId5"/>
    <p:sldId id="261" r:id="rId6"/>
    <p:sldId id="262" r:id="rId7"/>
    <p:sldId id="293" r:id="rId8"/>
    <p:sldId id="263" r:id="rId9"/>
    <p:sldId id="296" r:id="rId10"/>
    <p:sldId id="269" r:id="rId11"/>
    <p:sldId id="333" r:id="rId12"/>
    <p:sldId id="270" r:id="rId13"/>
    <p:sldId id="297" r:id="rId14"/>
    <p:sldId id="264" r:id="rId15"/>
    <p:sldId id="336" r:id="rId16"/>
    <p:sldId id="337" r:id="rId17"/>
    <p:sldId id="265" r:id="rId18"/>
    <p:sldId id="274" r:id="rId19"/>
    <p:sldId id="275" r:id="rId20"/>
    <p:sldId id="273" r:id="rId21"/>
    <p:sldId id="278" r:id="rId22"/>
    <p:sldId id="279" r:id="rId23"/>
    <p:sldId id="288" r:id="rId24"/>
    <p:sldId id="300" r:id="rId25"/>
    <p:sldId id="301" r:id="rId26"/>
    <p:sldId id="304" r:id="rId27"/>
    <p:sldId id="289" r:id="rId28"/>
    <p:sldId id="306" r:id="rId29"/>
    <p:sldId id="307" r:id="rId30"/>
    <p:sldId id="308" r:id="rId31"/>
    <p:sldId id="309" r:id="rId32"/>
    <p:sldId id="290" r:id="rId33"/>
    <p:sldId id="312" r:id="rId34"/>
    <p:sldId id="313" r:id="rId35"/>
    <p:sldId id="291" r:id="rId36"/>
    <p:sldId id="314" r:id="rId37"/>
    <p:sldId id="316" r:id="rId38"/>
    <p:sldId id="317" r:id="rId39"/>
    <p:sldId id="320" r:id="rId40"/>
    <p:sldId id="318" r:id="rId41"/>
    <p:sldId id="266" r:id="rId42"/>
    <p:sldId id="319" r:id="rId43"/>
    <p:sldId id="283" r:id="rId44"/>
    <p:sldId id="284" r:id="rId45"/>
    <p:sldId id="285" r:id="rId46"/>
    <p:sldId id="321" r:id="rId47"/>
    <p:sldId id="322" r:id="rId48"/>
    <p:sldId id="323" r:id="rId49"/>
    <p:sldId id="324" r:id="rId50"/>
    <p:sldId id="325" r:id="rId51"/>
    <p:sldId id="326" r:id="rId52"/>
    <p:sldId id="327" r:id="rId53"/>
    <p:sldId id="328" r:id="rId54"/>
    <p:sldId id="329" r:id="rId55"/>
    <p:sldId id="330" r:id="rId56"/>
    <p:sldId id="331" r:id="rId57"/>
    <p:sldId id="299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Саня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4286256"/>
            <a:ext cx="3671983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6" name="AutoShape 2" descr="ÐÐ°ÑÑÐ¸Ð½ÐºÐ¸ Ð¿Ð¾ Ð·Ð°Ð¿ÑÐ¾ÑÑ ÑÑÐ½Ð°Ð½Ñ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4" descr="C:\Users\Саня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256"/>
            <a:ext cx="3886743" cy="2286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142976" y="1071546"/>
            <a:ext cx="67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C00000"/>
                </a:solidFill>
              </a:rPr>
              <a:t>“</a:t>
            </a:r>
            <a:r>
              <a:rPr lang="uk-UA" sz="2400" b="1" i="1" dirty="0" smtClean="0">
                <a:solidFill>
                  <a:srgbClr val="C00000"/>
                </a:solidFill>
              </a:rPr>
              <a:t>ФІНАНСОВА СИСТЕМА УКРАЇНИ”</a:t>
            </a:r>
            <a:endParaRPr lang="en-US" sz="2400" b="1" i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9058" y="1928802"/>
            <a:ext cx="699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  <a:endParaRPr 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2428868"/>
            <a:ext cx="73581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1" dirty="0" smtClean="0"/>
              <a:t>1. Поняття фінансової системи як об’єкта управління.</a:t>
            </a:r>
            <a:endParaRPr lang="ru-RU" b="1" i="1" dirty="0" smtClean="0"/>
          </a:p>
          <a:p>
            <a:pPr algn="just"/>
            <a:r>
              <a:rPr lang="uk-UA" b="1" i="1" dirty="0" smtClean="0"/>
              <a:t>2. Структура та принципи побудови фінансової системи.</a:t>
            </a:r>
            <a:endParaRPr lang="ru-RU" b="1" i="1" dirty="0" smtClean="0"/>
          </a:p>
          <a:p>
            <a:pPr algn="just"/>
            <a:r>
              <a:rPr lang="uk-UA" b="1" i="1" dirty="0" smtClean="0"/>
              <a:t>3. Характеристика сфер і ланок фінансової системи.</a:t>
            </a:r>
            <a:endParaRPr lang="ru-RU" b="1" i="1" dirty="0" smtClean="0"/>
          </a:p>
          <a:p>
            <a:pPr algn="just"/>
            <a:r>
              <a:rPr lang="uk-UA" b="1" i="1" dirty="0" smtClean="0"/>
              <a:t>4. Об’єкти і суб’єкти управління фінансами.</a:t>
            </a:r>
            <a:endParaRPr lang="en-US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4"/>
          <p:cNvSpPr/>
          <p:nvPr/>
        </p:nvSpPr>
        <p:spPr>
          <a:xfrm>
            <a:off x="1115616" y="72008"/>
            <a:ext cx="6768752" cy="1052736"/>
          </a:xfrm>
          <a:prstGeom prst="rightArrow">
            <a:avLst>
              <a:gd name="adj1" fmla="val 50000"/>
              <a:gd name="adj2" fmla="val 8020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rgbClr val="FFFF00"/>
                </a:solidFill>
              </a:rPr>
              <a:t>Типи фінансової системи</a:t>
            </a:r>
            <a:endParaRPr lang="en-US" sz="3200" b="1" i="1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052736"/>
            <a:ext cx="3384376" cy="144016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002060"/>
                </a:solidFill>
              </a:rPr>
              <a:t>За територіальною ознакою</a:t>
            </a:r>
            <a:endParaRPr lang="en-US" sz="2800" b="1" i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3933056"/>
            <a:ext cx="3744416" cy="165618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002060"/>
                </a:solidFill>
              </a:rPr>
              <a:t>За типами економічних систем країн</a:t>
            </a:r>
            <a:endParaRPr lang="en-US" sz="2800" b="1" i="1" dirty="0">
              <a:solidFill>
                <a:srgbClr val="00206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923928" y="1484784"/>
            <a:ext cx="43204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0" y="980728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400" b="1" i="1" dirty="0" smtClean="0"/>
              <a:t>Національна </a:t>
            </a:r>
            <a:r>
              <a:rPr lang="uk-UA" sz="2400" i="1" dirty="0" smtClean="0"/>
              <a:t>(у межах певної країни);</a:t>
            </a:r>
          </a:p>
          <a:p>
            <a:pPr marL="342900" indent="-342900">
              <a:buAutoNum type="arabicPeriod"/>
            </a:pPr>
            <a:r>
              <a:rPr lang="uk-UA" sz="2400" b="1" i="1" dirty="0" smtClean="0"/>
              <a:t> </a:t>
            </a:r>
            <a:r>
              <a:rPr lang="uk-UA" sz="2400" b="1" i="1" dirty="0" smtClean="0"/>
              <a:t>Регіональна </a:t>
            </a:r>
            <a:r>
              <a:rPr lang="uk-UA" sz="2400" i="1" dirty="0" smtClean="0"/>
              <a:t>(у межах регіону чи груп країн);</a:t>
            </a:r>
          </a:p>
          <a:p>
            <a:pPr marL="342900" indent="-342900">
              <a:buAutoNum type="arabicPeriod"/>
            </a:pPr>
            <a:r>
              <a:rPr lang="uk-UA" sz="2400" b="1" i="1" dirty="0" smtClean="0"/>
              <a:t> </a:t>
            </a:r>
            <a:r>
              <a:rPr lang="uk-UA" sz="2400" b="1" i="1" dirty="0"/>
              <a:t>С</a:t>
            </a:r>
            <a:r>
              <a:rPr lang="uk-UA" sz="2400" b="1" i="1" dirty="0" smtClean="0"/>
              <a:t>вітова </a:t>
            </a:r>
            <a:r>
              <a:rPr lang="uk-UA" sz="2400" i="1" dirty="0" smtClean="0"/>
              <a:t>(система міжнародних фінансових відносин).</a:t>
            </a:r>
            <a:endParaRPr lang="en-US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464496" y="3645024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400" b="1" i="1" dirty="0" smtClean="0"/>
              <a:t>Ринкова </a:t>
            </a:r>
            <a:r>
              <a:rPr lang="uk-UA" sz="2400" b="1" i="1" dirty="0" smtClean="0"/>
              <a:t>фінансова система;</a:t>
            </a:r>
          </a:p>
          <a:p>
            <a:pPr marL="342900" indent="-342900">
              <a:buAutoNum type="arabicPeriod"/>
            </a:pPr>
            <a:r>
              <a:rPr lang="uk-UA" sz="2400" b="1" i="1" dirty="0" smtClean="0"/>
              <a:t> </a:t>
            </a:r>
            <a:r>
              <a:rPr lang="uk-UA" sz="2400" b="1" i="1" dirty="0" smtClean="0"/>
              <a:t>Фінансова </a:t>
            </a:r>
            <a:r>
              <a:rPr lang="uk-UA" sz="2400" b="1" i="1" dirty="0" smtClean="0"/>
              <a:t>система країн, що розвиваються;</a:t>
            </a:r>
          </a:p>
          <a:p>
            <a:pPr marL="342900" indent="-342900">
              <a:buAutoNum type="arabicPeriod"/>
            </a:pPr>
            <a:r>
              <a:rPr lang="uk-UA" sz="2400" b="1" i="1" dirty="0" smtClean="0"/>
              <a:t> </a:t>
            </a:r>
            <a:r>
              <a:rPr lang="uk-UA" sz="2400" b="1" i="1" dirty="0" smtClean="0"/>
              <a:t>Фінансова </a:t>
            </a:r>
            <a:r>
              <a:rPr lang="uk-UA" sz="2400" b="1" i="1" dirty="0" smtClean="0"/>
              <a:t>система країн з адміністративно-командною економікою.</a:t>
            </a:r>
            <a:endParaRPr lang="en-US" sz="2400" b="1" i="1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4067944" y="4437112"/>
            <a:ext cx="360040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роцесс 2"/>
          <p:cNvSpPr/>
          <p:nvPr/>
        </p:nvSpPr>
        <p:spPr>
          <a:xfrm>
            <a:off x="642910" y="357166"/>
            <a:ext cx="4357718" cy="1000132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Фінансова система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071678"/>
            <a:ext cx="807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err="1" smtClean="0">
                <a:solidFill>
                  <a:prstClr val="black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Сукупність</a:t>
            </a: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фондів</a:t>
            </a:r>
            <a:r>
              <a:rPr lang="uk-UA" sz="2400" i="1" dirty="0" smtClean="0">
                <a:solidFill>
                  <a:prstClr val="black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фінансових ресурсів, які в процесі розподілу і перерозподілу ВВП зосереджуються</a:t>
            </a:r>
            <a:r>
              <a:rPr lang="uk-UA" sz="2400" i="1" dirty="0" smtClean="0">
                <a:solidFill>
                  <a:prstClr val="black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в розпорядженні держави, суб’єктів господарювання, фінансово-кредитних</a:t>
            </a:r>
            <a:r>
              <a:rPr lang="uk-UA" sz="2400" i="1" dirty="0" smtClean="0">
                <a:solidFill>
                  <a:prstClr val="black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ea typeface="MS Mincho"/>
                <a:cs typeface="Times New Roman" pitchFamily="18" charset="0"/>
              </a:rPr>
              <a:t>установ та домогосподарств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для виконання покладених на них функцій, а також для задоволення економічних та соціальних потреб.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3428992" y="1571612"/>
            <a:ext cx="642942" cy="4286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4" name="Picture 2" descr="ÐÐ°ÑÑÐ¸Ð½ÐºÐ¸ Ð¿Ð¾ Ð·Ð°Ð¿ÑÐ¾ÑÑ ÑÑÐ½Ð°Ð½Ñ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429132"/>
            <a:ext cx="707236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51520" y="1628800"/>
            <a:ext cx="4032448" cy="115212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внутрішньою будовою</a:t>
            </a:r>
            <a:endParaRPr lang="en-US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Блок-схема: документ 4"/>
          <p:cNvSpPr/>
          <p:nvPr/>
        </p:nvSpPr>
        <p:spPr>
          <a:xfrm>
            <a:off x="4427984" y="908720"/>
            <a:ext cx="4392488" cy="3312368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i="1" dirty="0" smtClean="0">
                <a:solidFill>
                  <a:schemeClr val="tx2">
                    <a:lumMod val="50000"/>
                  </a:schemeClr>
                </a:solidFill>
              </a:rPr>
              <a:t>Сукупність фінансових сфер і ланок, які відображають специфічні форми та методи розподілу  й перерозподілу ВВП.</a:t>
            </a:r>
            <a:endParaRPr lang="en-US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16632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FF0000"/>
                </a:solidFill>
              </a:rPr>
              <a:t>Фінансова система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51520" y="4581128"/>
            <a:ext cx="4032448" cy="129614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організаційною будовою</a:t>
            </a:r>
            <a:endParaRPr lang="en-US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4427984" y="4293096"/>
            <a:ext cx="4392488" cy="2160240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i="1" dirty="0" smtClean="0">
                <a:solidFill>
                  <a:schemeClr val="tx2">
                    <a:lumMod val="50000"/>
                  </a:schemeClr>
                </a:solidFill>
              </a:rPr>
              <a:t>Сукупність фінансових органів та інститутів, які здійснюють управління грошовими потоками.</a:t>
            </a:r>
            <a:endParaRPr lang="en-US" sz="24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214290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Чинники, що визначають ефективність функціонування фінансової системи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85720" y="1643050"/>
            <a:ext cx="3857652" cy="1714512"/>
          </a:xfrm>
          <a:prstGeom prst="homePlate">
            <a:avLst>
              <a:gd name="adj" fmla="val 2955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i="1" dirty="0" err="1" smtClean="0">
                <a:solidFill>
                  <a:srgbClr val="002060"/>
                </a:solidFill>
              </a:rPr>
              <a:t>Кожна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 ланка  </a:t>
            </a:r>
            <a:r>
              <a:rPr lang="ru-RU" b="1" i="1" dirty="0" err="1" smtClean="0">
                <a:solidFill>
                  <a:srgbClr val="002060"/>
                </a:solidFill>
              </a:rPr>
              <a:t>фінансових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endParaRPr lang="ru-RU" b="1" i="1" dirty="0">
              <a:solidFill>
                <a:srgbClr val="002060"/>
              </a:solidFill>
            </a:endParaRPr>
          </a:p>
          <a:p>
            <a:pPr algn="just"/>
            <a:r>
              <a:rPr lang="ru-RU" b="1" i="1" dirty="0" smtClean="0">
                <a:solidFill>
                  <a:srgbClr val="002060"/>
                </a:solidFill>
              </a:rPr>
              <a:t>систем </a:t>
            </a:r>
            <a:r>
              <a:rPr lang="ru-RU" b="1" i="1" dirty="0" err="1" smtClean="0">
                <a:solidFill>
                  <a:srgbClr val="002060"/>
                </a:solidFill>
              </a:rPr>
              <a:t>має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властиві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їй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методи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мобілізації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коштів</a:t>
            </a:r>
            <a:r>
              <a:rPr lang="ru-RU" b="1" i="1" dirty="0" smtClean="0">
                <a:solidFill>
                  <a:srgbClr val="002060"/>
                </a:solidFill>
              </a:rPr>
              <a:t> для </a:t>
            </a:r>
            <a:r>
              <a:rPr lang="ru-RU" b="1" i="1" dirty="0" err="1" smtClean="0">
                <a:solidFill>
                  <a:srgbClr val="002060"/>
                </a:solidFill>
              </a:rPr>
              <a:t>створення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фондів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фінансових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ресурсів</a:t>
            </a:r>
            <a:r>
              <a:rPr lang="ru-RU" b="1" i="1" dirty="0" smtClean="0">
                <a:solidFill>
                  <a:srgbClr val="002060"/>
                </a:solidFill>
              </a:rPr>
              <a:t> та </a:t>
            </a:r>
            <a:r>
              <a:rPr lang="ru-RU" b="1" i="1" dirty="0" err="1" smtClean="0">
                <a:solidFill>
                  <a:srgbClr val="002060"/>
                </a:solidFill>
              </a:rPr>
              <a:t>ефективне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їх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використання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5143504" y="1571612"/>
            <a:ext cx="4000496" cy="1428760"/>
          </a:xfrm>
          <a:prstGeom prst="homePlate">
            <a:avLst>
              <a:gd name="adj" fmla="val 2347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b="1" i="1" dirty="0" smtClean="0">
                <a:solidFill>
                  <a:srgbClr val="002060"/>
                </a:solidFill>
              </a:rPr>
              <a:t>Від організації управління фінансами (органи управління і форми та методи управлінської діяльності)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52230" name="AutoShape 6" descr="ÐÐ°ÑÑÐ¸Ð½ÐºÐ¸ Ð¿Ð¾ Ð·Ð°Ð¿ÑÐ¾ÑÑ ÑÑÐ½Ð°Ð½Ñ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31" name="Picture 7" descr="C:\Users\Саня\Desktop\4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5072074"/>
            <a:ext cx="400052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233" name="Picture 9" descr="ÐÐ°ÑÑÐ¸Ð½ÐºÐ¸ Ð¿Ð¾ Ð·Ð°Ð¿ÑÐ¾ÑÑ Ð·Ð½Ð°Ðº Ð¾ÐºÐ»Ð¸ÐºÑ"/>
          <p:cNvPicPr>
            <a:picLocks noChangeAspect="1" noChangeArrowheads="1"/>
          </p:cNvPicPr>
          <p:nvPr/>
        </p:nvPicPr>
        <p:blipFill>
          <a:blip r:embed="rId3"/>
          <a:srcRect l="7109" r="14691" b="2719"/>
          <a:stretch>
            <a:fillRect/>
          </a:stretch>
        </p:blipFill>
        <p:spPr bwMode="auto">
          <a:xfrm>
            <a:off x="4000496" y="2428868"/>
            <a:ext cx="128588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ятиугольник 11"/>
          <p:cNvSpPr/>
          <p:nvPr/>
        </p:nvSpPr>
        <p:spPr>
          <a:xfrm>
            <a:off x="285720" y="3500438"/>
            <a:ext cx="3857652" cy="1500198"/>
          </a:xfrm>
          <a:prstGeom prst="homePlate">
            <a:avLst>
              <a:gd name="adj" fmla="val 2955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i="1" dirty="0" err="1" smtClean="0">
                <a:solidFill>
                  <a:srgbClr val="002060"/>
                </a:solidFill>
              </a:rPr>
              <a:t>Кожна</a:t>
            </a:r>
            <a:r>
              <a:rPr lang="ru-RU" b="1" i="1" dirty="0" smtClean="0">
                <a:solidFill>
                  <a:srgbClr val="002060"/>
                </a:solidFill>
              </a:rPr>
              <a:t> ланка </a:t>
            </a:r>
            <a:r>
              <a:rPr lang="ru-RU" b="1" i="1" dirty="0" err="1" smtClean="0">
                <a:solidFill>
                  <a:srgbClr val="002060"/>
                </a:solidFill>
              </a:rPr>
              <a:t>фінансової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системи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є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відносно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самостійною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</a:rPr>
              <a:t>має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власну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специфічну</a:t>
            </a:r>
            <a:r>
              <a:rPr lang="ru-RU" b="1" i="1" dirty="0" smtClean="0">
                <a:solidFill>
                  <a:srgbClr val="002060"/>
                </a:solidFill>
              </a:rPr>
              <a:t> сферу </a:t>
            </a:r>
            <a:r>
              <a:rPr lang="ru-RU" b="1" i="1" dirty="0" err="1" smtClean="0">
                <a:solidFill>
                  <a:srgbClr val="002060"/>
                </a:solidFill>
              </a:rPr>
              <a:t>застосування</a:t>
            </a:r>
            <a:endParaRPr lang="uk-UA" b="1" i="1" dirty="0">
              <a:solidFill>
                <a:srgbClr val="002060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5286348" y="3286124"/>
            <a:ext cx="3857652" cy="1643074"/>
          </a:xfrm>
          <a:prstGeom prst="homePlate">
            <a:avLst>
              <a:gd name="adj" fmla="val 2955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i="1" dirty="0" smtClean="0">
                <a:solidFill>
                  <a:srgbClr val="002060"/>
                </a:solidFill>
              </a:rPr>
              <a:t>Фінансова система держави досягає найбільшої ефективності тоді, коли налагоджена та законодавчо закріплена діяльність кожної її ланки</a:t>
            </a:r>
            <a:endParaRPr lang="uk-UA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85728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 smtClean="0">
                <a:latin typeface="Georgia" pitchFamily="18" charset="0"/>
              </a:rPr>
              <a:t>2. Структура та принципи побудови фінансової системи</a:t>
            </a:r>
            <a:endParaRPr lang="ru-RU" sz="3600" b="1" i="1" dirty="0" smtClean="0">
              <a:latin typeface="Georgia" pitchFamily="18" charset="0"/>
            </a:endParaRPr>
          </a:p>
        </p:txBody>
      </p:sp>
      <p:pic>
        <p:nvPicPr>
          <p:cNvPr id="22532" name="Picture 4" descr="ÐÐ°ÑÑÐ¸Ð½ÐºÐ¸ Ð¿Ð¾ Ð·Ð°Ð¿ÑÐ¾ÑÑ ÑÑÐ½Ð°Ð½Ñ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256"/>
            <a:ext cx="7643866" cy="2279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42910" y="1571612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ланок,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створенні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використанні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фондів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зосереджені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розпорядженні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для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фінансового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соціальних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потреб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цілому</a:t>
            </a:r>
            <a:endParaRPr lang="uk-UA" b="1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2857496"/>
            <a:ext cx="742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Вона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сфер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ланок. </a:t>
            </a:r>
          </a:p>
          <a:p>
            <a:pPr algn="ctr"/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Сфера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характеризує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узагальнену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певною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ознакою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відносин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ланка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відособлену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856895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71600" y="116632"/>
            <a:ext cx="7416824" cy="936104"/>
          </a:xfrm>
          <a:prstGeom prst="roundRect">
            <a:avLst/>
          </a:prstGeom>
          <a:solidFill>
            <a:srgbClr val="FF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FFFF00"/>
                </a:solidFill>
              </a:rPr>
              <a:t>Принципи побудови фінансової системи</a:t>
            </a:r>
            <a:endParaRPr lang="en-US" sz="2800" b="1" i="1" dirty="0">
              <a:solidFill>
                <a:srgbClr val="FFFF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1340768"/>
            <a:ext cx="5184576" cy="230425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Єдність </a:t>
            </a:r>
            <a:r>
              <a:rPr lang="uk-UA" sz="2400" dirty="0" smtClean="0">
                <a:solidFill>
                  <a:schemeClr val="tx1"/>
                </a:solidFill>
              </a:rPr>
              <a:t>– </a:t>
            </a:r>
            <a:r>
              <a:rPr lang="uk-UA" sz="2400" i="1" dirty="0" smtClean="0">
                <a:solidFill>
                  <a:schemeClr val="tx1"/>
                </a:solidFill>
              </a:rPr>
              <a:t>ґрунтується на єдиній економічній і політичній основі суспільства, погоджених засадах фінансової політики, що реалізуються через фінансову систему</a:t>
            </a:r>
            <a:r>
              <a:rPr lang="uk-UA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19872" y="3789040"/>
            <a:ext cx="5472608" cy="285293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Функціонального призначення </a:t>
            </a:r>
            <a:r>
              <a:rPr lang="uk-UA" sz="2400" dirty="0" smtClean="0">
                <a:solidFill>
                  <a:schemeClr val="tx1"/>
                </a:solidFill>
              </a:rPr>
              <a:t>– </a:t>
            </a:r>
            <a:r>
              <a:rPr lang="uk-UA" sz="2400" i="1" dirty="0" smtClean="0">
                <a:solidFill>
                  <a:schemeClr val="tx1"/>
                </a:solidFill>
              </a:rPr>
              <a:t>передбачає, що в кожній ланці фінансової системи вирішуються певні завдання специфічними методами, існують відповідні фонди грошових коштів і апарат управління.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 descr="ÐÐ°ÑÑÐ¸Ð½ÐºÐ¸ Ð¿Ð¾ Ð·Ð°Ð¿ÑÐ¾ÑÑ ÑÑÐ½Ð°Ð½ÑÐ¸"/>
          <p:cNvPicPr>
            <a:picLocks noChangeAspect="1" noChangeArrowheads="1"/>
          </p:cNvPicPr>
          <p:nvPr/>
        </p:nvPicPr>
        <p:blipFill>
          <a:blip r:embed="rId2"/>
          <a:srcRect l="11290" t="5254" r="11290" b="10767"/>
          <a:stretch>
            <a:fillRect/>
          </a:stretch>
        </p:blipFill>
        <p:spPr bwMode="auto">
          <a:xfrm>
            <a:off x="285720" y="3987109"/>
            <a:ext cx="2830044" cy="2299411"/>
          </a:xfrm>
          <a:prstGeom prst="roundRect">
            <a:avLst>
              <a:gd name="adj" fmla="val 23623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458" name="Picture 2" descr="ÐÐ°ÑÑÐ¸Ð½ÐºÐ¸ Ð¿Ð¾ Ð·Ð°Ð¿ÑÐ¾ÑÑ ÑÑÐ½Ð°Ð½Ñ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428736"/>
            <a:ext cx="2898507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99845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 smtClean="0">
                <a:latin typeface="Georgia" pitchFamily="18" charset="0"/>
              </a:rPr>
              <a:t>3. Характеристика сфер і ланок фінансової системи</a:t>
            </a:r>
          </a:p>
        </p:txBody>
      </p:sp>
      <p:pic>
        <p:nvPicPr>
          <p:cNvPr id="36866" name="Picture 2" descr="ÐÐ°ÑÑÐ¸Ð½ÐºÐ¸ Ð¿Ð¾ Ð·Ð°Ð¿ÑÐ¾ÑÑ ÑÑÐ½Ð°Ð½ÑÐ¾Ð²Ñ Ð²ÑÐ´Ð½Ð¾ÑÐ¸Ð½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928802"/>
            <a:ext cx="8345863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4624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Внутрішня будова фінансової системи </a:t>
            </a:r>
          </a:p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складається зі сфер та ланок.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3131840" y="1196752"/>
            <a:ext cx="5760640" cy="1944216"/>
          </a:xfrm>
          <a:prstGeom prst="cloudCallout">
            <a:avLst>
              <a:gd name="adj1" fmla="val 41866"/>
              <a:gd name="adj2" fmla="val -28624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FF0000"/>
                </a:solidFill>
              </a:rPr>
              <a:t>Сфера </a:t>
            </a: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узагальнена за певними ознаками сукупність фінансових відносин.</a:t>
            </a: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879226"/>
              </p:ext>
            </p:extLst>
          </p:nvPr>
        </p:nvGraphicFramePr>
        <p:xfrm>
          <a:off x="1115616" y="3645024"/>
          <a:ext cx="6840760" cy="27706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20380"/>
                <a:gridCol w="342038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uk-UA" sz="2000" i="1" dirty="0" smtClean="0">
                          <a:solidFill>
                            <a:schemeClr val="tx1"/>
                          </a:solidFill>
                        </a:rPr>
                        <a:t>Рівні економічної системи</a:t>
                      </a:r>
                      <a:endParaRPr lang="en-US" sz="20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i="1" dirty="0" smtClean="0">
                          <a:solidFill>
                            <a:schemeClr val="tx1"/>
                          </a:solidFill>
                        </a:rPr>
                        <a:t>Сфери фінансових відносин</a:t>
                      </a:r>
                      <a:endParaRPr lang="en-US" sz="20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0" dirty="0" smtClean="0"/>
                        <a:t>Макроекономіка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0" dirty="0" smtClean="0"/>
                        <a:t>Державні фінанси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0" dirty="0" smtClean="0"/>
                        <a:t>Мікроекономіка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0" dirty="0" smtClean="0"/>
                        <a:t>Фінанси суб'єктів господарювання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0" dirty="0" smtClean="0"/>
                        <a:t>Світове господарство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0" dirty="0" smtClean="0"/>
                        <a:t>Міжнародні фінанси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sz="2000" b="0" dirty="0" smtClean="0"/>
                        <a:t>Забезпечувальна </a:t>
                      </a:r>
                      <a:r>
                        <a:rPr lang="uk-UA" sz="2000" b="0" dirty="0" smtClean="0"/>
                        <a:t>сфера</a:t>
                      </a:r>
                      <a:endParaRPr lang="en-US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0" dirty="0" smtClean="0"/>
                        <a:t>Страхування </a:t>
                      </a:r>
                    </a:p>
                    <a:p>
                      <a:r>
                        <a:rPr lang="uk-UA" sz="2000" b="0" dirty="0" smtClean="0"/>
                        <a:t>Фінансовий ринок </a:t>
                      </a:r>
                      <a:endParaRPr lang="en-US" sz="20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2915816" y="476672"/>
            <a:ext cx="5760640" cy="1800200"/>
          </a:xfrm>
          <a:prstGeom prst="cloudCallout">
            <a:avLst>
              <a:gd name="adj1" fmla="val 41866"/>
              <a:gd name="adj2" fmla="val -28624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FF0000"/>
                </a:solidFill>
              </a:rPr>
              <a:t>Ланка </a:t>
            </a:r>
            <a:r>
              <a:rPr lang="uk-UA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відособлена частина фінансових відносин, складова сфери.</a:t>
            </a: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016" y="2564904"/>
            <a:ext cx="8748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i="1" dirty="0" smtClean="0"/>
              <a:t>	Виділення ланок відбувається або за ознаками специфічних форм та методів фінансових відносин або за критеріями наявності окремого фонду фінансових ресурсів.</a:t>
            </a:r>
            <a:endParaRPr lang="en-US" sz="2400" i="1" dirty="0"/>
          </a:p>
        </p:txBody>
      </p:sp>
      <p:sp>
        <p:nvSpPr>
          <p:cNvPr id="34818" name="AutoShape 2" descr="ÐÐ°ÑÑÐ¸Ð½ÐºÐ¸ Ð¿Ð¾ Ð·Ð°Ð¿ÑÐ¾ÑÑ ÑÑÐ½Ð°Ð½Ñ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4820" name="Picture 4" descr="ÐÐ°ÑÑÐ¸Ð½ÐºÐ¸ Ð¿Ð¾ Ð·Ð°Ð¿ÑÐ¾ÑÑ ÑÑÐ½Ð°Ð½Ñ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857628"/>
            <a:ext cx="3571900" cy="2689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4" name="Picture 8" descr="ÐÐ°ÑÑÐ¸Ð½ÐºÐ¸ Ð¿Ð¾ Ð·Ð°Ð¿ÑÐ¾ÑÑ ÑÑÐ½Ð°Ð½Ñ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5516" y="3857628"/>
            <a:ext cx="3876582" cy="2719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260648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 smtClean="0"/>
              <a:t>Актуалізація опорних знань студентів</a:t>
            </a:r>
            <a:endParaRPr lang="en-US" sz="2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76470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/>
              <a:t>Тестові питання</a:t>
            </a:r>
            <a:endParaRPr lang="en-US" sz="2800" b="1" i="1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268760"/>
            <a:ext cx="842493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1. Термін «фінанси» походить від латинського «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financia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», що в перекладі означає: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1. Грошовий потік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2. Скарбниця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3. Грошовий платіж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4. Фінансовий платі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2.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 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Термін «фінанси» виник у: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1. 12–14 ст. у Греції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2. 13–15 ст. в Італії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3.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9–11 ст. у Франції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4. 5–4 ст. до н.е. у Китаї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3. Головним об’єктом фінансових відносин є: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1. Кошти громадян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2. Грошові ресурси підприємств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3. Валовий внутрішній продукт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43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4. Чистий дохід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</a:endParaRPr>
          </a:p>
        </p:txBody>
      </p:sp>
      <p:sp>
        <p:nvSpPr>
          <p:cNvPr id="33796" name="AutoShape 4" descr="ÐÐ°ÑÑÐ¸Ð½ÐºÐ¸ Ð¿Ð¾ Ð·Ð°Ð¿ÑÐ¾ÑÑ Ð¿Ð¸ÑÐ°Ð½Ð½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ÐÐ°ÑÑÐ¸Ð½ÐºÐ¸ Ð¿Ð¾ Ð·Ð°Ð¿ÑÐ¾ÑÑ Ð¿Ð¸ÑÐ°Ð½Ð½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9" name="Picture 7" descr="C:\Users\Саня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857364"/>
            <a:ext cx="2671766" cy="2589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00042"/>
            <a:ext cx="838598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/>
              <a:t>	</a:t>
            </a:r>
            <a:r>
              <a:rPr lang="uk-UA" sz="2800" b="1" i="1" dirty="0" smtClean="0">
                <a:solidFill>
                  <a:srgbClr val="FF0000"/>
                </a:solidFill>
              </a:rPr>
              <a:t>Виділення складових елементів внутрішньої будови фінансової системи здійснюється за такими ознаками:</a:t>
            </a:r>
          </a:p>
          <a:p>
            <a:pPr algn="just"/>
            <a:endParaRPr lang="uk-UA" sz="2400" b="1" i="1" dirty="0" smtClean="0">
              <a:solidFill>
                <a:srgbClr val="FF0000"/>
              </a:solidFill>
            </a:endParaRPr>
          </a:p>
          <a:p>
            <a:pPr marL="342900" indent="-342900" algn="just">
              <a:buAutoNum type="arabicPeriod"/>
            </a:pPr>
            <a:r>
              <a:rPr lang="uk-UA" sz="2800" b="1" i="1" dirty="0" smtClean="0"/>
              <a:t>Наявність </a:t>
            </a:r>
            <a:r>
              <a:rPr lang="uk-UA" sz="2800" b="1" i="1" dirty="0" smtClean="0"/>
              <a:t>власної фінансової бази </a:t>
            </a:r>
            <a:r>
              <a:rPr lang="uk-UA" sz="2800" dirty="0" smtClean="0"/>
              <a:t>(формується на основі первинних доходів суб'єктів фінансових відносин</a:t>
            </a:r>
            <a:r>
              <a:rPr lang="uk-UA" sz="2800" dirty="0" smtClean="0"/>
              <a:t>).</a:t>
            </a:r>
            <a:endParaRPr lang="uk-UA" sz="2800" dirty="0" smtClean="0"/>
          </a:p>
          <a:p>
            <a:pPr marL="342900" indent="-342900" algn="just">
              <a:buAutoNum type="arabicPeriod"/>
            </a:pPr>
            <a:endParaRPr lang="uk-UA" sz="2800" dirty="0" smtClean="0"/>
          </a:p>
          <a:p>
            <a:pPr marL="342900" indent="-342900" algn="just">
              <a:buAutoNum type="arabicPeriod"/>
            </a:pPr>
            <a:r>
              <a:rPr lang="uk-UA" sz="2800" dirty="0" smtClean="0"/>
              <a:t> </a:t>
            </a:r>
            <a:r>
              <a:rPr lang="uk-UA" sz="2800" b="1" i="1" dirty="0" smtClean="0"/>
              <a:t>Функціональне </a:t>
            </a:r>
            <a:r>
              <a:rPr lang="uk-UA" sz="2800" b="1" i="1" dirty="0" smtClean="0"/>
              <a:t>призначення кожної </a:t>
            </a:r>
            <a:r>
              <a:rPr lang="uk-UA" sz="2800" b="1" i="1" dirty="0" smtClean="0"/>
              <a:t>підсистеми.</a:t>
            </a:r>
            <a:endParaRPr lang="uk-UA" sz="2800" b="1" i="1" dirty="0" smtClean="0"/>
          </a:p>
          <a:p>
            <a:pPr marL="342900" indent="-342900" algn="just">
              <a:buAutoNum type="arabicPeriod"/>
            </a:pPr>
            <a:endParaRPr lang="uk-UA" sz="2800" dirty="0" smtClean="0"/>
          </a:p>
          <a:p>
            <a:pPr marL="342900" indent="-342900" algn="just">
              <a:buAutoNum type="arabicPeriod"/>
            </a:pPr>
            <a:r>
              <a:rPr lang="uk-UA" sz="2800" dirty="0" smtClean="0"/>
              <a:t> </a:t>
            </a:r>
            <a:r>
              <a:rPr lang="uk-UA" sz="2800" b="1" i="1" dirty="0" smtClean="0"/>
              <a:t>Наявність </a:t>
            </a:r>
            <a:r>
              <a:rPr lang="uk-UA" sz="2800" b="1" i="1" dirty="0" smtClean="0"/>
              <a:t>специфічних каналів руху грошових </a:t>
            </a:r>
            <a:r>
              <a:rPr lang="uk-UA" sz="2800" b="1" i="1" dirty="0" smtClean="0"/>
              <a:t>потоків.</a:t>
            </a:r>
            <a:endParaRPr lang="en-US" sz="2800" b="1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332656"/>
            <a:ext cx="813690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70C0"/>
                </a:solidFill>
              </a:rPr>
              <a:t>Фінанси суб'єктів господарювання</a:t>
            </a:r>
          </a:p>
          <a:p>
            <a:pPr algn="ctr"/>
            <a:r>
              <a:rPr lang="uk-UA" sz="2000" i="1" dirty="0" smtClean="0"/>
              <a:t>(грошові відносини, що пов'язані з рухом грошових потоків і виникають у процесі формування, розподілу та використання фінансових ресурсів і доходів на мікрорівні)</a:t>
            </a:r>
            <a:endParaRPr lang="en-US" sz="2000" i="1" dirty="0"/>
          </a:p>
        </p:txBody>
      </p:sp>
      <p:sp>
        <p:nvSpPr>
          <p:cNvPr id="5" name="Стрелка вниз 4"/>
          <p:cNvSpPr/>
          <p:nvPr/>
        </p:nvSpPr>
        <p:spPr>
          <a:xfrm>
            <a:off x="3923928" y="1844824"/>
            <a:ext cx="79208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827584" y="2708920"/>
            <a:ext cx="7056784" cy="1872208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Фінанси домогосподарств </a:t>
            </a:r>
            <a:r>
              <a:rPr 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це грошові відносини з приводу формування і використання фондів грошових коштів </a:t>
            </a:r>
            <a:r>
              <a:rPr 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забезпечення матеріальних і соціальних умов життя членів домогосподарств та їх відтворення.</a:t>
            </a:r>
            <a:endParaRPr lang="en-US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0" name="AutoShape 2" descr="ÐÐ°ÑÑÐ¸Ð½ÐºÐ¸ Ð¿Ð¾ Ð·Ð°Ð¿ÑÐ¾ÑÑ Ð´Ð¾Ð¼Ð¾Ð³Ð¾ÑÐ¿Ð¾Ð´Ð°ÑÑÑÐ²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2" name="Picture 4" descr="ÐÐ°ÑÑÐ¸Ð½ÐºÐ¸ Ð¿Ð¾ Ð·Ð°Ð¿ÑÐ¾ÑÑ Ð´Ð¾Ð¼Ð¾Ð³Ð¾ÑÐ¿Ð¾Ð´Ð°ÑÑÑÐ²Ð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8884" y="4714884"/>
            <a:ext cx="3478426" cy="192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4" name="AutoShape 6" descr="ÐÐ°ÑÑÐ¸Ð½ÐºÐ¸ Ð¿Ð¾ Ð·Ð°Ð¿ÑÐ¾ÑÑ Ð´Ð¾Ð¼Ð¾Ð³Ð¾ÑÐ¿Ð¾Ð´Ð°ÑÑÑÐ²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6" name="Picture 8" descr="ÐÐ°ÑÑÐ¸Ð½ÐºÐ¸ Ð¿Ð¾ Ð·Ð°Ð¿ÑÐ¾ÑÑ Ð´Ð¾Ð¼Ð¾Ð³Ð¾ÑÐ¿Ð¾Ð´Ð°ÑÑÑÐ²Ð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714884"/>
            <a:ext cx="2905127" cy="1933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187624" y="116632"/>
            <a:ext cx="6336704" cy="1008112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Фінанси підприємств</a:t>
            </a:r>
            <a:endParaRPr lang="en-US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923928" y="1196752"/>
            <a:ext cx="79208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99592" y="1700808"/>
            <a:ext cx="7056784" cy="1440160"/>
          </a:xfrm>
          <a:prstGeom prst="round2Diag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Фінанси комерційних підприємств – </a:t>
            </a:r>
            <a:r>
              <a:rPr lang="uk-UA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діють на засадах комерційного розрахунку, який передбачає отримання прибутку, відшкодування за рахунок власних коштів всіх витрат на основну діяльність, а також на її розширення.</a:t>
            </a:r>
            <a:endParaRPr lang="en-US" sz="2000" b="1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899592" y="3429000"/>
            <a:ext cx="7056784" cy="1440160"/>
          </a:xfrm>
          <a:prstGeom prst="round2Diag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Фінанси некомерційних установ – </a:t>
            </a:r>
            <a:r>
              <a:rPr lang="uk-UA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належать переважно установи невиробничої сфери, які надають послуги чи виконують роботи безкоштовно або за символічну плату.</a:t>
            </a:r>
            <a:endParaRPr lang="en-US" sz="2000" b="1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827584" y="5085184"/>
            <a:ext cx="7056784" cy="1440160"/>
          </a:xfrm>
          <a:prstGeom prst="round2Diag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Фінанси громадських організацій і доброчинних фондів – </a:t>
            </a:r>
            <a:r>
              <a:rPr lang="uk-UA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головним джерелом доходів є вступні і членські внески, добровільні і спонсорські пожертвування фізичних і юридичних осіб.</a:t>
            </a:r>
            <a:endParaRPr lang="en-US" sz="2000" b="1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827584" y="1628800"/>
            <a:ext cx="7056784" cy="1440160"/>
          </a:xfrm>
          <a:prstGeom prst="round2Diag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Фінанси комерційних підприємств – </a:t>
            </a:r>
            <a:r>
              <a:rPr lang="uk-UA" sz="2000" b="1" i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діють на засадах комерційного розрахунку, який передбачає отримання прибутку, відшкодування за рахунок власних коштів всіх витрат на основну діяльність, а також на її розширення.</a:t>
            </a:r>
            <a:endParaRPr lang="en-US" sz="2000" b="1" i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Саня\Desktop\кк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1743" y="757230"/>
            <a:ext cx="2847975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 descr="C:\Users\Саня\Desktop\ууу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500306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576" y="26064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0070C0"/>
                </a:solidFill>
              </a:rPr>
              <a:t>Державні фінанси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683568" y="1268760"/>
            <a:ext cx="6480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19672" y="1196752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/>
              <a:t>Державний бюджет</a:t>
            </a:r>
            <a:endParaRPr lang="en-US" sz="3200" i="1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683568" y="2348880"/>
            <a:ext cx="6480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Стрелка вправо 11"/>
          <p:cNvSpPr/>
          <p:nvPr/>
        </p:nvSpPr>
        <p:spPr>
          <a:xfrm>
            <a:off x="683568" y="3573016"/>
            <a:ext cx="64807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19672" y="2268161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/>
              <a:t>Цільові державні фонди</a:t>
            </a:r>
            <a:endParaRPr lang="en-US" sz="32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619672" y="3492297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/>
              <a:t>Державний кредит</a:t>
            </a:r>
            <a:endParaRPr lang="en-US" sz="3200" i="1" dirty="0"/>
          </a:p>
        </p:txBody>
      </p:sp>
      <p:sp>
        <p:nvSpPr>
          <p:cNvPr id="10242" name="AutoShape 2" descr="ÐÐ°ÑÑÐ¸Ð½ÐºÐ¸ Ð¿Ð¾ Ð·Ð°Ð¿ÑÐ¾ÑÑ Ð³ÑÐ¾ÑÑ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C:\Users\Саня\Desktop\еееее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4643446"/>
            <a:ext cx="2809875" cy="162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C:\Users\Саня\Desktop\еее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714884"/>
            <a:ext cx="2714644" cy="1525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57224" y="357166"/>
            <a:ext cx="4071966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Державний бюджет</a:t>
            </a:r>
            <a:endParaRPr lang="ru-RU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929058" y="2928934"/>
            <a:ext cx="4714908" cy="2571768"/>
          </a:xfrm>
          <a:prstGeom prst="wedgeRoundRectCallout">
            <a:avLst>
              <a:gd name="adj1" fmla="val -33116"/>
              <a:gd name="adj2" fmla="val -74387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b="1" i="1" dirty="0" smtClean="0">
                <a:solidFill>
                  <a:schemeClr val="accent2">
                    <a:lumMod val="75000"/>
                  </a:schemeClr>
                </a:solidFill>
              </a:rPr>
              <a:t>Система грошових відносин між державою, з одного боку, і підприємствами, фірмами, організаціями та населенням, з іншого, з метою формування та використання централізованого фонду грошових ресурсів для задоволення суспільних потреб.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5298" name="AutoShape 2" descr="ÐÐ°ÑÑÐ¸Ð½ÐºÐ¸ Ð¿Ð¾ Ð·Ð°Ð¿ÑÐ¾ÑÑ Ð´ÐµÑÐ¶Ð°Ð²Ð½Ð¸Ð¹ Ð±ÑÐ´Ð¶Ðµ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5299" name="Picture 3" descr="C:\Users\Саня\Desktop\юююю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340735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300" name="Picture 4" descr="C:\Users\Саня\Desktop\лл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357694"/>
            <a:ext cx="3108692" cy="2106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301" name="Picture 5" descr="C:\Users\Саня\Desktop\44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428604"/>
            <a:ext cx="314170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357166"/>
            <a:ext cx="4071966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Цільові державні фонди</a:t>
            </a:r>
            <a:endParaRPr lang="ru-RU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714612" y="2428868"/>
            <a:ext cx="5929354" cy="4000528"/>
          </a:xfrm>
          <a:prstGeom prst="wedgeRoundRectCallout">
            <a:avLst>
              <a:gd name="adj1" fmla="val -33116"/>
              <a:gd name="adj2" fmla="val -67911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централізація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коштів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для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вирішення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конкретних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завдань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і проблем. </a:t>
            </a:r>
          </a:p>
          <a:p>
            <a:pPr algn="just"/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Їх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характерною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ознакою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є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чітко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визначені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джерела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формування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напрями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використання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Створення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таких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фондів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визначається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конкретними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потребами. Вони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концентрують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своєму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розпорядженні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майже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чверть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усіх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фінансових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ресурсів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держави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. До них належать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Пенсійний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фонд та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інші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соціальні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фонди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7346" name="Picture 2" descr="ÐÐ°ÑÑÐ¸Ð½ÐºÐ¸ Ð¿Ð¾ Ð·Ð°Ð¿ÑÐ¾ÑÑ ÑÑÐ»ÑÐ¾Ð²Ñ ÑÐ¾Ð½Ð´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61" y="2714620"/>
            <a:ext cx="2466975" cy="2919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7348" name="AutoShape 4" descr="ÐÐ°ÑÑÐ¸Ð½ÐºÐ¸ Ð¿Ð¾ Ð·Ð°Ð¿ÑÐ¾ÑÑ ÑÑÐ»ÑÐ¾Ð²Ñ ÑÐ¾Ð½Ð´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7349" name="Picture 5" descr="C:\Users\Саня\Desktop\г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14290"/>
            <a:ext cx="2809879" cy="2038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 descr="ÐÐ°ÑÑÐ¸Ð½ÐºÐ¸ Ð¿Ð¾ Ð·Ð°Ð¿ÑÐ¾ÑÑ Ð´ÐµÑÐ¶Ð°Ð²Ð½Ð¸Ð¹ ÐºÑÐµÐ´Ð¸Ñ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929198"/>
            <a:ext cx="260985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57224" y="357166"/>
            <a:ext cx="4071966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Державний кредит</a:t>
            </a:r>
            <a:endParaRPr lang="ru-RU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428860" y="2500306"/>
            <a:ext cx="6429420" cy="3000396"/>
          </a:xfrm>
          <a:prstGeom prst="wedgeRoundRectCallout">
            <a:avLst>
              <a:gd name="adj1" fmla="val -33116"/>
              <a:gd name="adj2" fmla="val -67911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Aharoni" pitchFamily="2" charset="-79"/>
              </a:rPr>
              <a:t>	</a:t>
            </a: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Aharoni" pitchFamily="2" charset="-79"/>
              </a:rPr>
              <a:t>це </a:t>
            </a:r>
            <a:r>
              <a:rPr lang="vi-VN" sz="20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Aharoni" pitchFamily="2" charset="-79"/>
              </a:rPr>
              <a:t>кредит</a:t>
            </a:r>
            <a:r>
              <a:rPr lang="vi-VN" sz="20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Aharoni" pitchFamily="2" charset="-79"/>
              </a:rPr>
              <a:t>, наданий державою юридичним особам з державною користю. Формами державного</a:t>
            </a: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Aharoni" pitchFamily="2" charset="-79"/>
              </a:rPr>
              <a:t> кредиту </a:t>
            </a:r>
            <a:r>
              <a:rPr lang="vi-VN" sz="20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Aharoni" pitchFamily="2" charset="-79"/>
              </a:rPr>
              <a:t> є </a:t>
            </a: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Aharoni" pitchFamily="2" charset="-79"/>
              </a:rPr>
              <a:t>позички і казначейські зобов'язання.</a:t>
            </a:r>
            <a:r>
              <a:rPr lang="vi-VN" sz="20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Aharoni" pitchFamily="2" charset="-79"/>
              </a:rPr>
              <a:t/>
            </a:r>
            <a:br>
              <a:rPr lang="vi-VN" sz="20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Aharoni" pitchFamily="2" charset="-79"/>
              </a:rPr>
            </a:b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Aharoni" pitchFamily="2" charset="-79"/>
              </a:rPr>
              <a:t>	</a:t>
            </a:r>
            <a:r>
              <a:rPr lang="vi-VN" sz="2000" b="1" i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cs typeface="Aharoni" pitchFamily="2" charset="-79"/>
              </a:rPr>
              <a:t>Як економічна категорія державний кредит поєднує в собі фінансові та кредитні відносини. Як ланка фінансової системи він обслуговує формування і використання централізованих грошових фондів держави.</a:t>
            </a:r>
            <a:r>
              <a:rPr lang="vi-VN" sz="2000" dirty="0" smtClean="0"/>
              <a:t> 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9394" name="Picture 2" descr="ÐÐ°ÑÑÐ¸Ð½ÐºÐ¸ Ð¿Ð¾ Ð·Ð°Ð¿ÑÐ¾ÑÑ Ð´ÐµÑÐ¶Ð°Ð²Ð½Ð¸Ð¹ ÐºÑÐµÐ´Ð¸Ñ"/>
          <p:cNvPicPr>
            <a:picLocks noChangeAspect="1" noChangeArrowheads="1"/>
          </p:cNvPicPr>
          <p:nvPr/>
        </p:nvPicPr>
        <p:blipFill>
          <a:blip r:embed="rId3"/>
          <a:srcRect l="8471" r="8927"/>
          <a:stretch>
            <a:fillRect/>
          </a:stretch>
        </p:blipFill>
        <p:spPr bwMode="auto">
          <a:xfrm>
            <a:off x="6072198" y="147260"/>
            <a:ext cx="2571768" cy="2281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9396" name="Picture 4" descr="ÐÐ°ÑÑÐ¸Ð½ÐºÐ¸ Ð¿Ð¾ Ð·Ð°Ð¿ÑÐ¾ÑÑ Ð´ÐµÑÐ¶Ð°Ð²Ð½Ð¸Ð¹ ÐºÑÐµÐ´Ð¸Ñ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928802"/>
            <a:ext cx="2127117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6064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0070C0"/>
                </a:solidFill>
              </a:rPr>
              <a:t>Страхування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683568" y="1196752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Стрелка вправо 5"/>
          <p:cNvSpPr/>
          <p:nvPr/>
        </p:nvSpPr>
        <p:spPr>
          <a:xfrm>
            <a:off x="683568" y="2348880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Стрелка вправо 6"/>
          <p:cNvSpPr/>
          <p:nvPr/>
        </p:nvSpPr>
        <p:spPr>
          <a:xfrm>
            <a:off x="683568" y="3501008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Стрелка вправо 8"/>
          <p:cNvSpPr/>
          <p:nvPr/>
        </p:nvSpPr>
        <p:spPr>
          <a:xfrm>
            <a:off x="755576" y="4653136"/>
            <a:ext cx="504056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19672" y="1124744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/>
              <a:t>Особисте</a:t>
            </a:r>
            <a:endParaRPr lang="en-US" sz="32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19672" y="2268161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/>
              <a:t>Майнове</a:t>
            </a:r>
            <a:endParaRPr lang="en-US" sz="32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47664" y="3501008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/>
              <a:t>Відповідальності</a:t>
            </a:r>
            <a:endParaRPr lang="en-US" sz="32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75656" y="4653136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/>
              <a:t>Підприємницьких ризиків</a:t>
            </a:r>
            <a:endParaRPr lang="en-US" sz="3200" i="1" dirty="0"/>
          </a:p>
        </p:txBody>
      </p:sp>
      <p:pic>
        <p:nvPicPr>
          <p:cNvPr id="9218" name="Picture 2" descr="ÐÐ°ÑÑÐ¸Ð½ÐºÐ¸ Ð¿Ð¾ Ð·Ð°Ð¿ÑÐ¾ÑÑ Ð¼Ð°Ð¹Ð½Ð¾Ð²Ðµ ÑÑÑÐ°ÑÑÐ²Ð°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143380"/>
            <a:ext cx="2428877" cy="24288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4" name="Picture 14" descr="C:\Users\Саня\Desktop\ап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2143116"/>
            <a:ext cx="1396977" cy="1396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8" name="Picture 8" descr="C:\Users\Саня\Desktop\ро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285992"/>
            <a:ext cx="1392915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285852" y="214290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C00000"/>
                </a:solidFill>
              </a:rPr>
              <a:t>Особисте страхування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857232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/>
              <a:t>галузь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страхування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що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надає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страховий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захист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інтересів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фізичних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юридичних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осіб</a:t>
            </a:r>
            <a:r>
              <a:rPr lang="ru-RU" sz="2400" b="1" i="1" dirty="0" smtClean="0"/>
              <a:t> і держави, </a:t>
            </a:r>
            <a:r>
              <a:rPr lang="ru-RU" sz="2400" b="1" i="1" dirty="0" err="1" smtClean="0"/>
              <a:t>пов'язаних</a:t>
            </a:r>
            <a:r>
              <a:rPr lang="ru-RU" sz="2400" b="1" i="1" dirty="0" smtClean="0"/>
              <a:t> з </a:t>
            </a:r>
            <a:r>
              <a:rPr lang="ru-RU" sz="2400" b="1" i="1" dirty="0" err="1" smtClean="0"/>
              <a:t>життям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здоров'ям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працездатністю</a:t>
            </a:r>
            <a:r>
              <a:rPr lang="ru-RU" sz="2400" b="1" i="1" dirty="0" smtClean="0"/>
              <a:t> та </a:t>
            </a:r>
            <a:r>
              <a:rPr lang="ru-RU" sz="2400" b="1" i="1" dirty="0" err="1" smtClean="0"/>
              <a:t>пенсійним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забезпеченням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громадян</a:t>
            </a:r>
            <a:endParaRPr lang="ru-RU" sz="2400" b="1" i="1" dirty="0" smtClean="0"/>
          </a:p>
        </p:txBody>
      </p:sp>
      <p:sp>
        <p:nvSpPr>
          <p:cNvPr id="7" name="Стрелка вниз 6"/>
          <p:cNvSpPr/>
          <p:nvPr/>
        </p:nvSpPr>
        <p:spPr>
          <a:xfrm rot="1957547">
            <a:off x="1325738" y="2947170"/>
            <a:ext cx="78581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286248" y="2714620"/>
            <a:ext cx="71438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456955">
            <a:off x="6971783" y="2883529"/>
            <a:ext cx="78581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428596" y="3857628"/>
            <a:ext cx="2357454" cy="857256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C00000"/>
                </a:solidFill>
              </a:rPr>
              <a:t>Страхування життя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6500826" y="3857628"/>
            <a:ext cx="2357454" cy="857256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C00000"/>
                </a:solidFill>
              </a:rPr>
              <a:t>Медичне страхування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428992" y="3857628"/>
            <a:ext cx="2500330" cy="1143008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C00000"/>
                </a:solidFill>
              </a:rPr>
              <a:t>Страхування від нещасних випадків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61442" name="AutoShape 2" descr="ÐÐ°ÑÑÐ¸Ð½ÐºÐ¸ Ð¿Ð¾ Ð·Ð°Ð¿ÑÐ¾ÑÑ ÑÑÑÐ°ÑÑÐ²Ð°Ð½Ð½Ñ Ð¶Ð¸ÑÑ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44" name="AutoShape 4" descr="ÐÐ°ÑÑÐ¸Ð½ÐºÐ¸ Ð¿Ð¾ Ð·Ð°Ð¿ÑÐ¾ÑÑ ÑÑÑÐ°ÑÑÐ²Ð°Ð½Ð½Ñ Ð¶Ð¸ÑÑ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45" name="Picture 5" descr="C:\Users\Саня\Desktop\рпор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929198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47" name="AutoShape 7" descr="ÐÐ°ÑÑÐ¸Ð½ÐºÐ¸ Ð¿Ð¾ Ð·Ð°Ð¿ÑÐ¾ÑÑ ÑÑÑÐ°ÑÑÐ²Ð°Ð½Ð½Ñ Ð²ÑÐ´ Ð½ÐµÑÐ°ÑÐ½Ð¸Ñ Ð²Ð¸Ð¿Ð°Ð´ÐºÑÐ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50" name="AutoShape 10" descr="ÐÐ°ÑÑÐ¸Ð½ÐºÐ¸ Ð¿Ð¾ Ð·Ð°Ð¿ÑÐ¾ÑÑ ÑÑÑÐ°ÑÑÐ²Ð°Ð½Ð½Ñ Ð²ÑÐ´ Ð½ÐµÑÐ°ÑÐ½Ð¸Ñ Ð²Ð¸Ð¿Ð°Ð´ÐºÑÐ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51" name="Picture 11" descr="C:\Users\Саня\Desktop\ппп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5143512"/>
            <a:ext cx="2747350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53" name="AutoShape 13" descr="ÐÐ°ÑÑÐ¸Ð½ÐºÐ¸ Ð¿Ð¾ Ð·Ð°Ð¿ÑÐ¾ÑÑ Ð¼ÐµÐ´Ð¸ÑÐ½Ðµ ÑÑÑÐ°ÑÑÐ²Ð°Ð½Ð½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55" name="Picture 15" descr="C:\Users\Саня\Desktop\ррр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4929198"/>
            <a:ext cx="2357422" cy="1563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214290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C00000"/>
                </a:solidFill>
              </a:rPr>
              <a:t>Майнове страхування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928670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/>
              <a:t>галузь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страхової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діяльності</a:t>
            </a:r>
            <a:r>
              <a:rPr lang="ru-RU" sz="2400" b="1" i="1" dirty="0" smtClean="0"/>
              <a:t>, в </a:t>
            </a:r>
            <a:r>
              <a:rPr lang="ru-RU" sz="2400" b="1" i="1" dirty="0" err="1" smtClean="0"/>
              <a:t>якій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об'єктом</a:t>
            </a:r>
            <a:r>
              <a:rPr lang="ru-RU" sz="2400" b="1" i="1" dirty="0" smtClean="0"/>
              <a:t> страхового </a:t>
            </a:r>
            <a:r>
              <a:rPr lang="ru-RU" sz="2400" b="1" i="1" dirty="0" err="1" smtClean="0"/>
              <a:t>захисту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майно</a:t>
            </a:r>
            <a:r>
              <a:rPr lang="ru-RU" sz="2400" b="1" i="1" dirty="0" smtClean="0"/>
              <a:t> в </a:t>
            </a:r>
            <a:r>
              <a:rPr lang="ru-RU" sz="2400" b="1" i="1" dirty="0" err="1" smtClean="0"/>
              <a:t>найрізноманітніших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його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проявах</a:t>
            </a:r>
            <a:r>
              <a:rPr lang="ru-RU" sz="2400" b="1" i="1" dirty="0" smtClean="0"/>
              <a:t>.</a:t>
            </a:r>
            <a:endParaRPr lang="ru-RU" sz="2400" b="1" i="1" dirty="0"/>
          </a:p>
        </p:txBody>
      </p:sp>
      <p:sp>
        <p:nvSpPr>
          <p:cNvPr id="8" name="Выноска-облако 7"/>
          <p:cNvSpPr/>
          <p:nvPr/>
        </p:nvSpPr>
        <p:spPr>
          <a:xfrm>
            <a:off x="3214678" y="2214554"/>
            <a:ext cx="5857884" cy="2214578"/>
          </a:xfrm>
          <a:prstGeom prst="cloudCallout">
            <a:avLst>
              <a:gd name="adj1" fmla="val -35055"/>
              <a:gd name="adj2" fmla="val -67869"/>
            </a:avLst>
          </a:prstGeom>
          <a:solidFill>
            <a:srgbClr val="00B0F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Його</a:t>
            </a:r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економічне</a:t>
            </a:r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призначення</a:t>
            </a:r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полягає</a:t>
            </a:r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в </a:t>
            </a:r>
            <a:r>
              <a:rPr lang="ru-RU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компенсації</a:t>
            </a:r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шкоди</a:t>
            </a:r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заподіяної</a:t>
            </a:r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страхувальнику</a:t>
            </a:r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внаслідок</a:t>
            </a:r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страхового </a:t>
            </a:r>
            <a:r>
              <a:rPr lang="ru-RU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випадку</a:t>
            </a:r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із</a:t>
            </a:r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застрахованим</a:t>
            </a:r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майном</a:t>
            </a:r>
            <a:r>
              <a:rPr lang="ru-RU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ru-RU" sz="20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2466" name="AutoShape 2" descr="ÐÐ°ÑÑÐ¸Ð½ÐºÐ¸ Ð¿Ð¾ Ð·Ð°Ð¿ÑÐ¾ÑÑ Ð¼Ð°Ð¹Ð½Ð¾Ð²Ðµ ÑÑÑÐ°ÑÑÐ²Ð°Ð½Ð½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2468" name="Picture 4" descr="ÐÐ°ÑÑÐ¸Ð½ÐºÐ¸ Ð¿Ð¾ Ð·Ð°Ð¿ÑÐ¾ÑÑ Ð¼Ð°Ð¹Ð½Ð¾Ð²Ðµ ÑÑÑÐ°ÑÑÐ²Ð°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928802"/>
            <a:ext cx="3143272" cy="2354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2470" name="AutoShape 6" descr="ÐÐ°ÑÑÐ¸Ð½ÐºÐ¸ Ð¿Ð¾ Ð·Ð°Ð¿ÑÐ¾ÑÑ Ð¼Ð°Ð¹Ð½Ð¾Ð²Ðµ ÑÑÑÐ°ÑÑÐ²Ð°Ð½Ð½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2472" name="Picture 8" descr="ÐÐ°ÑÑÐ¸Ð½ÐºÐ¸ Ð¿Ð¾ Ð·Ð°Ð¿ÑÐ¾ÑÑ Ð¼Ð°Ð¹Ð½Ð¾Ð²Ðµ ÑÑÑÐ°ÑÑÐ²Ð°Ð½Ð½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572008"/>
            <a:ext cx="3214710" cy="2003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474" name="Picture 10" descr="ÐÐ°ÑÑÐ¸Ð½ÐºÐ¸ Ð¿Ð¾ Ð·Ð°Ð¿ÑÐ¾ÑÑ Ð¼Ð°Ð¹Ð½Ð¾Ð²Ðµ ÑÑÑÐ°ÑÑÐ²Ð°Ð½Ð½Ñ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4565739"/>
            <a:ext cx="3171829" cy="2149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Саня\Desktop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309" y="4886327"/>
            <a:ext cx="1763691" cy="1971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4016" y="726951"/>
            <a:ext cx="88204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uk-UA" b="1" dirty="0" smtClean="0">
                <a:latin typeface="Georgia" pitchFamily="18" charset="0"/>
                <a:ea typeface="Times New Roman" pitchFamily="18" charset="0"/>
              </a:rPr>
              <a:t>4. Що є предметом фінансів?</a:t>
            </a:r>
            <a:endParaRPr lang="ru-RU" dirty="0" smtClean="0">
              <a:latin typeface="Georgia" pitchFamily="18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uk-UA" dirty="0" smtClean="0">
                <a:latin typeface="Georgia" pitchFamily="18" charset="0"/>
                <a:ea typeface="Times New Roman" pitchFamily="18" charset="0"/>
              </a:rPr>
              <a:t>1. Фінансові ресурси</a:t>
            </a:r>
            <a:endParaRPr lang="ru-RU" dirty="0" smtClean="0">
              <a:latin typeface="Georgia" pitchFamily="18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uk-UA" dirty="0" smtClean="0">
                <a:latin typeface="Georgia" pitchFamily="18" charset="0"/>
                <a:ea typeface="Times New Roman" pitchFamily="18" charset="0"/>
              </a:rPr>
              <a:t>2. Фінансові відносини </a:t>
            </a:r>
            <a:endParaRPr lang="ru-RU" dirty="0" smtClean="0">
              <a:latin typeface="Georgia" pitchFamily="18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uk-UA" dirty="0" smtClean="0">
                <a:latin typeface="Georgia" pitchFamily="18" charset="0"/>
                <a:ea typeface="Times New Roman" pitchFamily="18" charset="0"/>
              </a:rPr>
              <a:t>3. Гроші</a:t>
            </a:r>
            <a:endParaRPr lang="ru-RU" dirty="0" smtClean="0">
              <a:latin typeface="Georgia" pitchFamily="18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uk-UA" dirty="0" smtClean="0">
                <a:latin typeface="Georgia" pitchFamily="18" charset="0"/>
                <a:ea typeface="Times New Roman" pitchFamily="18" charset="0"/>
              </a:rPr>
              <a:t>4. Капітал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endParaRPr lang="ru-RU" dirty="0" smtClean="0">
              <a:latin typeface="Georgia" pitchFamily="18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uk-UA" b="1" dirty="0" smtClean="0">
                <a:latin typeface="Georgia" pitchFamily="18" charset="0"/>
                <a:ea typeface="Times New Roman" pitchFamily="18" charset="0"/>
              </a:rPr>
              <a:t>5. Об’єктивними передумовами функціонування фінансів є:</a:t>
            </a:r>
            <a:endParaRPr lang="ru-RU" dirty="0" smtClean="0">
              <a:latin typeface="Georgia" pitchFamily="18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uk-UA" dirty="0" smtClean="0">
                <a:latin typeface="Georgia" pitchFamily="18" charset="0"/>
                <a:ea typeface="Times New Roman" pitchFamily="18" charset="0"/>
              </a:rPr>
              <a:t>1.Товарно-грошові відносини, існування держави, дія економічних законів </a:t>
            </a:r>
            <a:endParaRPr lang="ru-RU" dirty="0" smtClean="0">
              <a:latin typeface="Georgia" pitchFamily="18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uk-UA" dirty="0" smtClean="0">
                <a:latin typeface="Georgia" pitchFamily="18" charset="0"/>
                <a:ea typeface="Times New Roman" pitchFamily="18" charset="0"/>
              </a:rPr>
              <a:t>2.Існування держави, дія закону вартості, потреби розширеного відтворення</a:t>
            </a:r>
            <a:endParaRPr lang="ru-RU" dirty="0" smtClean="0">
              <a:latin typeface="Georgia" pitchFamily="18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uk-UA" dirty="0" smtClean="0">
                <a:latin typeface="Georgia" pitchFamily="18" charset="0"/>
                <a:ea typeface="Times New Roman" pitchFamily="18" charset="0"/>
              </a:rPr>
              <a:t>3. Економічний розвиток суспільства, дія економічних законів, потреби розширеного відтворення</a:t>
            </a:r>
            <a:endParaRPr lang="ru-RU" dirty="0" smtClean="0">
              <a:latin typeface="Georgia" pitchFamily="18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uk-UA" dirty="0" smtClean="0">
                <a:latin typeface="Georgia" pitchFamily="18" charset="0"/>
                <a:ea typeface="Times New Roman" pitchFamily="18" charset="0"/>
              </a:rPr>
              <a:t>4. Товарно-грошові відносини, дія економічних законів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endParaRPr lang="ru-RU" dirty="0" smtClean="0">
              <a:latin typeface="Georgia" pitchFamily="18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uk-UA" b="1" dirty="0" smtClean="0">
                <a:latin typeface="Georgia" pitchFamily="18" charset="0"/>
                <a:ea typeface="Times New Roman" pitchFamily="18" charset="0"/>
              </a:rPr>
              <a:t>6. Суб’єктами фінансових відносин є:</a:t>
            </a:r>
            <a:endParaRPr lang="ru-RU" dirty="0" smtClean="0">
              <a:latin typeface="Georgia" pitchFamily="18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uk-UA" dirty="0" smtClean="0">
                <a:latin typeface="Georgia" pitchFamily="18" charset="0"/>
                <a:ea typeface="Times New Roman" pitchFamily="18" charset="0"/>
              </a:rPr>
              <a:t>1. Держава, суб’єкти господарювання, населення  </a:t>
            </a:r>
            <a:endParaRPr lang="ru-RU" dirty="0" smtClean="0">
              <a:latin typeface="Georgia" pitchFamily="18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uk-UA" dirty="0" smtClean="0">
                <a:latin typeface="Georgia" pitchFamily="18" charset="0"/>
                <a:ea typeface="Times New Roman" pitchFamily="18" charset="0"/>
              </a:rPr>
              <a:t>2. Державні службовці, працівники ДПА, суб’єкти господарювання</a:t>
            </a:r>
            <a:endParaRPr lang="ru-RU" dirty="0" smtClean="0">
              <a:latin typeface="Georgia" pitchFamily="18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uk-UA" dirty="0" smtClean="0">
                <a:latin typeface="Georgia" pitchFamily="18" charset="0"/>
                <a:ea typeface="Times New Roman" pitchFamily="18" charset="0"/>
              </a:rPr>
              <a:t>3. Населення, державні підприємства, державна служба охорони</a:t>
            </a:r>
            <a:endParaRPr lang="ru-RU" dirty="0" smtClean="0">
              <a:latin typeface="Georgia" pitchFamily="18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uk-UA" dirty="0" smtClean="0">
                <a:latin typeface="Georgia" pitchFamily="18" charset="0"/>
                <a:ea typeface="Times New Roman" pitchFamily="18" charset="0"/>
              </a:rPr>
              <a:t>4. Державний бюджет, цільові державні фонди, державний кредит</a:t>
            </a:r>
            <a:endParaRPr lang="ru-RU" dirty="0" smtClean="0">
              <a:latin typeface="Georgia" pitchFamily="18" charset="0"/>
              <a:ea typeface="Times New Roman" pitchFamily="18" charset="0"/>
            </a:endParaRPr>
          </a:p>
        </p:txBody>
      </p:sp>
      <p:pic>
        <p:nvPicPr>
          <p:cNvPr id="32771" name="Picture 3" descr="ÐÐ°ÑÑÐ¸Ð½ÐºÐ¸ Ð¿Ð¾ Ð·Ð°Ð¿ÑÐ¾ÑÑ Ð¿Ð¸ÑÐ°Ð½Ð½Ñ"/>
          <p:cNvPicPr>
            <a:picLocks noChangeAspect="1" noChangeArrowheads="1"/>
          </p:cNvPicPr>
          <p:nvPr/>
        </p:nvPicPr>
        <p:blipFill>
          <a:blip r:embed="rId3"/>
          <a:srcRect l="10949" r="12408"/>
          <a:stretch>
            <a:fillRect/>
          </a:stretch>
        </p:blipFill>
        <p:spPr bwMode="auto">
          <a:xfrm>
            <a:off x="6000760" y="214290"/>
            <a:ext cx="2000264" cy="175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214290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C00000"/>
                </a:solidFill>
              </a:rPr>
              <a:t>Страхування відповідальності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857232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/>
              <a:t>галузь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страхування</a:t>
            </a:r>
            <a:r>
              <a:rPr lang="ru-RU" sz="2400" b="1" i="1" dirty="0" smtClean="0"/>
              <a:t>, в </a:t>
            </a:r>
            <a:r>
              <a:rPr lang="ru-RU" sz="2400" b="1" i="1" dirty="0" err="1" smtClean="0"/>
              <a:t>якій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об'єктом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страхування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виступає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відповідальність</a:t>
            </a:r>
            <a:r>
              <a:rPr lang="ru-RU" sz="2400" b="1" i="1" dirty="0" smtClean="0"/>
              <a:t> перед </a:t>
            </a:r>
            <a:r>
              <a:rPr lang="ru-RU" sz="2400" b="1" i="1" dirty="0" err="1" smtClean="0"/>
              <a:t>третіми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юридичними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або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фізичними</a:t>
            </a:r>
            <a:r>
              <a:rPr lang="ru-RU" sz="2400" b="1" i="1" dirty="0" smtClean="0"/>
              <a:t> особами, </a:t>
            </a:r>
            <a:r>
              <a:rPr lang="ru-RU" sz="2400" b="1" i="1" dirty="0" err="1" smtClean="0"/>
              <a:t>котрі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можуть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зазнати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збитків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внаслідок</a:t>
            </a:r>
            <a:r>
              <a:rPr lang="ru-RU" sz="2400" b="1" i="1" dirty="0" smtClean="0"/>
              <a:t> будь-</a:t>
            </a:r>
            <a:r>
              <a:rPr lang="ru-RU" sz="2400" b="1" i="1" dirty="0" err="1" smtClean="0"/>
              <a:t>якої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дії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чи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внаслідок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бездіяльності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страхувальника</a:t>
            </a:r>
            <a:endParaRPr lang="ru-RU" sz="24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7718" y="316809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1600" i="1" dirty="0" err="1" smtClean="0"/>
              <a:t>Страхування</a:t>
            </a:r>
            <a:r>
              <a:rPr lang="ru-RU" sz="1600" i="1" dirty="0" smtClean="0"/>
              <a:t>  </a:t>
            </a:r>
            <a:r>
              <a:rPr lang="ru-RU" sz="1600" i="1" dirty="0" err="1" smtClean="0"/>
              <a:t>відповідальності</a:t>
            </a:r>
            <a:r>
              <a:rPr lang="ru-RU" sz="1600" i="1" dirty="0" smtClean="0"/>
              <a:t>  </a:t>
            </a:r>
            <a:r>
              <a:rPr lang="ru-RU" sz="1600" i="1" dirty="0" err="1" smtClean="0"/>
              <a:t>власників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транспортних</a:t>
            </a:r>
            <a:r>
              <a:rPr lang="ru-RU" sz="1600" i="1" dirty="0" smtClean="0"/>
              <a:t>  </a:t>
            </a:r>
            <a:r>
              <a:rPr lang="ru-RU" sz="1600" i="1" dirty="0" err="1" smtClean="0"/>
              <a:t>засобів</a:t>
            </a:r>
            <a:r>
              <a:rPr lang="ru-RU" sz="1600" i="1" dirty="0" smtClean="0"/>
              <a:t>.</a:t>
            </a:r>
            <a:endParaRPr lang="ru-RU" sz="1600" i="1" dirty="0" smtClean="0"/>
          </a:p>
          <a:p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>- </a:t>
            </a:r>
            <a:r>
              <a:rPr lang="ru-RU" sz="1600" i="1" dirty="0" err="1" smtClean="0"/>
              <a:t>Страхування</a:t>
            </a:r>
            <a:r>
              <a:rPr lang="ru-RU" sz="1600" i="1" dirty="0" smtClean="0"/>
              <a:t>  </a:t>
            </a:r>
            <a:r>
              <a:rPr lang="ru-RU" sz="1600" i="1" dirty="0" err="1" smtClean="0"/>
              <a:t>професійної</a:t>
            </a:r>
            <a:r>
              <a:rPr lang="ru-RU" sz="1600" i="1" dirty="0" smtClean="0"/>
              <a:t>  </a:t>
            </a:r>
            <a:r>
              <a:rPr lang="ru-RU" sz="1600" i="1" dirty="0" err="1" smtClean="0"/>
              <a:t>відповідальності</a:t>
            </a:r>
            <a:r>
              <a:rPr lang="ru-RU" sz="1600" i="1" dirty="0" smtClean="0"/>
              <a:t>.</a:t>
            </a:r>
            <a:endParaRPr lang="ru-RU" sz="1600" i="1" dirty="0" smtClean="0"/>
          </a:p>
          <a:p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>- </a:t>
            </a:r>
            <a:r>
              <a:rPr lang="ru-RU" sz="1600" i="1" dirty="0" err="1" smtClean="0"/>
              <a:t>Страхування</a:t>
            </a:r>
            <a:r>
              <a:rPr lang="ru-RU" sz="1600" i="1" dirty="0" smtClean="0"/>
              <a:t>  </a:t>
            </a:r>
            <a:r>
              <a:rPr lang="ru-RU" sz="1600" i="1" dirty="0" err="1" smtClean="0"/>
              <a:t>відповідальності</a:t>
            </a:r>
            <a:r>
              <a:rPr lang="ru-RU" sz="1600" i="1" dirty="0" smtClean="0"/>
              <a:t>  </a:t>
            </a:r>
            <a:r>
              <a:rPr lang="ru-RU" sz="1600" i="1" dirty="0" err="1" smtClean="0"/>
              <a:t>підприємця</a:t>
            </a:r>
            <a:r>
              <a:rPr lang="ru-RU" sz="1600" i="1" dirty="0" smtClean="0"/>
              <a:t>.</a:t>
            </a:r>
            <a:endParaRPr lang="ru-RU" sz="1600" i="1" dirty="0" smtClean="0"/>
          </a:p>
          <a:p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>- </a:t>
            </a:r>
            <a:r>
              <a:rPr lang="ru-RU" sz="1600" i="1" dirty="0" err="1" smtClean="0"/>
              <a:t>Страхування</a:t>
            </a:r>
            <a:r>
              <a:rPr lang="ru-RU" sz="1600" i="1" dirty="0" smtClean="0"/>
              <a:t>  </a:t>
            </a:r>
            <a:r>
              <a:rPr lang="ru-RU" sz="1600" i="1" dirty="0" err="1" smtClean="0"/>
              <a:t>відповідальності</a:t>
            </a:r>
            <a:r>
              <a:rPr lang="ru-RU" sz="1600" i="1" dirty="0" smtClean="0"/>
              <a:t>  </a:t>
            </a:r>
            <a:r>
              <a:rPr lang="ru-RU" sz="1600" i="1" dirty="0" err="1" smtClean="0"/>
              <a:t>інвестора</a:t>
            </a:r>
            <a:r>
              <a:rPr lang="ru-RU" sz="1600" i="1" dirty="0" smtClean="0"/>
              <a:t>.</a:t>
            </a:r>
            <a:endParaRPr lang="ru-RU" sz="1600" i="1" dirty="0" smtClean="0"/>
          </a:p>
          <a:p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>- </a:t>
            </a:r>
            <a:r>
              <a:rPr lang="ru-RU" sz="1600" i="1" dirty="0" err="1" smtClean="0"/>
              <a:t>Страхування</a:t>
            </a:r>
            <a:r>
              <a:rPr lang="ru-RU" sz="1600" i="1" dirty="0" smtClean="0"/>
              <a:t>  </a:t>
            </a:r>
            <a:r>
              <a:rPr lang="ru-RU" sz="1600" i="1" dirty="0" err="1" smtClean="0"/>
              <a:t>кредитів</a:t>
            </a:r>
            <a:r>
              <a:rPr lang="ru-RU" sz="1600" i="1" dirty="0"/>
              <a:t>.</a:t>
            </a:r>
            <a:endParaRPr lang="ru-RU" sz="1600" i="1" dirty="0" smtClean="0"/>
          </a:p>
          <a:p>
            <a:r>
              <a:rPr lang="ru-RU" sz="1600" i="1" dirty="0" smtClean="0"/>
              <a:t/>
            </a:r>
            <a:br>
              <a:rPr lang="ru-RU" sz="1600" i="1" dirty="0" smtClean="0"/>
            </a:br>
            <a:r>
              <a:rPr lang="ru-RU" sz="1600" i="1" dirty="0" smtClean="0"/>
              <a:t>- </a:t>
            </a:r>
            <a:r>
              <a:rPr lang="ru-RU" sz="1600" i="1" dirty="0" err="1" smtClean="0"/>
              <a:t>Страхування</a:t>
            </a:r>
            <a:r>
              <a:rPr lang="ru-RU" sz="1600" i="1" dirty="0" smtClean="0"/>
              <a:t>  </a:t>
            </a:r>
            <a:r>
              <a:rPr lang="ru-RU" sz="1600" i="1" dirty="0" err="1" smtClean="0"/>
              <a:t>депозитів</a:t>
            </a:r>
            <a:r>
              <a:rPr lang="ru-RU" sz="1600" i="1" dirty="0" smtClean="0"/>
              <a:t> </a:t>
            </a:r>
            <a:r>
              <a:rPr lang="ru-RU" sz="1600" i="1" dirty="0" err="1" smtClean="0"/>
              <a:t>тощо</a:t>
            </a:r>
            <a:r>
              <a:rPr lang="ru-RU" sz="1600" i="1" dirty="0" smtClean="0"/>
              <a:t>.</a:t>
            </a:r>
            <a:endParaRPr lang="ru-RU" sz="1600" i="1" dirty="0"/>
          </a:p>
        </p:txBody>
      </p:sp>
      <p:sp>
        <p:nvSpPr>
          <p:cNvPr id="63490" name="AutoShape 2" descr="ÐÐ°ÑÑÐ¸Ð½ÐºÐ¸ Ð¿Ð¾ Ð·Ð°Ð¿ÑÐ¾ÑÑ ÑÑÑÐ°ÑÑÐ²Ð°Ð½Ð½Ñ Ð²ÑÐ´Ð¿Ð¾Ð²ÑÐ´Ð°Ð»ÑÐ½Ð¾ÑÑÑ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3491" name="Picture 3" descr="C:\Users\Саня\Desktop\є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4" y="5072074"/>
            <a:ext cx="1643042" cy="1643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2" name="Picture 4" descr="C:\Users\Саня\Desktop\ххххх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86058"/>
            <a:ext cx="3286148" cy="2066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4" name="Picture 6" descr="C:\Users\Саня\Desktop\єєє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5143512"/>
            <a:ext cx="2269207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422956"/>
            <a:ext cx="6786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C00000"/>
                </a:solidFill>
              </a:rPr>
              <a:t>Страхування підприємницьких ризиків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561446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/>
              <a:t>Страхування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підприємницьких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ризиків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охоплює</a:t>
            </a:r>
            <a:r>
              <a:rPr lang="ru-RU" sz="2400" b="1" i="1" dirty="0" smtClean="0"/>
              <a:t> всю </a:t>
            </a:r>
            <a:r>
              <a:rPr lang="ru-RU" sz="2400" b="1" i="1" dirty="0" err="1" smtClean="0"/>
              <a:t>підприємницьку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діяльність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страхувальника</a:t>
            </a:r>
            <a:r>
              <a:rPr lang="ru-RU" sz="2400" b="1" i="1" dirty="0" smtClean="0"/>
              <a:t>, яка </a:t>
            </a:r>
            <a:r>
              <a:rPr lang="ru-RU" sz="2400" b="1" i="1" dirty="0" err="1" smtClean="0"/>
              <a:t>пов'язана</a:t>
            </a:r>
            <a:r>
              <a:rPr lang="ru-RU" sz="2400" b="1" i="1" dirty="0" smtClean="0"/>
              <a:t> з </a:t>
            </a:r>
            <a:r>
              <a:rPr lang="ru-RU" sz="2400" b="1" i="1" dirty="0" err="1" smtClean="0"/>
              <a:t>вкладенням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грошових</a:t>
            </a:r>
            <a:r>
              <a:rPr lang="ru-RU" sz="2400" b="1" i="1" dirty="0" smtClean="0"/>
              <a:t> та </a:t>
            </a:r>
            <a:r>
              <a:rPr lang="ru-RU" sz="2400" b="1" i="1" dirty="0" err="1" smtClean="0"/>
              <a:t>інших</a:t>
            </a:r>
            <a:r>
              <a:rPr lang="ru-RU" sz="2400" b="1" i="1" dirty="0" smtClean="0"/>
              <a:t> ресурсів у </a:t>
            </a:r>
            <a:r>
              <a:rPr lang="ru-RU" sz="2400" b="1" i="1" dirty="0" err="1" smtClean="0"/>
              <a:t>виробництво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виконання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робіт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або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надання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послуг</a:t>
            </a:r>
            <a:r>
              <a:rPr lang="ru-RU" sz="2400" b="1" i="1" dirty="0" smtClean="0"/>
              <a:t>  для </a:t>
            </a:r>
            <a:r>
              <a:rPr lang="ru-RU" sz="2400" b="1" i="1" dirty="0" err="1" smtClean="0"/>
              <a:t>отримання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прибутку</a:t>
            </a:r>
            <a:r>
              <a:rPr lang="ru-RU" sz="2400" b="1" i="1" dirty="0" smtClean="0"/>
              <a:t>.</a:t>
            </a:r>
            <a:endParaRPr lang="ru-RU" sz="2400" b="1" i="1" dirty="0"/>
          </a:p>
        </p:txBody>
      </p:sp>
      <p:pic>
        <p:nvPicPr>
          <p:cNvPr id="65538" name="Picture 2" descr="ÐÐ°ÑÑÐ¸Ð½ÐºÐ¸ Ð¿Ð¾ Ð·Ð°Ð¿ÑÐ¾ÑÑ ÑÑÑÐ°ÑÑÐ²Ð°Ð½Ð½Ñ Ð¿ÑÐ´Ð¿ÑÐ¸ÑÐ¼Ð½Ð¸ÑÑÐºÐ¸Ñ ÑÐ¸Ð·Ð¸ÐºÑÐ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571876"/>
            <a:ext cx="2071702" cy="1551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5540" name="Picture 4" descr="ÐÐ°ÑÑÐ¸Ð½ÐºÐ¸ Ð¿Ð¾ Ð·Ð°Ð¿ÑÐ¾ÑÑ ÑÑÑÐ°ÑÑÐ²Ð°Ð½Ð½Ñ Ð¿ÑÐ´Ð¿ÑÐ¸ÑÐ¼Ð½Ð¸ÑÑÐºÐ¸Ñ ÑÐ¸Ð·Ð¸ÐºÑÐ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256"/>
            <a:ext cx="311321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542" name="Picture 6" descr="ÐÐ°ÑÑÐ¸Ð½ÐºÐ¸ Ð¿Ð¾ Ð·Ð°Ð¿ÑÐ¾ÑÑ ÑÑÑÐ°ÑÑÐ²Ð°Ð½Ð½Ñ Ð¿ÑÐ´Ð¿ÑÐ¸ÑÐ¼Ð½Ð¸ÑÑÐºÐ¸Ñ ÑÐ¸Ð·Ð¸ÐºÑÐ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357694"/>
            <a:ext cx="311321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064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0070C0"/>
                </a:solidFill>
              </a:rPr>
              <a:t>Фінансовий ринок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9632" y="1412776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Ринок цінних паперів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683568" y="1484784"/>
            <a:ext cx="43204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трелка вправо 7"/>
          <p:cNvSpPr/>
          <p:nvPr/>
        </p:nvSpPr>
        <p:spPr>
          <a:xfrm>
            <a:off x="683568" y="2348880"/>
            <a:ext cx="43204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87624" y="2268161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Ринок позичкових капіталів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ÐÐ°ÑÑÐ¸Ð½ÐºÐ¸ Ð¿Ð¾ Ð·Ð°Ð¿ÑÐ¾ÑÑ ÑÑÐ½Ð°Ð½ÑÐ¾Ð²Ð¸Ð¹ ÑÐ¸Ð½Ð¾Ð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071810"/>
            <a:ext cx="394142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ÐÐ°ÑÑÐ¸Ð½ÐºÐ¸ Ð¿Ð¾ Ð·Ð°Ð¿ÑÐ¾ÑÑ ÑÑÐ½Ð°Ð½ÑÐ¾Ð²Ð¸Ð¹ ÑÐ¸Ð½Ð¾Ð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28604"/>
            <a:ext cx="2286016" cy="2000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8" name="Picture 6" descr="ÐÐ°ÑÑÐ¸Ð½ÐºÐ¸ Ð¿Ð¾ Ð·Ð°Ð¿ÑÐ¾ÑÑ ÑÑÐ½Ð°Ð½ÑÐ¾Ð²Ð¸Ð¹ ÑÐ¸Ð½Ð¾Ð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722688"/>
            <a:ext cx="3929091" cy="2706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285728"/>
            <a:ext cx="5143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FF0000"/>
                </a:solidFill>
              </a:rPr>
              <a:t>Ринок цінних </a:t>
            </a:r>
            <a:r>
              <a:rPr lang="uk-UA" sz="3200" b="1" i="1" dirty="0" smtClean="0">
                <a:solidFill>
                  <a:srgbClr val="FF0000"/>
                </a:solidFill>
              </a:rPr>
              <a:t>паперів −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928670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/>
              <a:t>це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особлива</a:t>
            </a:r>
            <a:r>
              <a:rPr lang="ru-RU" sz="2400" b="1" i="1" dirty="0" smtClean="0"/>
              <a:t> сфера </a:t>
            </a:r>
            <a:r>
              <a:rPr lang="ru-RU" sz="2400" b="1" i="1" dirty="0" err="1" smtClean="0"/>
              <a:t>ринкових</a:t>
            </a:r>
            <a:r>
              <a:rPr lang="ru-RU" sz="2400" b="1" i="1" dirty="0" smtClean="0"/>
              <a:t> відносин, де </a:t>
            </a:r>
            <a:r>
              <a:rPr lang="ru-RU" sz="2400" b="1" i="1" dirty="0" err="1" smtClean="0"/>
              <a:t>завдяки</a:t>
            </a:r>
            <a:r>
              <a:rPr lang="ru-RU" sz="2400" b="1" i="1" dirty="0" smtClean="0"/>
              <a:t> продажу </a:t>
            </a:r>
            <a:r>
              <a:rPr lang="ru-RU" sz="2400" b="1" i="1" dirty="0" err="1" smtClean="0"/>
              <a:t>цінних</a:t>
            </a:r>
            <a:r>
              <a:rPr lang="ru-RU" sz="2400" b="1" i="1" dirty="0" smtClean="0"/>
              <a:t>  </a:t>
            </a:r>
            <a:r>
              <a:rPr lang="ru-RU" sz="2400" b="1" i="1" dirty="0" err="1" smtClean="0"/>
              <a:t>паперів</a:t>
            </a:r>
            <a:r>
              <a:rPr lang="ru-RU" sz="2400" b="1" i="1" dirty="0" smtClean="0"/>
              <a:t>  </a:t>
            </a:r>
            <a:r>
              <a:rPr lang="ru-RU" sz="2400" b="1" i="1" dirty="0" err="1" smtClean="0"/>
              <a:t>здійснюється</a:t>
            </a:r>
            <a:r>
              <a:rPr lang="ru-RU" sz="2400" b="1" i="1" dirty="0" smtClean="0"/>
              <a:t>  </a:t>
            </a:r>
            <a:r>
              <a:rPr lang="ru-RU" sz="2400" b="1" i="1" dirty="0" err="1" smtClean="0"/>
              <a:t>мобілізація</a:t>
            </a:r>
            <a:r>
              <a:rPr lang="ru-RU" sz="2400" b="1" i="1" dirty="0" smtClean="0"/>
              <a:t> фінансових ресурсів для задоволення </a:t>
            </a:r>
            <a:r>
              <a:rPr lang="ru-RU" sz="2400" b="1" i="1" dirty="0" err="1" smtClean="0"/>
              <a:t>інвестиційних</a:t>
            </a:r>
            <a:r>
              <a:rPr lang="ru-RU" sz="2400" b="1" i="1" dirty="0" smtClean="0"/>
              <a:t> потреб суб'єктів </a:t>
            </a:r>
            <a:r>
              <a:rPr lang="ru-RU" sz="2400" b="1" i="1" dirty="0" err="1" smtClean="0"/>
              <a:t>економічної</a:t>
            </a:r>
            <a:r>
              <a:rPr lang="ru-RU" sz="2400" b="1" i="1" dirty="0" smtClean="0"/>
              <a:t>  </a:t>
            </a:r>
            <a:r>
              <a:rPr lang="ru-RU" sz="2400" b="1" i="1" dirty="0" err="1" smtClean="0"/>
              <a:t>діяльності</a:t>
            </a:r>
            <a:endParaRPr lang="ru-RU" sz="2400" b="1" i="1" dirty="0"/>
          </a:p>
        </p:txBody>
      </p:sp>
      <p:sp>
        <p:nvSpPr>
          <p:cNvPr id="67592" name="AutoShape 8" descr="ÐÐ°ÑÑÐ¸Ð½ÐºÐ¸ Ð¿Ð¾ Ð·Ð°Ð¿ÑÐ¾ÑÑ ÑÑÐ½Ð½Ñ Ð¿Ð°Ð¿ÐµÑ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7593" name="Picture 9" descr="C:\Users\Саня\Desktop\ппп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86058"/>
            <a:ext cx="458360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594" name="Picture 10" descr="C:\Users\Саня\Desktop\еееее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571744"/>
            <a:ext cx="3566797" cy="1997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596" name="Picture 12" descr="ÐÐ°ÑÑÐ¸Ð½ÐºÐ¸ Ð¿Ð¾ Ð·Ð°Ð¿ÑÐ¾ÑÑ ÑÑÐ½Ð½Ñ Ð¿Ð°Ð¿ÐµÑÐ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714884"/>
            <a:ext cx="3571900" cy="1942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285728"/>
            <a:ext cx="6072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FF0000"/>
                </a:solidFill>
              </a:rPr>
              <a:t>Ринок позичкових капіталів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000108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/>
              <a:t>Сегмент </a:t>
            </a:r>
            <a:r>
              <a:rPr lang="ru-RU" sz="2400" b="1" i="1" dirty="0" err="1" smtClean="0"/>
              <a:t>фінансового</a:t>
            </a:r>
            <a:r>
              <a:rPr lang="ru-RU" sz="2400" b="1" i="1" dirty="0" smtClean="0"/>
              <a:t> (грошового) ринку, на </a:t>
            </a:r>
            <a:r>
              <a:rPr lang="ru-RU" sz="2400" b="1" i="1" dirty="0" err="1" smtClean="0"/>
              <a:t>якому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формується</a:t>
            </a:r>
            <a:r>
              <a:rPr lang="ru-RU" sz="2400" b="1" i="1" dirty="0" smtClean="0"/>
              <a:t> попит і </a:t>
            </a:r>
            <a:r>
              <a:rPr lang="ru-RU" sz="2400" b="1" i="1" dirty="0" err="1" smtClean="0"/>
              <a:t>пропозиція</a:t>
            </a:r>
            <a:r>
              <a:rPr lang="ru-RU" sz="2400" b="1" i="1" dirty="0" smtClean="0"/>
              <a:t> на </a:t>
            </a:r>
            <a:r>
              <a:rPr lang="ru-RU" sz="2400" b="1" i="1" dirty="0" err="1" smtClean="0"/>
              <a:t>позичковий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капітал</a:t>
            </a:r>
            <a:endParaRPr lang="ru-RU" sz="24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464344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i="1" dirty="0" smtClean="0"/>
              <a:t>	</a:t>
            </a:r>
            <a:r>
              <a:rPr lang="ru-RU" sz="2000" b="1" i="1" dirty="0" err="1" smtClean="0"/>
              <a:t>Позичковий</a:t>
            </a:r>
            <a:r>
              <a:rPr lang="ru-RU" sz="2000" b="1" i="1" dirty="0" smtClean="0"/>
              <a:t> процент </a:t>
            </a:r>
            <a:r>
              <a:rPr lang="ru-RU" sz="2000" b="1" i="1" dirty="0" err="1" smtClean="0"/>
              <a:t>або</a:t>
            </a:r>
            <a:r>
              <a:rPr lang="ru-RU" sz="2000" b="1" i="1" dirty="0" smtClean="0"/>
              <a:t> процент за кредит </a:t>
            </a:r>
            <a:r>
              <a:rPr lang="ru-RU" sz="2000" i="1" dirty="0" smtClean="0"/>
              <a:t>(</a:t>
            </a:r>
            <a:r>
              <a:rPr lang="ru-RU" sz="2000" i="1" dirty="0" err="1" smtClean="0"/>
              <a:t>від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латинського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pro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centrum</a:t>
            </a:r>
            <a:r>
              <a:rPr lang="ru-RU" sz="2000" i="1" dirty="0" smtClean="0"/>
              <a:t> - на сотню) </a:t>
            </a:r>
            <a:r>
              <a:rPr lang="ru-RU" sz="2000" i="1" dirty="0" smtClean="0"/>
              <a:t>− </a:t>
            </a:r>
            <a:r>
              <a:rPr lang="ru-RU" sz="2000" i="1" dirty="0" err="1" smtClean="0"/>
              <a:t>це</a:t>
            </a:r>
            <a:r>
              <a:rPr lang="ru-RU" sz="2000" i="1" dirty="0" smtClean="0"/>
              <a:t> плата, яку </a:t>
            </a:r>
            <a:r>
              <a:rPr lang="ru-RU" sz="2000" i="1" dirty="0" err="1" smtClean="0"/>
              <a:t>отримує</a:t>
            </a:r>
            <a:r>
              <a:rPr lang="ru-RU" sz="2000" i="1" dirty="0" smtClean="0"/>
              <a:t> кредитор </a:t>
            </a:r>
            <a:r>
              <a:rPr lang="ru-RU" sz="2000" i="1" dirty="0" err="1" smtClean="0"/>
              <a:t>від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позичальника</a:t>
            </a:r>
            <a:r>
              <a:rPr lang="ru-RU" sz="2000" i="1" dirty="0" smtClean="0"/>
              <a:t> за </a:t>
            </a:r>
            <a:r>
              <a:rPr lang="ru-RU" sz="2000" i="1" dirty="0" err="1" smtClean="0"/>
              <a:t>надані</a:t>
            </a:r>
            <a:r>
              <a:rPr lang="ru-RU" sz="2000" i="1" dirty="0" smtClean="0"/>
              <a:t> в </a:t>
            </a:r>
            <a:r>
              <a:rPr lang="ru-RU" sz="2000" i="1" dirty="0" err="1" smtClean="0"/>
              <a:t>позику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гроші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чи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матеріальні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цінності</a:t>
            </a:r>
            <a:r>
              <a:rPr lang="ru-RU" sz="2000" i="1" dirty="0" smtClean="0"/>
              <a:t>.</a:t>
            </a:r>
            <a:endParaRPr lang="ru-RU" sz="2000" i="1" dirty="0"/>
          </a:p>
        </p:txBody>
      </p:sp>
      <p:sp>
        <p:nvSpPr>
          <p:cNvPr id="68610" name="AutoShape 2" descr="ÐÐ°ÑÑÐ¸Ð½ÐºÐ¸ Ð¿Ð¾ Ð·Ð°Ð¿ÑÐ¾ÑÑ ÑÐ¸Ð½Ð¾Ðº Ð¿Ð¾Ð·Ð¸ÑÐºÐ¾Ð²Ð¸Ñ ÐºÐ°Ð¿ÑÑÐ°Ð»ÑÐ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8611" name="Picture 3" descr="C:\Users\Саня\Desktop\сс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914" y="1857916"/>
            <a:ext cx="3504144" cy="2410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612" name="Picture 4" descr="C:\Users\Саня\Desktop\еее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429132"/>
            <a:ext cx="3483688" cy="2171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614" name="Picture 6" descr="ÐÐ°ÑÑÐ¸Ð½ÐºÐ¸ Ð¿Ð¾ Ð·Ð°Ð¿ÑÐ¾ÑÑ ÑÐ¸Ð½Ð¾Ðº Ð¿Ð¾Ð·Ð¸ÑÐºÐ¾Ð²Ð¸Ñ ÐºÐ°Ð¿ÑÑÐ°Ð»ÑÐ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000240"/>
            <a:ext cx="475145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0648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 smtClean="0">
                <a:solidFill>
                  <a:srgbClr val="0070C0"/>
                </a:solidFill>
              </a:rPr>
              <a:t>Міжнародні фінанси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683568" y="1268760"/>
            <a:ext cx="43204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Стрелка вправо 5"/>
          <p:cNvSpPr/>
          <p:nvPr/>
        </p:nvSpPr>
        <p:spPr>
          <a:xfrm>
            <a:off x="683568" y="2348880"/>
            <a:ext cx="43204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Стрелка вправо 6"/>
          <p:cNvSpPr/>
          <p:nvPr/>
        </p:nvSpPr>
        <p:spPr>
          <a:xfrm>
            <a:off x="683568" y="3356992"/>
            <a:ext cx="43204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03648" y="1188041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/>
              <a:t>Міжнародні розрахунки</a:t>
            </a:r>
            <a:endParaRPr lang="en-US" sz="32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403648" y="2268161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/>
              <a:t>Міжнародні фінансові інститути</a:t>
            </a:r>
            <a:endParaRPr lang="en-US" sz="3200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403648" y="3276273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/>
              <a:t>Фінанси міжнародних організацій</a:t>
            </a:r>
            <a:endParaRPr lang="en-US" sz="3200" b="1" i="1" dirty="0"/>
          </a:p>
        </p:txBody>
      </p:sp>
      <p:pic>
        <p:nvPicPr>
          <p:cNvPr id="7170" name="Picture 2" descr="ÐÐ°ÑÑÐ¸Ð½ÐºÐ¸ Ð¿Ð¾ Ð·Ð°Ð¿ÑÐ¾ÑÑ Ð¼ÑÐ¶Ð½Ð°ÑÐ¾Ð´Ð½Ñ ÑÑÐ½Ð°Ð½Ñ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14818"/>
            <a:ext cx="3288027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ÐÐ°ÑÑÐ¸Ð½ÐºÐ¸ Ð¿Ð¾ Ð·Ð°Ð¿ÑÐ¾ÑÑ Ð¼ÑÐ¶Ð½Ð°ÑÐ¾Ð´Ð½Ñ ÑÑÐ½Ð°Ð½Ñ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5697" y="4214818"/>
            <a:ext cx="5135893" cy="2357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85568" y="357166"/>
            <a:ext cx="5434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 smtClean="0">
                <a:solidFill>
                  <a:schemeClr val="accent2">
                    <a:lumMod val="75000"/>
                  </a:schemeClr>
                </a:solidFill>
              </a:rPr>
              <a:t>Міжнародні </a:t>
            </a:r>
            <a:r>
              <a:rPr lang="uk-UA" sz="3600" b="1" i="1" dirty="0" smtClean="0">
                <a:solidFill>
                  <a:schemeClr val="accent2">
                    <a:lumMod val="75000"/>
                  </a:schemeClr>
                </a:solidFill>
              </a:rPr>
              <a:t>розрахунки −</a:t>
            </a:r>
            <a:endParaRPr lang="en-US" sz="3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071546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/>
              <a:t>це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грошові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розрахунки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між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установами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підприємствами</a:t>
            </a:r>
            <a:r>
              <a:rPr lang="ru-RU" sz="2400" b="1" i="1" dirty="0" smtClean="0"/>
              <a:t>, банками та </a:t>
            </a:r>
            <a:r>
              <a:rPr lang="ru-RU" sz="2400" b="1" i="1" dirty="0" err="1" smtClean="0"/>
              <a:t>окремими</a:t>
            </a:r>
            <a:r>
              <a:rPr lang="ru-RU" sz="2400" b="1" i="1" dirty="0" smtClean="0"/>
              <a:t> особами, </a:t>
            </a:r>
            <a:r>
              <a:rPr lang="ru-RU" sz="2400" b="1" i="1" dirty="0" err="1" smtClean="0"/>
              <a:t>пов'язані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рухом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товарно-матеріальних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цінностей</a:t>
            </a:r>
            <a:r>
              <a:rPr lang="ru-RU" sz="2400" b="1" i="1" dirty="0" smtClean="0"/>
              <a:t> та </a:t>
            </a:r>
            <a:r>
              <a:rPr lang="ru-RU" sz="2400" b="1" i="1" dirty="0" err="1" smtClean="0"/>
              <a:t>послуг</a:t>
            </a:r>
            <a:r>
              <a:rPr lang="ru-RU" sz="2400" b="1" i="1" dirty="0" smtClean="0"/>
              <a:t> у </a:t>
            </a:r>
            <a:r>
              <a:rPr lang="ru-RU" sz="2400" b="1" i="1" dirty="0" err="1" smtClean="0"/>
              <a:t>міжнародному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обороті</a:t>
            </a:r>
            <a:r>
              <a:rPr lang="ru-RU" sz="2400" b="1" i="1" dirty="0" smtClean="0"/>
              <a:t>.</a:t>
            </a:r>
            <a:endParaRPr lang="ru-RU" sz="24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307181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err="1" smtClean="0">
                <a:solidFill>
                  <a:srgbClr val="FF0000"/>
                </a:solidFill>
              </a:rPr>
              <a:t>Суб'єкти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міжнародних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розрахунків</a:t>
            </a:r>
            <a:r>
              <a:rPr lang="ru-RU" sz="2000" b="1" i="1" dirty="0" smtClean="0">
                <a:solidFill>
                  <a:srgbClr val="FF0000"/>
                </a:solidFill>
              </a:rPr>
              <a:t>: </a:t>
            </a:r>
          </a:p>
          <a:p>
            <a:endParaRPr lang="ru-RU" sz="2000" b="1" i="1" dirty="0" smtClean="0"/>
          </a:p>
          <a:p>
            <a:r>
              <a:rPr lang="ru-RU" sz="2000" b="1" i="1" dirty="0" smtClean="0"/>
              <a:t>· </a:t>
            </a:r>
            <a:r>
              <a:rPr lang="ru-RU" sz="2000" b="1" i="1" dirty="0" err="1" smtClean="0"/>
              <a:t>експортери</a:t>
            </a:r>
            <a:endParaRPr lang="ru-RU" sz="2000" b="1" i="1" dirty="0" smtClean="0"/>
          </a:p>
          <a:p>
            <a:endParaRPr lang="ru-RU" sz="2000" b="1" i="1" dirty="0" smtClean="0"/>
          </a:p>
          <a:p>
            <a:r>
              <a:rPr lang="ru-RU" sz="2000" b="1" i="1" dirty="0" smtClean="0"/>
              <a:t>· </a:t>
            </a:r>
            <a:r>
              <a:rPr lang="ru-RU" sz="2000" b="1" i="1" dirty="0" err="1" smtClean="0"/>
              <a:t>імпортери</a:t>
            </a:r>
            <a:endParaRPr lang="ru-RU" sz="2000" b="1" i="1" dirty="0" smtClean="0"/>
          </a:p>
          <a:p>
            <a:endParaRPr lang="ru-RU" sz="2000" b="1" i="1" dirty="0" smtClean="0"/>
          </a:p>
          <a:p>
            <a:r>
              <a:rPr lang="ru-RU" sz="2000" b="1" i="1" dirty="0" smtClean="0"/>
              <a:t>· банки, </a:t>
            </a:r>
            <a:r>
              <a:rPr lang="ru-RU" sz="2000" b="1" i="1" dirty="0" err="1" smtClean="0"/>
              <a:t>що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їх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обслуговують</a:t>
            </a:r>
            <a:endParaRPr lang="ru-RU" sz="2000" b="1" i="1" dirty="0"/>
          </a:p>
        </p:txBody>
      </p:sp>
      <p:pic>
        <p:nvPicPr>
          <p:cNvPr id="11268" name="Picture 4" descr="ÐÐ°ÑÑÐ¸Ð½ÐºÐ¸ Ð¿Ð¾ Ð·Ð°Ð¿ÑÐ¾ÑÑ Ð¼ÑÐ¶Ð½Ð°ÑÐ¾Ð´Ð½Ñ ÑÐ¾Ð·ÑÐ°ÑÑÐ½ÐºÐ¸"/>
          <p:cNvPicPr>
            <a:picLocks noChangeAspect="1" noChangeArrowheads="1"/>
          </p:cNvPicPr>
          <p:nvPr/>
        </p:nvPicPr>
        <p:blipFill>
          <a:blip r:embed="rId2"/>
          <a:srcRect l="2896" t="27062" r="56563" b="18814"/>
          <a:stretch>
            <a:fillRect/>
          </a:stretch>
        </p:blipFill>
        <p:spPr bwMode="auto">
          <a:xfrm>
            <a:off x="4500562" y="4214818"/>
            <a:ext cx="228601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ÐÐ°ÑÑÐ¸Ð½ÐºÐ¸ Ð¿Ð¾ Ð·Ð°Ð¿ÑÐ¾ÑÑ Ð¼ÑÐ¶Ð½Ð°ÑÐ¾Ð´Ð½Ñ ÑÐ¾Ð·ÑÐ°ÑÑÐ½ÐºÐ¸"/>
          <p:cNvPicPr>
            <a:picLocks noChangeAspect="1" noChangeArrowheads="1"/>
          </p:cNvPicPr>
          <p:nvPr/>
        </p:nvPicPr>
        <p:blipFill>
          <a:blip r:embed="rId3"/>
          <a:srcRect l="32500"/>
          <a:stretch>
            <a:fillRect/>
          </a:stretch>
        </p:blipFill>
        <p:spPr bwMode="auto">
          <a:xfrm>
            <a:off x="6072198" y="2428868"/>
            <a:ext cx="2619582" cy="2173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 descr="ÐÐ°ÑÑÐ¸Ð½ÐºÐ¸ Ð¿Ð¾ Ð·Ð°Ð¿ÑÐ¾ÑÑ Ð¼ÑÐ¶Ð½Ð°ÑÐ¾Ð´Ð½Ñ ÑÐ¾Ð·ÑÐ°ÑÑÐ½ÐºÐ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210" y="4572008"/>
            <a:ext cx="2288960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357166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chemeClr val="accent2">
                    <a:lumMod val="50000"/>
                  </a:schemeClr>
                </a:solidFill>
              </a:rPr>
              <a:t>Міжнародні фінансові інститути</a:t>
            </a:r>
            <a:endParaRPr lang="en-US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143372" y="1000108"/>
            <a:ext cx="714380" cy="785818"/>
          </a:xfrm>
          <a:prstGeom prst="down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1472" y="2000240"/>
            <a:ext cx="81439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/>
              <a:t>	</a:t>
            </a:r>
            <a:r>
              <a:rPr lang="uk-UA" sz="2400" b="1" i="1" dirty="0" smtClean="0">
                <a:solidFill>
                  <a:srgbClr val="FF0000"/>
                </a:solidFill>
              </a:rPr>
              <a:t>Мета  їх  діяльності: </a:t>
            </a:r>
          </a:p>
          <a:p>
            <a:pPr algn="just"/>
            <a:r>
              <a:rPr lang="uk-UA" sz="2400" b="1" i="1" dirty="0" smtClean="0">
                <a:solidFill>
                  <a:srgbClr val="FF0000"/>
                </a:solidFill>
              </a:rPr>
              <a:t> </a:t>
            </a:r>
            <a:r>
              <a:rPr lang="uk-UA" sz="2400" dirty="0" smtClean="0"/>
              <a:t>-</a:t>
            </a:r>
            <a:r>
              <a:rPr lang="uk-UA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i="1" dirty="0" err="1" smtClean="0"/>
              <a:t>сприяння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розвитку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зовнішньої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торгівлі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міжнародного</a:t>
            </a:r>
            <a:r>
              <a:rPr lang="ru-RU" sz="2400" i="1" dirty="0" smtClean="0"/>
              <a:t> та </a:t>
            </a:r>
            <a:r>
              <a:rPr lang="ru-RU" sz="2400" i="1" dirty="0" err="1" smtClean="0"/>
              <a:t>регіонального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валютно-фінансового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співробітництва</a:t>
            </a:r>
            <a:r>
              <a:rPr lang="ru-RU" sz="2400" i="1" dirty="0" smtClean="0"/>
              <a:t>;</a:t>
            </a:r>
          </a:p>
          <a:p>
            <a:pPr algn="just"/>
            <a:endParaRPr lang="ru-RU" sz="2400" i="1" dirty="0" smtClean="0"/>
          </a:p>
          <a:p>
            <a:pPr algn="just"/>
            <a:r>
              <a:rPr lang="ru-RU" sz="2400" i="1" dirty="0" smtClean="0"/>
              <a:t>  - </a:t>
            </a:r>
            <a:r>
              <a:rPr lang="ru-RU" sz="2400" i="1" dirty="0" err="1" smtClean="0"/>
              <a:t>підтримання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рівноваги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платіжних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балансів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країн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що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входять</a:t>
            </a:r>
            <a:r>
              <a:rPr lang="ru-RU" sz="2400" i="1" dirty="0" smtClean="0"/>
              <a:t> до них, </a:t>
            </a:r>
            <a:r>
              <a:rPr lang="ru-RU" sz="2400" i="1" dirty="0" err="1" smtClean="0"/>
              <a:t>регулювання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курсів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їхніх</a:t>
            </a:r>
            <a:r>
              <a:rPr lang="ru-RU" sz="2400" i="1" dirty="0" smtClean="0"/>
              <a:t> валют;</a:t>
            </a:r>
          </a:p>
          <a:p>
            <a:pPr algn="just"/>
            <a:r>
              <a:rPr lang="ru-RU" sz="2400" i="1" dirty="0" smtClean="0"/>
              <a:t> </a:t>
            </a:r>
          </a:p>
          <a:p>
            <a:pPr algn="just"/>
            <a:r>
              <a:rPr lang="ru-RU" sz="2400" i="1" dirty="0" smtClean="0"/>
              <a:t>- </a:t>
            </a:r>
            <a:r>
              <a:rPr lang="ru-RU" sz="2400" i="1" dirty="0" err="1" smtClean="0"/>
              <a:t>надання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кредитів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цим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країнам</a:t>
            </a:r>
            <a:r>
              <a:rPr lang="ru-RU" sz="2400" i="1" dirty="0" smtClean="0"/>
              <a:t> та </a:t>
            </a:r>
            <a:r>
              <a:rPr lang="ru-RU" sz="2400" i="1" dirty="0" err="1" smtClean="0"/>
              <a:t>гарантування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приватних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позик</a:t>
            </a:r>
            <a:r>
              <a:rPr lang="ru-RU" sz="2400" i="1" dirty="0" smtClean="0"/>
              <a:t> за кордоном.</a:t>
            </a:r>
          </a:p>
          <a:p>
            <a:pPr algn="just"/>
            <a:endParaRPr lang="ru-RU" sz="2400" dirty="0"/>
          </a:p>
        </p:txBody>
      </p:sp>
      <p:pic>
        <p:nvPicPr>
          <p:cNvPr id="5" name="Picture 4" descr="ÐÐ°ÑÑÐ¸Ð½ÐºÐ¸ Ð¿Ð¾ Ð·Ð°Ð¿ÑÐ¾ÑÑ ÑÐ²ÑÑÐ¾Ð²Ð¸Ð¹ Ð±Ð°Ð½Ð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071546"/>
            <a:ext cx="2395532" cy="1083010"/>
          </a:xfrm>
          <a:prstGeom prst="rect">
            <a:avLst/>
          </a:prstGeom>
          <a:noFill/>
        </p:spPr>
      </p:pic>
      <p:sp>
        <p:nvSpPr>
          <p:cNvPr id="10242" name="AutoShape 2" descr="ÐÐ°ÑÑÐ¸Ð½ÐºÐ¸ Ð¿Ð¾ Ð·Ð°Ð¿ÑÐ¾ÑÑ Ð¼ÑÐ¶Ð½Ð°ÑÐ¾Ð´Ð½Ð¸Ð¹ Ð²Ð°Ð»ÑÑÐ½Ð¸Ð¹ ÑÐ¾Ð½Ð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 descr="C:\Users\Саня\Desktop\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28670"/>
            <a:ext cx="2071702" cy="1117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142976" y="357166"/>
            <a:ext cx="6786610" cy="78581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C00000"/>
                </a:solidFill>
              </a:rPr>
              <a:t>Міжнародні фінансові інституції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1616778">
            <a:off x="2166258" y="1471951"/>
            <a:ext cx="64294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20344954">
            <a:off x="5870615" y="1381184"/>
            <a:ext cx="642942" cy="5901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14414" y="2285992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/>
              <a:t>Всесвітні</a:t>
            </a:r>
            <a:endParaRPr lang="ru-RU" sz="28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857884" y="2071678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/>
              <a:t>Регіональні</a:t>
            </a:r>
            <a:endParaRPr lang="ru-RU" sz="28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3143248"/>
            <a:ext cx="46434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400" b="1" i="1" dirty="0" smtClean="0">
                <a:solidFill>
                  <a:srgbClr val="C00000"/>
                </a:solidFill>
              </a:rPr>
              <a:t>Міжнародний валютний фонд </a:t>
            </a:r>
            <a:r>
              <a:rPr lang="uk-UA" sz="2000" b="1" i="1" dirty="0" smtClean="0">
                <a:solidFill>
                  <a:srgbClr val="C00000"/>
                </a:solidFill>
              </a:rPr>
              <a:t>(</a:t>
            </a:r>
            <a:r>
              <a:rPr lang="ru-RU" sz="2000" i="1" dirty="0" err="1" smtClean="0">
                <a:solidFill>
                  <a:srgbClr val="C00000"/>
                </a:solidFill>
              </a:rPr>
              <a:t>провідна</a:t>
            </a:r>
            <a:r>
              <a:rPr lang="ru-RU" sz="2000" i="1" dirty="0" smtClean="0">
                <a:solidFill>
                  <a:srgbClr val="C00000"/>
                </a:solidFill>
              </a:rPr>
              <a:t> </a:t>
            </a:r>
            <a:r>
              <a:rPr lang="ru-RU" sz="2000" i="1" dirty="0" err="1" smtClean="0">
                <a:solidFill>
                  <a:srgbClr val="C00000"/>
                </a:solidFill>
              </a:rPr>
              <a:t>світова</a:t>
            </a:r>
            <a:r>
              <a:rPr lang="ru-RU" sz="2000" i="1" dirty="0" smtClean="0">
                <a:solidFill>
                  <a:srgbClr val="C00000"/>
                </a:solidFill>
              </a:rPr>
              <a:t> </a:t>
            </a:r>
            <a:r>
              <a:rPr lang="ru-RU" sz="2000" i="1" dirty="0" err="1" smtClean="0">
                <a:solidFill>
                  <a:srgbClr val="C00000"/>
                </a:solidFill>
              </a:rPr>
              <a:t>фінансова</a:t>
            </a:r>
            <a:r>
              <a:rPr lang="ru-RU" sz="2000" i="1" dirty="0" smtClean="0">
                <a:solidFill>
                  <a:srgbClr val="C00000"/>
                </a:solidFill>
              </a:rPr>
              <a:t> </a:t>
            </a:r>
            <a:r>
              <a:rPr lang="ru-RU" sz="2000" i="1" dirty="0" err="1" smtClean="0">
                <a:solidFill>
                  <a:srgbClr val="C00000"/>
                </a:solidFill>
              </a:rPr>
              <a:t>інституція</a:t>
            </a:r>
            <a:r>
              <a:rPr lang="ru-RU" sz="2000" i="1" dirty="0" smtClean="0">
                <a:solidFill>
                  <a:srgbClr val="C00000"/>
                </a:solidFill>
              </a:rPr>
              <a:t>, яка </a:t>
            </a:r>
            <a:r>
              <a:rPr lang="ru-RU" sz="2000" i="1" dirty="0" err="1" smtClean="0">
                <a:solidFill>
                  <a:srgbClr val="C00000"/>
                </a:solidFill>
              </a:rPr>
              <a:t>має</a:t>
            </a:r>
            <a:r>
              <a:rPr lang="ru-RU" sz="2000" i="1" dirty="0" smtClean="0">
                <a:solidFill>
                  <a:srgbClr val="C00000"/>
                </a:solidFill>
              </a:rPr>
              <a:t> статус </a:t>
            </a:r>
            <a:r>
              <a:rPr lang="ru-RU" sz="2000" i="1" dirty="0" err="1" smtClean="0">
                <a:solidFill>
                  <a:srgbClr val="C00000"/>
                </a:solidFill>
              </a:rPr>
              <a:t>спеціалізованої</a:t>
            </a:r>
            <a:r>
              <a:rPr lang="ru-RU" sz="2000" i="1" dirty="0" smtClean="0">
                <a:solidFill>
                  <a:srgbClr val="C00000"/>
                </a:solidFill>
              </a:rPr>
              <a:t> установи ООН)</a:t>
            </a:r>
            <a:endParaRPr lang="uk-UA" sz="2400" b="1" i="1" dirty="0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uk-UA" sz="2400" b="1" i="1" dirty="0" smtClean="0">
                <a:solidFill>
                  <a:srgbClr val="C00000"/>
                </a:solidFill>
              </a:rPr>
              <a:t> Група Світового банку</a:t>
            </a:r>
          </a:p>
          <a:p>
            <a:pPr marL="342900" indent="-342900">
              <a:buAutoNum type="arabicPeriod"/>
            </a:pPr>
            <a:r>
              <a:rPr lang="uk-UA" sz="2400" b="1" i="1" dirty="0" smtClean="0">
                <a:solidFill>
                  <a:srgbClr val="C00000"/>
                </a:solidFill>
              </a:rPr>
              <a:t> Банк міжнародних розрахунків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9256" y="2643182"/>
            <a:ext cx="3714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400" b="1" i="1" dirty="0" smtClean="0">
                <a:solidFill>
                  <a:srgbClr val="C00000"/>
                </a:solidFill>
              </a:rPr>
              <a:t>Європейський банк реконструкції та розвитку</a:t>
            </a:r>
          </a:p>
          <a:p>
            <a:pPr marL="342900" indent="-342900">
              <a:buAutoNum type="arabicPeriod"/>
            </a:pPr>
            <a:r>
              <a:rPr lang="uk-UA" sz="2400" b="1" i="1" dirty="0" smtClean="0">
                <a:solidFill>
                  <a:srgbClr val="C00000"/>
                </a:solidFill>
              </a:rPr>
              <a:t> Азіатський банк розвитку</a:t>
            </a:r>
          </a:p>
          <a:p>
            <a:pPr marL="342900" indent="-342900">
              <a:buAutoNum type="arabicPeriod"/>
            </a:pPr>
            <a:r>
              <a:rPr lang="uk-UA" sz="2400" b="1" i="1" dirty="0" smtClean="0">
                <a:solidFill>
                  <a:srgbClr val="C00000"/>
                </a:solidFill>
              </a:rPr>
              <a:t> Африканський банк розвитку</a:t>
            </a:r>
          </a:p>
          <a:p>
            <a:pPr marL="342900" indent="-342900">
              <a:buAutoNum type="arabicPeriod"/>
            </a:pPr>
            <a:r>
              <a:rPr lang="uk-UA" sz="2400" b="1" i="1" dirty="0" smtClean="0">
                <a:solidFill>
                  <a:srgbClr val="C00000"/>
                </a:solidFill>
              </a:rPr>
              <a:t>Міжамериканський банк розвитку та ін. 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9218" name="Picture 2" descr="ÐÐ°ÑÑÐ¸Ð½ÐºÐ¸ Ð¿Ð¾ Ð·Ð°Ð¿ÑÐ¾ÑÑ Ð¼ÑÐ¶Ð½Ð°ÑÐ¾Ð´Ð½Ð¸Ð¹ Ð²Ð°Ð»ÑÑÐ½Ð¸Ð¹ ÑÐ¾Ð½Ð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285860"/>
            <a:ext cx="2071702" cy="1373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6" descr="C:\Users\Саня\Desktop\в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7132" y="4881586"/>
            <a:ext cx="1690686" cy="1690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AutoShape 2" descr="ÐÐ°ÑÑÐ¸Ð½ÐºÐ¸ Ð¿Ð¾ Ð·Ð°Ð¿ÑÐ¾ÑÑ Ð¼ÑÐ¶Ð½Ð°ÑÐ¾Ð´Ð½Ð¸Ð¹ Ð²Ð°Ð»ÑÑÐ½Ð¸Ð¹ ÑÐ¾Ð½Ð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686" name="AutoShape 6" descr="ÐÐ°ÑÑÐ¸Ð½ÐºÐ¸ Ð¿Ð¾ Ð·Ð°Ð¿ÑÐ¾ÑÑ Ð±Ð°Ð½Ðº Ð¼ÑÐ¶Ð½Ð°ÑÐ¾Ð´Ð½Ð¸Ñ ÑÐ¾Ð·ÑÐ°ÑÑÐ½ÐºÑÐ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687" name="Picture 7" descr="C:\Users\Саня\Desktop\бм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006724" cy="34362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472" y="3786190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/>
              <a:t>Банк міжнародних розрахунків</a:t>
            </a:r>
            <a:endParaRPr lang="ru-RU" i="1" dirty="0"/>
          </a:p>
        </p:txBody>
      </p:sp>
      <p:sp>
        <p:nvSpPr>
          <p:cNvPr id="71689" name="AutoShape 9" descr="ÐÐ°ÑÑÐ¸Ð½ÐºÐ¸ Ð¿Ð¾ Ð·Ð°Ð¿ÑÐ¾ÑÑ ÑÐ²ÑÐ¾Ð¿ÐµÐ¹ÑÑÐºÐ¸Ð¹ Ð±Ð°Ð½Ðº ÑÐµÐºÐ¾Ð½ÑÑÑÑÐºÑÑÑ ÑÐ° ÑÐ¾Ð·Ð²Ð¸ÑÐºÑ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690" name="Picture 10" descr="C:\Users\Саня\Desktop\є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57166"/>
            <a:ext cx="4857784" cy="2428892"/>
          </a:xfrm>
          <a:prstGeom prst="rect">
            <a:avLst/>
          </a:prstGeom>
          <a:noFill/>
        </p:spPr>
      </p:pic>
      <p:sp>
        <p:nvSpPr>
          <p:cNvPr id="71692" name="AutoShape 12" descr="ÐÐ°ÑÑÐ¸Ð½ÐºÐ¸ Ð¿Ð¾ Ð·Ð°Ð¿ÑÐ¾ÑÑ ÑÐ²ÑÐ¾Ð¿ÐµÐ¹ÑÑÐºÐ¸Ð¹ Ð±Ð°Ð½Ðº ÑÐµÐºÐ¾Ð½ÑÑÑÑÐºÑÑÑ ÑÐ° ÑÐ¾Ð·Ð²Ð¸ÑÐºÑ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071934" y="28574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/>
            <a:r>
              <a:rPr lang="uk-UA" i="1" dirty="0" smtClean="0"/>
              <a:t>Європейський банк реконструкції та розвитку</a:t>
            </a:r>
          </a:p>
        </p:txBody>
      </p:sp>
      <p:pic>
        <p:nvPicPr>
          <p:cNvPr id="71694" name="Picture 14" descr="ÐÐ°ÑÑÐ¸Ð½ÐºÐ¸ Ð¿Ð¾ Ð·Ð°Ð¿ÑÐ¾ÑÑ Ð¼Ð²Ñ ÑÐ¾ÑÐ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643314"/>
            <a:ext cx="433338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696" name="AutoShape 16" descr="ÐÐ°ÑÑÐ¸Ð½ÐºÐ¸ Ð¿Ð¾ Ð·Ð°Ð¿ÑÐ¾ÑÑ Ð°Ð·ÑÐ°ÑÑÑÐºÐ¸Ð¹ Ð±Ð°Ð½Ðº ÑÐ¾Ð·Ð²Ð¸ÑÐºÑ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697" name="Picture 17" descr="C:\Users\Саня\Desktop\а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572008"/>
            <a:ext cx="3643338" cy="2092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751344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uk-UA" b="1" dirty="0" smtClean="0">
                <a:latin typeface="Georgia" pitchFamily="18" charset="0"/>
                <a:ea typeface="Times New Roman" pitchFamily="18" charset="0"/>
              </a:rPr>
              <a:t>7. Основними функціями фінансів є:</a:t>
            </a:r>
            <a:endParaRPr lang="ru-RU" dirty="0" smtClean="0">
              <a:latin typeface="Georgia" pitchFamily="18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uk-UA" dirty="0" smtClean="0">
                <a:latin typeface="Georgia" pitchFamily="18" charset="0"/>
                <a:ea typeface="Times New Roman" pitchFamily="18" charset="0"/>
              </a:rPr>
              <a:t>1. Контрольна, економічна, стимулююча</a:t>
            </a:r>
            <a:endParaRPr lang="ru-RU" dirty="0" smtClean="0">
              <a:latin typeface="Georgia" pitchFamily="18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uk-UA" dirty="0" smtClean="0">
                <a:latin typeface="Georgia" pitchFamily="18" charset="0"/>
                <a:ea typeface="Times New Roman" pitchFamily="18" charset="0"/>
              </a:rPr>
              <a:t>2. </a:t>
            </a:r>
            <a:r>
              <a:rPr lang="uk-UA" dirty="0" smtClean="0">
                <a:latin typeface="Georgia" pitchFamily="18" charset="0"/>
                <a:ea typeface="Times New Roman" pitchFamily="18" charset="0"/>
              </a:rPr>
              <a:t>Розподільна</a:t>
            </a:r>
            <a:r>
              <a:rPr lang="uk-UA" dirty="0" smtClean="0">
                <a:latin typeface="Georgia" pitchFamily="18" charset="0"/>
                <a:ea typeface="Times New Roman" pitchFamily="18" charset="0"/>
              </a:rPr>
              <a:t>, стимулююча, відтворювальна, регулювальна</a:t>
            </a:r>
            <a:endParaRPr lang="ru-RU" dirty="0" smtClean="0">
              <a:latin typeface="Georgia" pitchFamily="18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uk-UA" dirty="0" smtClean="0">
                <a:latin typeface="Georgia" pitchFamily="18" charset="0"/>
                <a:ea typeface="Times New Roman" pitchFamily="18" charset="0"/>
              </a:rPr>
              <a:t>3. </a:t>
            </a:r>
            <a:r>
              <a:rPr lang="uk-UA" dirty="0" smtClean="0">
                <a:latin typeface="Georgia" pitchFamily="18" charset="0"/>
                <a:ea typeface="Times New Roman" pitchFamily="18" charset="0"/>
              </a:rPr>
              <a:t>Розподільна</a:t>
            </a:r>
            <a:r>
              <a:rPr lang="uk-UA" dirty="0" smtClean="0">
                <a:latin typeface="Georgia" pitchFamily="18" charset="0"/>
                <a:ea typeface="Times New Roman" pitchFamily="18" charset="0"/>
              </a:rPr>
              <a:t>, контрольна </a:t>
            </a:r>
            <a:endParaRPr lang="ru-RU" dirty="0" smtClean="0">
              <a:latin typeface="Georgia" pitchFamily="18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uk-UA" dirty="0" smtClean="0">
                <a:latin typeface="Georgia" pitchFamily="18" charset="0"/>
                <a:ea typeface="Times New Roman" pitchFamily="18" charset="0"/>
              </a:rPr>
              <a:t>4. Фіскальна, </a:t>
            </a:r>
            <a:r>
              <a:rPr lang="uk-UA" dirty="0" smtClean="0">
                <a:latin typeface="Georgia" pitchFamily="18" charset="0"/>
                <a:ea typeface="Times New Roman" pitchFamily="18" charset="0"/>
              </a:rPr>
              <a:t>розподільна</a:t>
            </a:r>
            <a:r>
              <a:rPr lang="uk-UA" dirty="0" smtClean="0">
                <a:latin typeface="Georgia" pitchFamily="18" charset="0"/>
                <a:ea typeface="Times New Roman" pitchFamily="18" charset="0"/>
              </a:rPr>
              <a:t>, регулювальна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endParaRPr lang="uk-UA" dirty="0" smtClean="0">
              <a:latin typeface="Georgia" pitchFamily="18" charset="0"/>
              <a:ea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uk-UA" b="1" dirty="0" smtClean="0">
                <a:latin typeface="Georgia" pitchFamily="18" charset="0"/>
                <a:ea typeface="Times New Roman" pitchFamily="18" charset="0"/>
              </a:rPr>
              <a:t>8. Фінанси – це: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uk-UA" dirty="0" smtClean="0">
                <a:latin typeface="Georgia" pitchFamily="18" charset="0"/>
                <a:ea typeface="Times New Roman" pitchFamily="18" charset="0"/>
              </a:rPr>
              <a:t>1. Усі види доходів держави і </a:t>
            </a:r>
            <a:r>
              <a:rPr lang="uk-UA" dirty="0" smtClean="0">
                <a:latin typeface="Georgia" pitchFamily="18" charset="0"/>
                <a:ea typeface="Times New Roman" pitchFamily="18" charset="0"/>
              </a:rPr>
              <a:t>підприємств</a:t>
            </a:r>
            <a:endParaRPr lang="uk-UA" dirty="0" smtClean="0">
              <a:latin typeface="Georgia" pitchFamily="18" charset="0"/>
              <a:ea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uk-UA" dirty="0" smtClean="0">
                <a:latin typeface="Georgia" pitchFamily="18" charset="0"/>
                <a:ea typeface="Times New Roman" pitchFamily="18" charset="0"/>
              </a:rPr>
              <a:t>2. Еквівалент </a:t>
            </a:r>
            <a:r>
              <a:rPr lang="uk-UA" dirty="0" smtClean="0">
                <a:latin typeface="Georgia" pitchFamily="18" charset="0"/>
                <a:ea typeface="Times New Roman" pitchFamily="18" charset="0"/>
              </a:rPr>
              <a:t>коштів</a:t>
            </a:r>
            <a:endParaRPr lang="uk-UA" dirty="0" smtClean="0">
              <a:latin typeface="Georgia" pitchFamily="18" charset="0"/>
              <a:ea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uk-UA" dirty="0" smtClean="0">
                <a:latin typeface="Georgia" pitchFamily="18" charset="0"/>
                <a:ea typeface="Times New Roman" pitchFamily="18" charset="0"/>
              </a:rPr>
              <a:t>3. Економічні відносини, що складаються </a:t>
            </a:r>
            <a:r>
              <a:rPr lang="uk-UA" dirty="0" smtClean="0">
                <a:latin typeface="Georgia" pitchFamily="18" charset="0"/>
                <a:ea typeface="Times New Roman" pitchFamily="18" charset="0"/>
              </a:rPr>
              <a:t>під час утворення, розподілу та використання </a:t>
            </a:r>
            <a:r>
              <a:rPr lang="uk-UA" dirty="0" smtClean="0">
                <a:latin typeface="Georgia" pitchFamily="18" charset="0"/>
                <a:ea typeface="Times New Roman" pitchFamily="18" charset="0"/>
              </a:rPr>
              <a:t>грошових </a:t>
            </a:r>
            <a:r>
              <a:rPr lang="uk-UA" dirty="0" smtClean="0">
                <a:latin typeface="Georgia" pitchFamily="18" charset="0"/>
                <a:ea typeface="Times New Roman" pitchFamily="18" charset="0"/>
              </a:rPr>
              <a:t>фондів</a:t>
            </a:r>
            <a:endParaRPr lang="uk-UA" dirty="0" smtClean="0">
              <a:latin typeface="Georgia" pitchFamily="18" charset="0"/>
              <a:ea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uk-UA" dirty="0" smtClean="0">
                <a:latin typeface="Georgia" pitchFamily="18" charset="0"/>
                <a:ea typeface="Times New Roman" pitchFamily="18" charset="0"/>
              </a:rPr>
              <a:t>4. Формування і використання коштів державного </a:t>
            </a:r>
            <a:r>
              <a:rPr lang="uk-UA" dirty="0" smtClean="0">
                <a:latin typeface="Georgia" pitchFamily="18" charset="0"/>
                <a:ea typeface="Times New Roman" pitchFamily="18" charset="0"/>
              </a:rPr>
              <a:t>бюджету</a:t>
            </a:r>
            <a:endParaRPr lang="uk-UA" dirty="0">
              <a:latin typeface="Georgia" pitchFamily="18" charset="0"/>
              <a:ea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endParaRPr lang="uk-UA" dirty="0" smtClean="0">
              <a:latin typeface="Georgia" pitchFamily="18" charset="0"/>
              <a:ea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uk-UA" b="1" dirty="0" smtClean="0">
                <a:latin typeface="Georgia" pitchFamily="18" charset="0"/>
                <a:ea typeface="Times New Roman" pitchFamily="18" charset="0"/>
              </a:rPr>
              <a:t>9. Основними у фінансах є відносини: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uk-UA" dirty="0" smtClean="0">
                <a:latin typeface="Georgia" pitchFamily="18" charset="0"/>
                <a:ea typeface="Times New Roman" pitchFamily="18" charset="0"/>
              </a:rPr>
              <a:t>1. </a:t>
            </a:r>
            <a:r>
              <a:rPr lang="uk-UA" dirty="0" smtClean="0">
                <a:latin typeface="Georgia" pitchFamily="18" charset="0"/>
                <a:ea typeface="Times New Roman" pitchFamily="18" charset="0"/>
              </a:rPr>
              <a:t>Обміну</a:t>
            </a:r>
            <a:endParaRPr lang="uk-UA" dirty="0" smtClean="0">
              <a:latin typeface="Georgia" pitchFamily="18" charset="0"/>
              <a:ea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uk-UA" dirty="0" smtClean="0">
                <a:latin typeface="Georgia" pitchFamily="18" charset="0"/>
                <a:ea typeface="Times New Roman" pitchFamily="18" charset="0"/>
              </a:rPr>
              <a:t>2. Купівлі-продажу товарів і </a:t>
            </a:r>
            <a:r>
              <a:rPr lang="uk-UA" dirty="0" smtClean="0">
                <a:latin typeface="Georgia" pitchFamily="18" charset="0"/>
                <a:ea typeface="Times New Roman" pitchFamily="18" charset="0"/>
              </a:rPr>
              <a:t>послуг</a:t>
            </a:r>
            <a:endParaRPr lang="uk-UA" dirty="0" smtClean="0">
              <a:latin typeface="Georgia" pitchFamily="18" charset="0"/>
              <a:ea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uk-UA" dirty="0" smtClean="0">
                <a:latin typeface="Georgia" pitchFamily="18" charset="0"/>
                <a:ea typeface="Times New Roman" pitchFamily="18" charset="0"/>
              </a:rPr>
              <a:t>3. Розподілу і </a:t>
            </a:r>
            <a:r>
              <a:rPr lang="uk-UA" dirty="0" smtClean="0">
                <a:latin typeface="Georgia" pitchFamily="18" charset="0"/>
                <a:ea typeface="Times New Roman" pitchFamily="18" charset="0"/>
              </a:rPr>
              <a:t>перерозподілу</a:t>
            </a:r>
            <a:endParaRPr lang="uk-UA" dirty="0" smtClean="0">
              <a:latin typeface="Georgia" pitchFamily="18" charset="0"/>
              <a:ea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tabLst>
                <a:tab pos="114300" algn="l"/>
              </a:tabLst>
            </a:pPr>
            <a:r>
              <a:rPr lang="uk-UA" dirty="0" smtClean="0">
                <a:latin typeface="Georgia" pitchFamily="18" charset="0"/>
                <a:ea typeface="Times New Roman" pitchFamily="18" charset="0"/>
              </a:rPr>
              <a:t>4. Виробництва валового внутрішнього </a:t>
            </a:r>
            <a:r>
              <a:rPr lang="uk-UA" dirty="0" smtClean="0">
                <a:latin typeface="Georgia" pitchFamily="18" charset="0"/>
                <a:ea typeface="Times New Roman" pitchFamily="18" charset="0"/>
              </a:rPr>
              <a:t>продукту</a:t>
            </a:r>
            <a:endParaRPr lang="uk-UA" dirty="0" smtClean="0">
              <a:latin typeface="Georgia" pitchFamily="18" charset="0"/>
              <a:ea typeface="Times New Roman" pitchFamily="18" charset="0"/>
            </a:endParaRPr>
          </a:p>
        </p:txBody>
      </p:sp>
      <p:sp>
        <p:nvSpPr>
          <p:cNvPr id="31746" name="AutoShape 2" descr="ÐÐ°ÑÑÐ¸Ð½ÐºÐ¸ Ð¿Ð¾ Ð·Ð°Ð¿ÑÐ¾ÑÑ Ð¿Ð¸ÑÐ°Ð½Ð½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8" name="Picture 4" descr="ÐÐ°ÑÑÐ¸Ð½ÐºÐ¸ Ð¿Ð¾ Ð·Ð°Ð¿ÑÐ¾ÑÑ Ð¿Ð¸ÑÐ°Ð½Ð½Ñ"/>
          <p:cNvPicPr>
            <a:picLocks noChangeAspect="1" noChangeArrowheads="1"/>
          </p:cNvPicPr>
          <p:nvPr/>
        </p:nvPicPr>
        <p:blipFill>
          <a:blip r:embed="rId2"/>
          <a:srcRect l="13333" t="16666" r="13333" b="30001"/>
          <a:stretch>
            <a:fillRect/>
          </a:stretch>
        </p:blipFill>
        <p:spPr bwMode="auto">
          <a:xfrm>
            <a:off x="6938384" y="285728"/>
            <a:ext cx="2062772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9" name="Picture 5" descr="C:\Users\Саня\Desktop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357694"/>
            <a:ext cx="19050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42860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/>
              <a:t>Фінанси міжнародних організацій</a:t>
            </a:r>
            <a:endParaRPr lang="en-US" sz="32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500174"/>
            <a:ext cx="59293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err="1" smtClean="0"/>
              <a:t>Організація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Об’єднаних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Націй</a:t>
            </a:r>
            <a:r>
              <a:rPr lang="ru-RU" sz="2000" b="1" i="1" dirty="0" smtClean="0"/>
              <a:t> (ООН) </a:t>
            </a:r>
            <a:r>
              <a:rPr lang="ru-RU" sz="2000" i="1" dirty="0" err="1" smtClean="0"/>
              <a:t>була</a:t>
            </a:r>
            <a:r>
              <a:rPr lang="ru-RU" sz="2000" i="1" dirty="0" smtClean="0"/>
              <a:t> заснована </a:t>
            </a:r>
            <a:r>
              <a:rPr lang="ru-RU" sz="2000" i="1" dirty="0" err="1" smtClean="0"/>
              <a:t>наприкінці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Другої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світової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війни</a:t>
            </a:r>
            <a:r>
              <a:rPr lang="ru-RU" sz="2000" i="1" dirty="0" smtClean="0"/>
              <a:t> </a:t>
            </a:r>
            <a:r>
              <a:rPr lang="ru-RU" sz="2000" i="1" dirty="0" smtClean="0"/>
              <a:t>для </a:t>
            </a:r>
            <a:r>
              <a:rPr lang="ru-RU" sz="2000" i="1" dirty="0" err="1" smtClean="0"/>
              <a:t>підтримання</a:t>
            </a:r>
            <a:r>
              <a:rPr lang="ru-RU" sz="2000" i="1" dirty="0" smtClean="0"/>
              <a:t> миру. До сфер </a:t>
            </a:r>
            <a:r>
              <a:rPr lang="ru-RU" sz="2000" i="1" dirty="0" err="1" smtClean="0"/>
              <a:t>її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діяльності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також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входять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економічні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соціальні</a:t>
            </a:r>
            <a:r>
              <a:rPr lang="ru-RU" sz="2000" i="1" dirty="0" smtClean="0"/>
              <a:t> та </a:t>
            </a:r>
            <a:r>
              <a:rPr lang="ru-RU" sz="2000" i="1" dirty="0" err="1" smtClean="0"/>
              <a:t>гуманітарні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проблеми</a:t>
            </a:r>
            <a:r>
              <a:rPr lang="ru-RU" sz="2000" i="1" dirty="0" smtClean="0"/>
              <a:t>, права </a:t>
            </a:r>
            <a:r>
              <a:rPr lang="ru-RU" sz="2000" i="1" dirty="0" err="1" smtClean="0"/>
              <a:t>людини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охорона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довкілля</a:t>
            </a:r>
            <a:r>
              <a:rPr lang="ru-RU" sz="2000" i="1" dirty="0" smtClean="0"/>
              <a:t>.</a:t>
            </a:r>
            <a:endParaRPr lang="ru-RU" sz="20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4000504"/>
            <a:ext cx="4572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err="1" smtClean="0"/>
              <a:t>Європейський</a:t>
            </a:r>
            <a:r>
              <a:rPr lang="ru-RU" sz="2000" b="1" i="1" dirty="0" smtClean="0"/>
              <a:t> союз </a:t>
            </a:r>
            <a:r>
              <a:rPr lang="ru-RU" sz="2000" i="1" dirty="0" smtClean="0"/>
              <a:t>− </a:t>
            </a:r>
            <a:r>
              <a:rPr lang="ru-RU" sz="2000" i="1" dirty="0" err="1" smtClean="0"/>
              <a:t>економічний</a:t>
            </a:r>
            <a:r>
              <a:rPr lang="ru-RU" sz="2000" i="1" dirty="0" smtClean="0"/>
              <a:t> і </a:t>
            </a:r>
            <a:r>
              <a:rPr lang="ru-RU" sz="2000" i="1" dirty="0" err="1" smtClean="0"/>
              <a:t>політичний</a:t>
            </a:r>
            <a:r>
              <a:rPr lang="ru-RU" sz="2000" i="1" dirty="0" smtClean="0"/>
              <a:t> союз </a:t>
            </a:r>
            <a:r>
              <a:rPr lang="ru-RU" sz="2000" i="1" dirty="0" err="1" smtClean="0"/>
              <a:t>європейських</a:t>
            </a:r>
            <a:r>
              <a:rPr lang="ru-RU" sz="2000" i="1" dirty="0" smtClean="0"/>
              <a:t> держав, </a:t>
            </a:r>
            <a:r>
              <a:rPr lang="ru-RU" sz="2000" i="1" dirty="0" smtClean="0"/>
              <a:t>створено </a:t>
            </a:r>
            <a:r>
              <a:rPr lang="ru-RU" sz="2000" i="1" dirty="0" smtClean="0"/>
              <a:t>1992 </a:t>
            </a:r>
            <a:r>
              <a:rPr lang="ru-RU" sz="2000" i="1" dirty="0" err="1" smtClean="0"/>
              <a:t>році</a:t>
            </a:r>
            <a:r>
              <a:rPr lang="ru-RU" sz="2000" i="1" dirty="0" smtClean="0"/>
              <a:t>. </a:t>
            </a:r>
            <a:r>
              <a:rPr lang="ru-RU" sz="2000" i="1" dirty="0" smtClean="0"/>
              <a:t>До </a:t>
            </a:r>
            <a:r>
              <a:rPr lang="ru-RU" sz="2000" i="1" dirty="0" err="1" smtClean="0"/>
              <a:t>об'єднання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входять</a:t>
            </a:r>
            <a:r>
              <a:rPr lang="ru-RU" sz="2000" i="1" dirty="0" smtClean="0"/>
              <a:t> 28 держав. Валюта: </a:t>
            </a:r>
            <a:r>
              <a:rPr lang="ru-RU" sz="2000" i="1" dirty="0" err="1" smtClean="0"/>
              <a:t>євро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Столиця</a:t>
            </a:r>
            <a:r>
              <a:rPr lang="ru-RU" sz="2000" i="1" dirty="0" smtClean="0"/>
              <a:t>: </a:t>
            </a:r>
            <a:r>
              <a:rPr lang="ru-RU" sz="2000" i="1" u="sng" dirty="0" smtClean="0"/>
              <a:t>Брюссель.</a:t>
            </a:r>
            <a:endParaRPr lang="ru-RU" sz="2000" i="1" dirty="0"/>
          </a:p>
        </p:txBody>
      </p:sp>
      <p:pic>
        <p:nvPicPr>
          <p:cNvPr id="8194" name="Picture 2" descr="ÐÐ°ÑÑÐ¸Ð½ÐºÐ¸ Ð¿Ð¾ Ð·Ð°Ð¿ÑÐ¾ÑÑ Ð¾Ð¾Ð½"/>
          <p:cNvPicPr>
            <a:picLocks noChangeAspect="1" noChangeArrowheads="1"/>
          </p:cNvPicPr>
          <p:nvPr/>
        </p:nvPicPr>
        <p:blipFill>
          <a:blip r:embed="rId2"/>
          <a:srcRect l="5512" r="8857"/>
          <a:stretch>
            <a:fillRect/>
          </a:stretch>
        </p:blipFill>
        <p:spPr bwMode="auto">
          <a:xfrm>
            <a:off x="6500826" y="1214422"/>
            <a:ext cx="2428892" cy="2222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8" name="AutoShape 6" descr="ÐÐ°ÑÑÐ¸Ð½ÐºÐ¸ Ð¿Ð¾ Ð·Ð°Ð¿ÑÐ¾ÑÑ ÑÑ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0" name="Picture 8" descr="ÐÐ°ÑÑÐ¸Ð½ÐºÐ¸ Ð¿Ð¾ Ð·Ð°Ð¿ÑÐ¾ÑÑ ÑÑ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5357826"/>
            <a:ext cx="2214558" cy="1240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1" name="Picture 9" descr="C:\Users\Саня\Desktop\єх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929066"/>
            <a:ext cx="3614545" cy="237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Саня\Desktop\вв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4850132" cy="2820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596" y="260648"/>
            <a:ext cx="82378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latin typeface="Georgia" pitchFamily="18" charset="0"/>
              </a:rPr>
              <a:t>4. Об’єкти і суб’єкти управління фінансами</a:t>
            </a:r>
            <a:endParaRPr lang="en-US" sz="3200" b="1" dirty="0">
              <a:latin typeface="Georgia" pitchFamily="18" charset="0"/>
            </a:endParaRPr>
          </a:p>
        </p:txBody>
      </p:sp>
      <p:sp>
        <p:nvSpPr>
          <p:cNvPr id="7170" name="AutoShape 2" descr="ÐÐ°ÑÑÐ¸Ð½ÐºÐ¸ Ð¿Ð¾ Ð·Ð°Ð¿ÑÐ¾ÑÑ ÑÐ¿ÑÐ°Ð²Ð»ÑÐ½Ð½Ñ ÑÑÐ½Ð°Ð½ÑÐ°Ð¼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ÐÐ°ÑÑÐ¸Ð½ÐºÐ¸ Ð¿Ð¾ Ð·Ð°Ð¿ÑÐ¾ÑÑ ÑÐ¿ÑÐ°Ð²Ð»ÑÐ½Ð½Ñ ÑÑÐ½Ð°Ð½ÑÐ°Ð¼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522245"/>
            <a:ext cx="4980056" cy="3092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28596" y="428604"/>
            <a:ext cx="83529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/>
                <a:cs typeface="Times New Roman" pitchFamily="18" charset="0"/>
              </a:rPr>
              <a:t>Управління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/>
                <a:cs typeface="Times New Roman" pitchFamily="18" charset="0"/>
              </a:rPr>
              <a:t> фінансами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/>
                <a:cs typeface="Times New Roman" pitchFamily="18" charset="0"/>
              </a:rPr>
              <a:t>– це сукупність форм і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/>
                <a:cs typeface="Times New Roman" pitchFamily="18" charset="0"/>
              </a:rPr>
              <a:t>методів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/>
                <a:cs typeface="Times New Roman" pitchFamily="18" charset="0"/>
              </a:rPr>
              <a:t>цілеспрямованого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/>
                <a:cs typeface="Times New Roman" pitchFamily="18" charset="0"/>
              </a:rPr>
              <a:t>впливу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/>
                <a:cs typeface="Times New Roman" pitchFamily="18" charset="0"/>
              </a:rPr>
              <a:t> суб’єктів управління на процеси формування, розподілу і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/>
                <a:cs typeface="Times New Roman" pitchFamily="18" charset="0"/>
              </a:rPr>
              <a:t>використання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/>
                <a:cs typeface="Times New Roman" pitchFamily="18" charset="0"/>
              </a:rPr>
              <a:t>централізованих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/>
                <a:cs typeface="Times New Roman" pitchFamily="18" charset="0"/>
              </a:rPr>
              <a:t> і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/>
                <a:cs typeface="Times New Roman" pitchFamily="18" charset="0"/>
              </a:rPr>
              <a:t>децентралізованих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/>
                <a:cs typeface="Times New Roman" pitchFamily="18" charset="0"/>
              </a:rPr>
              <a:t> фондів фінансових ресурсів.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/>
                <a:cs typeface="Times New Roman" pitchFamily="18" charset="0"/>
              </a:rPr>
              <a:t>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/>
                <a:cs typeface="Times New Roman" pitchFamily="18" charset="0"/>
              </a:rPr>
              <a:t>Будь-яке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/>
                <a:cs typeface="Times New Roman" pitchFamily="18" charset="0"/>
              </a:rPr>
              <a:t>управління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/>
                <a:cs typeface="Times New Roman" pitchFamily="18" charset="0"/>
              </a:rPr>
              <a:t>передбачає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/>
                <a:cs typeface="Times New Roman" pitchFamily="18" charset="0"/>
              </a:rPr>
              <a:t>виділення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/>
                <a:cs typeface="Times New Roman" pitchFamily="18" charset="0"/>
              </a:rPr>
              <a:t>об’єкта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/>
                <a:cs typeface="Times New Roman" pitchFamily="18" charset="0"/>
              </a:rPr>
              <a:t>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/>
                <a:cs typeface="Times New Roman" pitchFamily="18" charset="0"/>
              </a:rPr>
              <a:t>чим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/>
                <a:cs typeface="Times New Roman" pitchFamily="18" charset="0"/>
              </a:rPr>
              <a:t>керують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/>
                <a:cs typeface="Times New Roman" pitchFamily="18" charset="0"/>
              </a:rPr>
              <a:t>) і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/>
                <a:cs typeface="Times New Roman" pitchFamily="18" charset="0"/>
              </a:rPr>
              <a:t>суб’єкта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/>
                <a:cs typeface="Times New Roman" pitchFamily="18" charset="0"/>
              </a:rPr>
              <a:t>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/>
                <a:cs typeface="Times New Roman" pitchFamily="18" charset="0"/>
              </a:rPr>
              <a:t>хто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/>
                <a:cs typeface="Times New Roman" pitchFamily="18" charset="0"/>
              </a:rPr>
              <a:t>керує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/>
                <a:cs typeface="Times New Roman" pitchFamily="18" charset="0"/>
              </a:rPr>
              <a:t>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ÐÐ°ÑÑÐ¸Ð½ÐºÐ¸ Ð¿Ð¾ Ð·Ð°Ð¿ÑÐ¾ÑÑ ÑÐ¿ÑÐ°Ð²Ð»ÑÐ½Ð½Ñ ÑÑÐ½Ð°Ð½ÑÐ°Ð¼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143248"/>
            <a:ext cx="5072098" cy="3161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51520" y="442721"/>
            <a:ext cx="86409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charset="-128"/>
                <a:cs typeface="Times New Roman" pitchFamily="18" charset="0"/>
              </a:rPr>
              <a:t>Об’єктом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charset="-128"/>
                <a:cs typeface="Times New Roman" pitchFamily="18" charset="0"/>
              </a:rPr>
              <a:t> управління фінансами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є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централізовані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 і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децентралізовані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фонди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фінансових ресурсів, а також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різноманітні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види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 фінансових відносин.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8596" y="5312647"/>
            <a:ext cx="835824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charset="-128"/>
                <a:cs typeface="Times New Roman" pitchFamily="18" charset="0"/>
              </a:rPr>
              <a:t>Суб’єкти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charset="-128"/>
                <a:cs typeface="Times New Roman" pitchFamily="18" charset="0"/>
              </a:rPr>
              <a:t> управління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класифікуються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відповідно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до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масштабності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покладених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 на них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функцій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 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завдань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charset="-128"/>
                <a:cs typeface="Times New Roman" pitchFamily="18" charset="0"/>
              </a:rPr>
              <a:t>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6" name="AutoShape 2" descr="ÐÐ°ÑÑÐ¸Ð½ÐºÐ¸ Ð¿Ð¾ Ð·Ð°Ð¿ÑÐ¾ÑÑ Ð½Ð°ÑÐ°Ð´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ÐÐ°ÑÑÐ¸Ð½ÐºÐ¸ Ð¿Ð¾ Ð·Ð°Ð¿ÑÐ¾ÑÑ Ð½Ð°ÑÐ°Ð´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 descr="C:\Users\Саня\Desktop\ее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3996809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C:\Users\Саня\Desktop\е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143116"/>
            <a:ext cx="456885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357166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	</a:t>
            </a:r>
            <a:r>
              <a:rPr lang="ru-RU" sz="2400" b="1" dirty="0" err="1" smtClean="0"/>
              <a:t>Основним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завданням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органів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управління</a:t>
            </a:r>
            <a:r>
              <a:rPr lang="ru-RU" sz="2400" dirty="0" smtClean="0"/>
              <a:t> </a:t>
            </a:r>
            <a:r>
              <a:rPr lang="ru-RU" sz="2400" dirty="0" err="1" smtClean="0"/>
              <a:t>фінансовою</a:t>
            </a:r>
            <a:r>
              <a:rPr lang="ru-RU" sz="2400" dirty="0" smtClean="0"/>
              <a:t> системою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забезпечення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злагодженості</a:t>
            </a:r>
            <a:r>
              <a:rPr lang="ru-RU" sz="2400" dirty="0" smtClean="0"/>
              <a:t> у </a:t>
            </a:r>
            <a:r>
              <a:rPr lang="ru-RU" sz="2400" dirty="0" err="1" smtClean="0"/>
              <a:t>функціонуванні</a:t>
            </a:r>
            <a:r>
              <a:rPr lang="ru-RU" sz="2400" dirty="0" smtClean="0"/>
              <a:t> </a:t>
            </a:r>
            <a:r>
              <a:rPr lang="ru-RU" sz="2400" dirty="0" err="1" smtClean="0"/>
              <a:t>окремих</a:t>
            </a:r>
            <a:r>
              <a:rPr lang="ru-RU" sz="2400" dirty="0" smtClean="0"/>
              <a:t> сфер </a:t>
            </a:r>
            <a:r>
              <a:rPr lang="ru-RU" sz="2400" dirty="0" err="1" smtClean="0"/>
              <a:t>і</a:t>
            </a:r>
            <a:r>
              <a:rPr lang="ru-RU" sz="2400" dirty="0" smtClean="0"/>
              <a:t> ланок </a:t>
            </a:r>
            <a:r>
              <a:rPr lang="ru-RU" sz="2400" dirty="0" err="1" smtClean="0"/>
              <a:t>фінансових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відносин</a:t>
            </a:r>
            <a:r>
              <a:rPr lang="ru-RU" sz="2400" dirty="0" smtClean="0"/>
              <a:t>.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досягається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чітким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розмежуванням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функцій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повноважень</a:t>
            </a:r>
            <a:r>
              <a:rPr lang="ru-RU" sz="2400" dirty="0" smtClean="0"/>
              <a:t>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</a:t>
            </a:r>
            <a:r>
              <a:rPr lang="ru-RU" sz="2400" dirty="0" err="1" smtClean="0"/>
              <a:t>фінансовими</a:t>
            </a:r>
            <a:r>
              <a:rPr lang="ru-RU" sz="2400" dirty="0" smtClean="0"/>
              <a:t> органами та </a:t>
            </a:r>
            <a:r>
              <a:rPr lang="ru-RU" sz="2400" dirty="0" err="1" smtClean="0"/>
              <a:t>інституціями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5214950"/>
            <a:ext cx="54292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	</a:t>
            </a:r>
            <a:r>
              <a:rPr lang="ru-RU" sz="2000" dirty="0" err="1" smtClean="0"/>
              <a:t>Загальне</a:t>
            </a:r>
            <a:r>
              <a:rPr lang="ru-RU" sz="2000" dirty="0" smtClean="0"/>
              <a:t> </a:t>
            </a:r>
            <a:r>
              <a:rPr lang="ru-RU" sz="2000" dirty="0" err="1" smtClean="0"/>
              <a:t>управління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фінансами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відповідно</a:t>
            </a:r>
            <a:r>
              <a:rPr lang="ru-RU" sz="2000" dirty="0" smtClean="0"/>
              <a:t> до </a:t>
            </a:r>
            <a:r>
              <a:rPr lang="ru-RU" sz="2000" dirty="0" err="1" smtClean="0"/>
              <a:t>Конституції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покладено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вищі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органи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державної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влади</a:t>
            </a:r>
            <a:r>
              <a:rPr lang="ru-RU" sz="2000" dirty="0" smtClean="0"/>
              <a:t> – </a:t>
            </a:r>
            <a:r>
              <a:rPr lang="ru-RU" sz="2000" dirty="0" err="1" smtClean="0"/>
              <a:t>Верховну</a:t>
            </a:r>
            <a:r>
              <a:rPr lang="ru-RU" sz="2000" dirty="0" smtClean="0"/>
              <a:t> Раду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, Президента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, </a:t>
            </a:r>
            <a:r>
              <a:rPr lang="ru-RU" sz="2000" dirty="0" err="1" smtClean="0"/>
              <a:t>Кабінет</a:t>
            </a:r>
            <a:r>
              <a:rPr lang="ru-RU" sz="2000" dirty="0" smtClean="0"/>
              <a:t> </a:t>
            </a:r>
            <a:r>
              <a:rPr lang="ru-RU" sz="2000" dirty="0" err="1" smtClean="0"/>
              <a:t>Міністрів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5126" name="AutoShape 6" descr="ÐÐ°ÑÑÐ¸Ð½ÐºÐ¸ Ð¿Ð¾ Ð·Ð°Ð¿ÑÐ¾ÑÑ Ð²ÐµÑÑÐ¾Ð²Ð½Ð° ÑÐ°Ð´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 descr="C:\Users\Саня\Desktop\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1697" y="2357430"/>
            <a:ext cx="4506583" cy="2500330"/>
          </a:xfrm>
          <a:prstGeom prst="rect">
            <a:avLst/>
          </a:prstGeom>
          <a:noFill/>
        </p:spPr>
      </p:pic>
      <p:pic>
        <p:nvPicPr>
          <p:cNvPr id="5128" name="Picture 8" descr="C:\Users\Саня\Desktop\п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072074"/>
            <a:ext cx="2746308" cy="1543076"/>
          </a:xfrm>
          <a:prstGeom prst="rect">
            <a:avLst/>
          </a:prstGeom>
          <a:noFill/>
        </p:spPr>
      </p:pic>
      <p:pic>
        <p:nvPicPr>
          <p:cNvPr id="5129" name="Picture 9" descr="C:\Users\Саня\Desktop\вру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673" y="2357430"/>
            <a:ext cx="3829699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ok-t.ru/studopedia/baza16/284761893604.files/image00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6000792" cy="24893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3025218"/>
            <a:ext cx="84296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/>
              <a:t>	</a:t>
            </a:r>
            <a:r>
              <a:rPr lang="ru-RU" sz="2400" b="1" i="1" dirty="0" err="1" smtClean="0"/>
              <a:t>Верховна</a:t>
            </a:r>
            <a:r>
              <a:rPr lang="ru-RU" sz="2400" b="1" i="1" dirty="0" smtClean="0"/>
              <a:t> Рада </a:t>
            </a:r>
            <a:r>
              <a:rPr lang="ru-RU" sz="2400" b="1" i="1" dirty="0" err="1" smtClean="0"/>
              <a:t>України</a:t>
            </a:r>
            <a:r>
              <a:rPr lang="ru-RU" sz="2400" i="1" dirty="0" smtClean="0"/>
              <a:t>, як </a:t>
            </a:r>
            <a:r>
              <a:rPr lang="ru-RU" sz="2400" i="1" dirty="0" err="1" smtClean="0"/>
              <a:t>вищий</a:t>
            </a:r>
            <a:r>
              <a:rPr lang="ru-RU" sz="2400" i="1" dirty="0" smtClean="0"/>
              <a:t> орган </a:t>
            </a:r>
            <a:r>
              <a:rPr lang="ru-RU" sz="2400" i="1" dirty="0" err="1" smtClean="0"/>
              <a:t>законодавчої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влади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ухвалює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закони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зокрема</a:t>
            </a:r>
            <a:r>
              <a:rPr lang="ru-RU" sz="2400" i="1" dirty="0" smtClean="0"/>
              <a:t> </a:t>
            </a:r>
            <a:r>
              <a:rPr lang="ru-RU" sz="2400" i="1" dirty="0" smtClean="0"/>
              <a:t>з </a:t>
            </a:r>
            <a:r>
              <a:rPr lang="ru-RU" sz="2400" i="1" dirty="0" err="1" smtClean="0"/>
              <a:t>фінансових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питань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основні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напрями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бюджетної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політики</a:t>
            </a:r>
            <a:r>
              <a:rPr lang="ru-RU" sz="2400" i="1" dirty="0" smtClean="0"/>
              <a:t> на </a:t>
            </a:r>
            <a:r>
              <a:rPr lang="ru-RU" sz="2400" i="1" dirty="0" err="1" smtClean="0"/>
              <a:t>наступний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бюджетний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період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затверджує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Державний</a:t>
            </a:r>
            <a:r>
              <a:rPr lang="ru-RU" sz="2400" i="1" dirty="0" smtClean="0"/>
              <a:t> бюджет </a:t>
            </a:r>
            <a:r>
              <a:rPr lang="ru-RU" sz="2400" i="1" dirty="0" err="1" smtClean="0"/>
              <a:t>України</a:t>
            </a:r>
            <a:r>
              <a:rPr lang="ru-RU" sz="2400" i="1" dirty="0" smtClean="0"/>
              <a:t> та вносить </a:t>
            </a:r>
            <a:r>
              <a:rPr lang="ru-RU" sz="2400" i="1" dirty="0" err="1" smtClean="0"/>
              <a:t>зміни</a:t>
            </a:r>
            <a:r>
              <a:rPr lang="ru-RU" sz="2400" i="1" dirty="0" smtClean="0"/>
              <a:t> до </a:t>
            </a:r>
            <a:r>
              <a:rPr lang="ru-RU" sz="2400" i="1" dirty="0" err="1" smtClean="0"/>
              <a:t>нього</a:t>
            </a:r>
            <a:r>
              <a:rPr lang="ru-RU" sz="2400" i="1" dirty="0" smtClean="0"/>
              <a:t>; </a:t>
            </a:r>
            <a:r>
              <a:rPr lang="ru-RU" sz="2400" i="1" dirty="0" err="1" smtClean="0"/>
              <a:t>здійснює</a:t>
            </a:r>
            <a:r>
              <a:rPr lang="ru-RU" sz="2400" i="1" dirty="0" smtClean="0"/>
              <a:t> контроль за </a:t>
            </a:r>
            <a:r>
              <a:rPr lang="ru-RU" sz="2400" i="1" dirty="0" err="1" smtClean="0"/>
              <a:t>виконанням</a:t>
            </a:r>
            <a:r>
              <a:rPr lang="ru-RU" sz="2400" i="1" dirty="0" smtClean="0"/>
              <a:t> Державного бюджету </a:t>
            </a:r>
            <a:r>
              <a:rPr lang="ru-RU" sz="2400" i="1" dirty="0" err="1" smtClean="0"/>
              <a:t>України</a:t>
            </a:r>
            <a:r>
              <a:rPr lang="ru-RU" sz="2400" i="1" dirty="0" smtClean="0"/>
              <a:t>; </a:t>
            </a:r>
            <a:r>
              <a:rPr lang="ru-RU" sz="2400" i="1" dirty="0" err="1" smtClean="0"/>
              <a:t>приймає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рішення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щодо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звіту</a:t>
            </a:r>
            <a:r>
              <a:rPr lang="ru-RU" sz="2400" i="1" dirty="0" smtClean="0"/>
              <a:t> про </a:t>
            </a:r>
            <a:r>
              <a:rPr lang="ru-RU" sz="2400" i="1" dirty="0" err="1" smtClean="0"/>
              <a:t>його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виконання</a:t>
            </a:r>
            <a:r>
              <a:rPr lang="ru-RU" sz="2400" i="1" dirty="0" smtClean="0"/>
              <a:t>; </a:t>
            </a:r>
            <a:r>
              <a:rPr lang="ru-RU" sz="2400" i="1" dirty="0" err="1" smtClean="0"/>
              <a:t>визначає</a:t>
            </a:r>
            <a:r>
              <a:rPr lang="ru-RU" sz="2400" i="1" dirty="0" smtClean="0"/>
              <a:t> засади </a:t>
            </a:r>
            <a:r>
              <a:rPr lang="ru-RU" sz="2400" i="1" dirty="0" err="1" smtClean="0"/>
              <a:t>внутрішньої</a:t>
            </a:r>
            <a:r>
              <a:rPr lang="ru-RU" sz="2400" i="1" dirty="0" smtClean="0"/>
              <a:t> і </a:t>
            </a:r>
            <a:r>
              <a:rPr lang="ru-RU" sz="2400" i="1" dirty="0" err="1" smtClean="0"/>
              <a:t>зовнішньої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політики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ok-t.ru/studopedia/baza16/284761893604.files/image00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6357982" cy="26374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3429000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	Президент </a:t>
            </a:r>
            <a:r>
              <a:rPr lang="ru-RU" sz="2400" b="1" i="1" dirty="0" err="1" smtClean="0"/>
              <a:t>України</a:t>
            </a:r>
            <a:r>
              <a:rPr lang="ru-RU" sz="2400" i="1" dirty="0" smtClean="0"/>
              <a:t>, як глава </a:t>
            </a:r>
            <a:r>
              <a:rPr lang="ru-RU" sz="2400" i="1" dirty="0" err="1" smtClean="0"/>
              <a:t>держави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створює</a:t>
            </a:r>
            <a:r>
              <a:rPr lang="ru-RU" sz="2400" i="1" dirty="0" smtClean="0"/>
              <a:t> в межах </a:t>
            </a:r>
            <a:r>
              <a:rPr lang="ru-RU" sz="2400" i="1" dirty="0" err="1" smtClean="0"/>
              <a:t>коштів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передбачених</a:t>
            </a:r>
            <a:r>
              <a:rPr lang="ru-RU" sz="2400" i="1" dirty="0" smtClean="0"/>
              <a:t> у Державному </a:t>
            </a:r>
            <a:r>
              <a:rPr lang="ru-RU" sz="2400" i="1" dirty="0" err="1" smtClean="0"/>
              <a:t>бюджеті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України</a:t>
            </a:r>
            <a:r>
              <a:rPr lang="ru-RU" sz="2400" i="1" dirty="0" smtClean="0"/>
              <a:t> для </a:t>
            </a:r>
            <a:r>
              <a:rPr lang="ru-RU" sz="2400" i="1" dirty="0" err="1" smtClean="0"/>
              <a:t>здійснення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своїх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повноважень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консультативні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дорадчі</a:t>
            </a:r>
            <a:r>
              <a:rPr lang="ru-RU" sz="2400" i="1" dirty="0" smtClean="0"/>
              <a:t> та </a:t>
            </a:r>
            <a:r>
              <a:rPr lang="ru-RU" sz="2400" i="1" dirty="0" err="1" smtClean="0"/>
              <a:t>інші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допоміжні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органи</a:t>
            </a:r>
            <a:r>
              <a:rPr lang="ru-RU" sz="2400" i="1" dirty="0" smtClean="0"/>
              <a:t> і </a:t>
            </a:r>
            <a:r>
              <a:rPr lang="ru-RU" sz="2400" i="1" dirty="0" err="1" smtClean="0"/>
              <a:t>служби</a:t>
            </a:r>
            <a:r>
              <a:rPr lang="ru-RU" sz="2400" i="1" dirty="0" smtClean="0"/>
              <a:t>; </a:t>
            </a:r>
            <a:r>
              <a:rPr lang="ru-RU" sz="2400" i="1" dirty="0" err="1" smtClean="0"/>
              <a:t>підписує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закони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ухвалені</a:t>
            </a:r>
            <a:r>
              <a:rPr lang="ru-RU" sz="2400" i="1" dirty="0" smtClean="0"/>
              <a:t> </a:t>
            </a:r>
            <a:r>
              <a:rPr lang="ru-RU" sz="2400" i="1" dirty="0" smtClean="0"/>
              <a:t>ВР </a:t>
            </a:r>
            <a:r>
              <a:rPr lang="ru-RU" sz="2400" i="1" dirty="0" err="1" smtClean="0"/>
              <a:t>України</a:t>
            </a:r>
            <a:r>
              <a:rPr lang="ru-RU" sz="2400" i="1" dirty="0" smtClean="0"/>
              <a:t>; </a:t>
            </a:r>
            <a:r>
              <a:rPr lang="ru-RU" sz="2400" i="1" dirty="0" err="1" smtClean="0"/>
              <a:t>має</a:t>
            </a:r>
            <a:r>
              <a:rPr lang="ru-RU" sz="2400" i="1" dirty="0" smtClean="0"/>
              <a:t> право вето </a:t>
            </a:r>
            <a:r>
              <a:rPr lang="ru-RU" sz="2400" i="1" dirty="0" err="1" smtClean="0"/>
              <a:t>щодо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цих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законів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із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наступним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поверненням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їх</a:t>
            </a:r>
            <a:r>
              <a:rPr lang="ru-RU" sz="2400" i="1" dirty="0" smtClean="0"/>
              <a:t> на </a:t>
            </a:r>
            <a:r>
              <a:rPr lang="ru-RU" sz="2400" i="1" dirty="0" err="1" smtClean="0"/>
              <a:t>повторний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розгляд</a:t>
            </a:r>
            <a:r>
              <a:rPr lang="ru-RU" sz="2400" i="1" dirty="0" smtClean="0"/>
              <a:t> </a:t>
            </a:r>
            <a:r>
              <a:rPr lang="ru-RU" sz="2400" i="1" dirty="0" smtClean="0"/>
              <a:t>ВР </a:t>
            </a:r>
            <a:r>
              <a:rPr lang="ru-RU" sz="2400" i="1" dirty="0" err="1" smtClean="0"/>
              <a:t>України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ok-t.ru/studopedia/baza16/284761893604.files/image0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89"/>
            <a:ext cx="6357982" cy="26374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953780"/>
            <a:ext cx="85725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/>
              <a:t>	</a:t>
            </a:r>
            <a:r>
              <a:rPr lang="ru-RU" sz="2400" b="1" i="1" dirty="0" err="1" smtClean="0"/>
              <a:t>Кабінет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Міністрів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України</a:t>
            </a:r>
            <a:r>
              <a:rPr lang="ru-RU" sz="2400" i="1" dirty="0" smtClean="0"/>
              <a:t>, як </a:t>
            </a:r>
            <a:r>
              <a:rPr lang="ru-RU" sz="2400" i="1" dirty="0" err="1" smtClean="0"/>
              <a:t>вищий</a:t>
            </a:r>
            <a:r>
              <a:rPr lang="ru-RU" sz="2400" i="1" dirty="0" smtClean="0"/>
              <a:t> орган у </a:t>
            </a:r>
            <a:r>
              <a:rPr lang="ru-RU" sz="2400" i="1" dirty="0" err="1" smtClean="0"/>
              <a:t>системі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органів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виконавчої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влади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забезпечує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проведення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фінансової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цінової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інвестиційної</a:t>
            </a:r>
            <a:r>
              <a:rPr lang="ru-RU" sz="2400" i="1" dirty="0" smtClean="0"/>
              <a:t> та </a:t>
            </a:r>
            <a:r>
              <a:rPr lang="ru-RU" sz="2400" i="1" dirty="0" err="1" smtClean="0"/>
              <a:t>податкової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політики</a:t>
            </a:r>
            <a:r>
              <a:rPr lang="ru-RU" sz="2400" i="1" dirty="0" smtClean="0"/>
              <a:t>; </a:t>
            </a:r>
            <a:r>
              <a:rPr lang="ru-RU" sz="2400" i="1" dirty="0" err="1" smtClean="0"/>
              <a:t>розробляє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проєкти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законів</a:t>
            </a:r>
            <a:r>
              <a:rPr lang="ru-RU" sz="2400" i="1" dirty="0" smtClean="0"/>
              <a:t> про </a:t>
            </a:r>
            <a:r>
              <a:rPr lang="ru-RU" sz="2400" i="1" dirty="0" err="1" smtClean="0"/>
              <a:t>Державний</a:t>
            </a:r>
            <a:r>
              <a:rPr lang="ru-RU" sz="2400" i="1" dirty="0" smtClean="0"/>
              <a:t> бюджет </a:t>
            </a:r>
            <a:r>
              <a:rPr lang="ru-RU" sz="2400" i="1" dirty="0" err="1" smtClean="0"/>
              <a:t>України</a:t>
            </a:r>
            <a:r>
              <a:rPr lang="ru-RU" sz="2400" i="1" dirty="0" smtClean="0"/>
              <a:t>; </a:t>
            </a:r>
            <a:r>
              <a:rPr lang="ru-RU" sz="2400" i="1" dirty="0" err="1" smtClean="0"/>
              <a:t>забезпечує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виконання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затвердженого</a:t>
            </a:r>
            <a:r>
              <a:rPr lang="ru-RU" sz="2400" i="1" dirty="0" smtClean="0"/>
              <a:t> </a:t>
            </a:r>
            <a:r>
              <a:rPr lang="ru-RU" sz="2400" i="1" dirty="0" smtClean="0"/>
              <a:t>ВР </a:t>
            </a:r>
            <a:r>
              <a:rPr lang="ru-RU" sz="2400" i="1" dirty="0" err="1" smtClean="0"/>
              <a:t>України</a:t>
            </a:r>
            <a:r>
              <a:rPr lang="ru-RU" sz="2400" i="1" dirty="0" smtClean="0"/>
              <a:t> </a:t>
            </a:r>
            <a:r>
              <a:rPr lang="ru-RU" sz="2400" i="1" dirty="0" smtClean="0"/>
              <a:t>Державного бюджету </a:t>
            </a:r>
            <a:r>
              <a:rPr lang="ru-RU" sz="2400" i="1" dirty="0" err="1" smtClean="0"/>
              <a:t>України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подає</a:t>
            </a:r>
            <a:r>
              <a:rPr lang="ru-RU" sz="2400" i="1" dirty="0" smtClean="0"/>
              <a:t> </a:t>
            </a:r>
            <a:r>
              <a:rPr lang="ru-RU" sz="2400" i="1" dirty="0" smtClean="0"/>
              <a:t>ВР </a:t>
            </a:r>
            <a:r>
              <a:rPr lang="ru-RU" sz="2400" i="1" dirty="0" err="1" smtClean="0"/>
              <a:t>України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звіт</a:t>
            </a:r>
            <a:r>
              <a:rPr lang="ru-RU" sz="2400" i="1" dirty="0" smtClean="0"/>
              <a:t> про </a:t>
            </a:r>
            <a:r>
              <a:rPr lang="ru-RU" sz="2400" i="1" dirty="0" err="1" smtClean="0"/>
              <a:t>його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виконання</a:t>
            </a:r>
            <a:r>
              <a:rPr lang="ru-RU" sz="2400" i="1" dirty="0" smtClean="0"/>
              <a:t>; </a:t>
            </a:r>
            <a:r>
              <a:rPr lang="ru-RU" sz="2400" i="1" dirty="0" err="1" smtClean="0"/>
              <a:t>приймає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рішення</a:t>
            </a:r>
            <a:r>
              <a:rPr lang="ru-RU" sz="2400" i="1" dirty="0" smtClean="0"/>
              <a:t> про </a:t>
            </a:r>
            <a:r>
              <a:rPr lang="ru-RU" sz="2400" i="1" dirty="0" err="1" smtClean="0"/>
              <a:t>використання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коштів</a:t>
            </a:r>
            <a:r>
              <a:rPr lang="ru-RU" sz="2400" i="1" dirty="0" smtClean="0"/>
              <a:t> Резервного фонду </a:t>
            </a:r>
            <a:r>
              <a:rPr lang="ru-RU" sz="2400" i="1" dirty="0" err="1" smtClean="0"/>
              <a:t>Кабінету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Міністрів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України</a:t>
            </a:r>
            <a:r>
              <a:rPr lang="ru-RU" sz="2400" i="1" dirty="0" smtClean="0"/>
              <a:t>; </a:t>
            </a:r>
            <a:r>
              <a:rPr lang="ru-RU" sz="2400" i="1" dirty="0" err="1" smtClean="0"/>
              <a:t>обслуговує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державний</a:t>
            </a:r>
            <a:r>
              <a:rPr lang="ru-RU" sz="2400" i="1" dirty="0" smtClean="0"/>
              <a:t> борг </a:t>
            </a:r>
            <a:r>
              <a:rPr lang="ru-RU" sz="2400" i="1" dirty="0" err="1" smtClean="0"/>
              <a:t>України</a:t>
            </a:r>
            <a:r>
              <a:rPr lang="ru-RU" sz="2400" i="1" dirty="0" smtClean="0"/>
              <a:t>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ok-t.ru/studopedia/baza16/284761893604.files/image0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214578" cy="22548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86050" y="285728"/>
            <a:ext cx="57150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/>
              <a:t>	</a:t>
            </a:r>
            <a:r>
              <a:rPr lang="ru-RU" sz="2400" i="1" dirty="0" err="1" smtClean="0"/>
              <a:t>Центральне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місце</a:t>
            </a:r>
            <a:r>
              <a:rPr lang="ru-RU" sz="2400" i="1" dirty="0" smtClean="0"/>
              <a:t> в </a:t>
            </a:r>
            <a:r>
              <a:rPr lang="ru-RU" sz="2400" i="1" dirty="0" err="1" smtClean="0"/>
              <a:t>управлінні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фінансами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Україні</a:t>
            </a:r>
            <a:r>
              <a:rPr lang="ru-RU" sz="2400" i="1" dirty="0" smtClean="0"/>
              <a:t>, як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в </a:t>
            </a:r>
            <a:r>
              <a:rPr lang="ru-RU" sz="2400" i="1" dirty="0" err="1" smtClean="0"/>
              <a:t>будь-якій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іншій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державі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займає</a:t>
            </a:r>
            <a:r>
              <a:rPr lang="ru-RU" sz="2400" i="1" dirty="0" smtClean="0"/>
              <a:t> </a:t>
            </a:r>
            <a:r>
              <a:rPr lang="ru-RU" sz="2400" b="1" i="1" dirty="0" err="1" smtClean="0"/>
              <a:t>Міністерство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фінансів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Саме</a:t>
            </a:r>
            <a:r>
              <a:rPr lang="ru-RU" sz="2400" i="1" dirty="0" smtClean="0"/>
              <a:t> на </a:t>
            </a:r>
            <a:r>
              <a:rPr lang="ru-RU" sz="2400" i="1" dirty="0" err="1" smtClean="0"/>
              <a:t>нього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покладені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завдання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загального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керівництва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всією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фінансовою</a:t>
            </a:r>
            <a:r>
              <a:rPr lang="ru-RU" sz="2400" i="1" dirty="0" smtClean="0"/>
              <a:t> системою </a:t>
            </a:r>
            <a:r>
              <a:rPr lang="ru-RU" sz="2400" i="1" dirty="0" err="1" smtClean="0"/>
              <a:t>країни</a:t>
            </a:r>
            <a:r>
              <a:rPr lang="ru-RU" sz="2400" i="1" dirty="0" smtClean="0"/>
              <a:t>. </a:t>
            </a:r>
            <a:endParaRPr lang="ru-RU" sz="24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643182"/>
            <a:ext cx="8501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/>
              <a:t>	До складу </a:t>
            </a:r>
            <a:r>
              <a:rPr lang="ru-RU" sz="2400" i="1" dirty="0" err="1" smtClean="0"/>
              <a:t>Міністерства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фінансів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України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входять</a:t>
            </a:r>
            <a:r>
              <a:rPr lang="ru-RU" sz="2400" i="1" dirty="0" smtClean="0"/>
              <a:t> два </a:t>
            </a:r>
            <a:r>
              <a:rPr lang="ru-RU" sz="2400" i="1" dirty="0" err="1" smtClean="0"/>
              <a:t>обособлені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підрозділи</a:t>
            </a:r>
            <a:r>
              <a:rPr lang="ru-RU" sz="2400" i="1" dirty="0" smtClean="0"/>
              <a:t>: </a:t>
            </a:r>
            <a:r>
              <a:rPr lang="ru-RU" sz="2400" i="1" dirty="0" err="1" smtClean="0"/>
              <a:t>Державна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контрольно-ревізійна</a:t>
            </a:r>
            <a:r>
              <a:rPr lang="ru-RU" sz="2400" i="1" dirty="0" smtClean="0"/>
              <a:t> служба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Державне</a:t>
            </a:r>
            <a:r>
              <a:rPr lang="ru-RU" sz="2400" i="1" dirty="0" smtClean="0"/>
              <a:t> казначейство.</a:t>
            </a:r>
            <a:endParaRPr lang="ru-RU" sz="2400" i="1" dirty="0"/>
          </a:p>
        </p:txBody>
      </p:sp>
      <p:pic>
        <p:nvPicPr>
          <p:cNvPr id="75780" name="Picture 4" descr="http://ok-t.ru/studopedia/baza16/284761893604.files/image0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000504"/>
            <a:ext cx="2800149" cy="2490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5782" name="Picture 6" descr="http://ok-t.ru/studopedia/baza16/284761893604.files/image0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3786190"/>
            <a:ext cx="2714634" cy="2714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 descr="ÐÐ°ÑÑÐ¸Ð½ÐºÐ¸ Ð¿Ð¾ Ð·Ð°Ð¿ÑÐ¾ÑÑ Ð´ÐµÑÐ¶Ð°Ð²Ð½Ð° ÑÑÑÐºÐ°Ð»ÑÐ½Ð° ÑÐ»ÑÐ¶Ð±Ð° ÑÐºÑÐ°ÑÐ½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804" name="AutoShape 4" descr="ÐÐ°ÑÑÐ¸Ð½ÐºÐ¸ Ð¿Ð¾ Ð·Ð°Ð¿ÑÐ¾ÑÑ Ð´ÐµÑÐ¶Ð°Ð²Ð½Ð° ÑÑÑÐºÐ°Ð»ÑÐ½Ð° ÑÐ»ÑÐ¶Ð±Ð° ÑÐºÑÐ°ÑÐ½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6805" name="Picture 5" descr="C:\Users\Саня\Desktop\а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85728"/>
            <a:ext cx="3262317" cy="2170924"/>
          </a:xfrm>
          <a:prstGeom prst="rect">
            <a:avLst/>
          </a:prstGeom>
          <a:noFill/>
        </p:spPr>
      </p:pic>
      <p:pic>
        <p:nvPicPr>
          <p:cNvPr id="76806" name="Picture 6" descr="C:\Users\Саня\Desktop\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290"/>
            <a:ext cx="3633866" cy="235745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2928934"/>
            <a:ext cx="86439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/>
              <a:t>	</a:t>
            </a:r>
            <a:r>
              <a:rPr lang="ru-RU" sz="2000" b="1" i="1" dirty="0" err="1" smtClean="0"/>
              <a:t>Державна</a:t>
            </a:r>
            <a:r>
              <a:rPr lang="ru-RU" sz="2000" b="1" i="1" dirty="0" smtClean="0"/>
              <a:t> </a:t>
            </a:r>
            <a:r>
              <a:rPr lang="ru-RU" sz="2000" b="1" i="1" dirty="0" err="1" smtClean="0"/>
              <a:t>фіскальна</a:t>
            </a:r>
            <a:r>
              <a:rPr lang="ru-RU" sz="2000" b="1" i="1" dirty="0" smtClean="0"/>
              <a:t> служба </a:t>
            </a:r>
            <a:r>
              <a:rPr lang="ru-RU" sz="2000" b="1" i="1" dirty="0" err="1" smtClean="0"/>
              <a:t>України</a:t>
            </a:r>
            <a:r>
              <a:rPr lang="ru-RU" sz="2000" b="1" i="1" dirty="0" smtClean="0"/>
              <a:t> </a:t>
            </a:r>
            <a:r>
              <a:rPr lang="ru-RU" sz="2000" i="1" dirty="0" err="1" smtClean="0"/>
              <a:t>визначена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центральним</a:t>
            </a:r>
            <a:r>
              <a:rPr lang="ru-RU" sz="2000" i="1" dirty="0" smtClean="0"/>
              <a:t> органом </a:t>
            </a:r>
            <a:r>
              <a:rPr lang="ru-RU" sz="2000" i="1" dirty="0" err="1" smtClean="0"/>
              <a:t>виконавчої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влади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діяльність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якого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спрямовується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координується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Кабінетом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Міністрів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України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який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реалізує</a:t>
            </a:r>
            <a:r>
              <a:rPr lang="ru-RU" sz="2000" i="1" dirty="0" smtClean="0"/>
              <a:t>:</a:t>
            </a:r>
          </a:p>
          <a:p>
            <a:pPr algn="just"/>
            <a:endParaRPr lang="ru-RU" sz="2000" i="1" dirty="0" smtClean="0"/>
          </a:p>
          <a:p>
            <a:pPr algn="just"/>
            <a:r>
              <a:rPr lang="ru-RU" sz="2000" i="1" dirty="0" smtClean="0"/>
              <a:t>1. </a:t>
            </a:r>
            <a:r>
              <a:rPr lang="ru-RU" sz="2000" i="1" dirty="0" err="1" smtClean="0"/>
              <a:t>Державну</a:t>
            </a:r>
            <a:r>
              <a:rPr lang="ru-RU" sz="2000" i="1" dirty="0" smtClean="0"/>
              <a:t> </a:t>
            </a:r>
            <a:r>
              <a:rPr lang="ru-RU" sz="2000" i="1" dirty="0" err="1" smtClean="0"/>
              <a:t>податкову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політику</a:t>
            </a:r>
            <a:r>
              <a:rPr lang="ru-RU" sz="2000" i="1" dirty="0" smtClean="0"/>
              <a:t>;</a:t>
            </a:r>
          </a:p>
          <a:p>
            <a:pPr algn="just"/>
            <a:r>
              <a:rPr lang="ru-RU" sz="2000" i="1" dirty="0" smtClean="0"/>
              <a:t>2. </a:t>
            </a:r>
            <a:r>
              <a:rPr lang="ru-RU" sz="2000" i="1" dirty="0" err="1" smtClean="0"/>
              <a:t>Державну</a:t>
            </a:r>
            <a:r>
              <a:rPr lang="ru-RU" sz="2000" i="1" dirty="0" smtClean="0"/>
              <a:t> </a:t>
            </a:r>
            <a:r>
              <a:rPr lang="ru-RU" sz="2000" i="1" dirty="0" err="1" smtClean="0"/>
              <a:t>політику</a:t>
            </a:r>
            <a:r>
              <a:rPr lang="ru-RU" sz="2000" i="1" dirty="0" smtClean="0"/>
              <a:t> </a:t>
            </a:r>
            <a:r>
              <a:rPr lang="ru-RU" sz="2000" i="1" dirty="0" smtClean="0"/>
              <a:t>у </a:t>
            </a:r>
            <a:r>
              <a:rPr lang="ru-RU" sz="2000" i="1" dirty="0" err="1" smtClean="0"/>
              <a:t>сфері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державної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митної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справи</a:t>
            </a:r>
            <a:r>
              <a:rPr lang="ru-RU" sz="2000" i="1" dirty="0" smtClean="0"/>
              <a:t>;</a:t>
            </a:r>
          </a:p>
          <a:p>
            <a:pPr algn="just"/>
            <a:r>
              <a:rPr lang="ru-RU" sz="2000" i="1" dirty="0" smtClean="0"/>
              <a:t>3. </a:t>
            </a:r>
            <a:r>
              <a:rPr lang="ru-RU" sz="2000" i="1" dirty="0" err="1" smtClean="0"/>
              <a:t>Державну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політику</a:t>
            </a:r>
            <a:r>
              <a:rPr lang="ru-RU" sz="2000" i="1" dirty="0" smtClean="0"/>
              <a:t> з </a:t>
            </a:r>
            <a:r>
              <a:rPr lang="ru-RU" sz="2000" i="1" dirty="0" err="1" smtClean="0"/>
              <a:t>адміністрування</a:t>
            </a:r>
            <a:r>
              <a:rPr lang="ru-RU" sz="2000" i="1" dirty="0" smtClean="0"/>
              <a:t> ЄСВ;</a:t>
            </a:r>
          </a:p>
          <a:p>
            <a:pPr algn="just"/>
            <a:r>
              <a:rPr lang="ru-RU" sz="2000" i="1" dirty="0" smtClean="0"/>
              <a:t>4. </a:t>
            </a:r>
            <a:r>
              <a:rPr lang="ru-RU" sz="2000" i="1" dirty="0" err="1" smtClean="0"/>
              <a:t>Державну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політику</a:t>
            </a:r>
            <a:r>
              <a:rPr lang="ru-RU" sz="2000" i="1" dirty="0" smtClean="0"/>
              <a:t> у </a:t>
            </a:r>
            <a:r>
              <a:rPr lang="ru-RU" sz="2000" i="1" dirty="0" err="1" smtClean="0"/>
              <a:t>сфері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боротьби</a:t>
            </a:r>
            <a:r>
              <a:rPr lang="ru-RU" sz="2000" i="1" dirty="0" smtClean="0"/>
              <a:t> з </a:t>
            </a:r>
            <a:r>
              <a:rPr lang="ru-RU" sz="2000" i="1" dirty="0" err="1" smtClean="0"/>
              <a:t>правопорушеннями</a:t>
            </a:r>
            <a:r>
              <a:rPr lang="ru-RU" sz="2000" i="1" dirty="0" smtClean="0"/>
              <a:t> </a:t>
            </a:r>
            <a:r>
              <a:rPr lang="ru-RU" sz="2000" i="1" dirty="0" err="1" smtClean="0"/>
              <a:t>під</a:t>
            </a:r>
            <a:r>
              <a:rPr lang="ru-RU" sz="2000" i="1" dirty="0" smtClean="0"/>
              <a:t> час </a:t>
            </a:r>
            <a:r>
              <a:rPr lang="ru-RU" sz="2000" i="1" dirty="0" err="1" smtClean="0"/>
              <a:t>застосування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податкового</a:t>
            </a:r>
            <a:r>
              <a:rPr lang="ru-RU" sz="2000" i="1" dirty="0" smtClean="0"/>
              <a:t>, </a:t>
            </a:r>
            <a:r>
              <a:rPr lang="ru-RU" sz="2000" i="1" dirty="0" err="1" smtClean="0"/>
              <a:t>митного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законодавства</a:t>
            </a:r>
            <a:r>
              <a:rPr lang="ru-RU" sz="2000" i="1" dirty="0" smtClean="0"/>
              <a:t>, а </a:t>
            </a:r>
            <a:r>
              <a:rPr lang="ru-RU" sz="2000" i="1" dirty="0" err="1" smtClean="0"/>
              <a:t>також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законодавства</a:t>
            </a:r>
            <a:r>
              <a:rPr lang="ru-RU" sz="2000" i="1" dirty="0" smtClean="0"/>
              <a:t> з </a:t>
            </a:r>
            <a:r>
              <a:rPr lang="ru-RU" sz="2000" i="1" dirty="0" err="1" smtClean="0"/>
              <a:t>питань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сплати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єдиного</a:t>
            </a:r>
            <a:r>
              <a:rPr lang="ru-RU" sz="2000" i="1" dirty="0" smtClean="0"/>
              <a:t> </a:t>
            </a:r>
            <a:r>
              <a:rPr lang="ru-RU" sz="2000" i="1" dirty="0" err="1" smtClean="0"/>
              <a:t>внеску</a:t>
            </a:r>
            <a:r>
              <a:rPr lang="ru-RU" sz="2000" i="1" dirty="0" smtClean="0"/>
              <a:t>.</a:t>
            </a:r>
            <a:endParaRPr lang="ru-RU" sz="20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20688"/>
            <a:ext cx="78488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Georgia" pitchFamily="18" charset="0"/>
              </a:rPr>
              <a:t>10. Суспільне призначення фінансів:</a:t>
            </a:r>
          </a:p>
          <a:p>
            <a:pPr marL="342900" indent="-342900"/>
            <a:r>
              <a:rPr lang="uk-UA" dirty="0" smtClean="0">
                <a:latin typeface="Georgia" pitchFamily="18" charset="0"/>
              </a:rPr>
              <a:t>1. Формування і використання грошових фондів держави за допомогою особливих  форм руху </a:t>
            </a:r>
            <a:r>
              <a:rPr lang="uk-UA" dirty="0" smtClean="0">
                <a:latin typeface="Georgia" pitchFamily="18" charset="0"/>
              </a:rPr>
              <a:t>вартості</a:t>
            </a:r>
            <a:endParaRPr lang="uk-UA" dirty="0" smtClean="0">
              <a:latin typeface="Georgia" pitchFamily="18" charset="0"/>
            </a:endParaRPr>
          </a:p>
          <a:p>
            <a:pPr marL="342900" indent="-342900"/>
            <a:r>
              <a:rPr lang="uk-UA" dirty="0" smtClean="0">
                <a:latin typeface="Georgia" pitchFamily="18" charset="0"/>
              </a:rPr>
              <a:t>2. Рух вартості без участі готівки перерахуванням коштів по </a:t>
            </a:r>
            <a:r>
              <a:rPr lang="uk-UA" dirty="0" smtClean="0">
                <a:latin typeface="Georgia" pitchFamily="18" charset="0"/>
              </a:rPr>
              <a:t>рахунках </a:t>
            </a:r>
            <a:r>
              <a:rPr lang="uk-UA" dirty="0" smtClean="0">
                <a:latin typeface="Georgia" pitchFamily="18" charset="0"/>
              </a:rPr>
              <a:t>кредитних </a:t>
            </a:r>
            <a:r>
              <a:rPr lang="uk-UA" dirty="0" smtClean="0">
                <a:latin typeface="Georgia" pitchFamily="18" charset="0"/>
              </a:rPr>
              <a:t>установ</a:t>
            </a:r>
            <a:endParaRPr lang="uk-UA" dirty="0" smtClean="0">
              <a:latin typeface="Georgia" pitchFamily="18" charset="0"/>
            </a:endParaRPr>
          </a:p>
          <a:p>
            <a:pPr marL="342900" indent="-342900"/>
            <a:r>
              <a:rPr lang="uk-UA" dirty="0" smtClean="0">
                <a:latin typeface="Georgia" pitchFamily="18" charset="0"/>
              </a:rPr>
              <a:t>3. Грошові відносини з мобілізації фінансових ресурсів у розпорядження </a:t>
            </a:r>
            <a:r>
              <a:rPr lang="uk-UA" dirty="0" smtClean="0">
                <a:latin typeface="Georgia" pitchFamily="18" charset="0"/>
              </a:rPr>
              <a:t>держави</a:t>
            </a:r>
            <a:endParaRPr lang="uk-UA" dirty="0" smtClean="0">
              <a:latin typeface="Georgia" pitchFamily="18" charset="0"/>
            </a:endParaRPr>
          </a:p>
          <a:p>
            <a:pPr marL="342900" indent="-342900"/>
            <a:r>
              <a:rPr lang="uk-UA" dirty="0" smtClean="0">
                <a:latin typeface="Georgia" pitchFamily="18" charset="0"/>
              </a:rPr>
              <a:t>4. Грошові відносини, пов'язані з використанням державних засобів на потреби </a:t>
            </a:r>
            <a:r>
              <a:rPr lang="uk-UA" dirty="0" smtClean="0">
                <a:latin typeface="Georgia" pitchFamily="18" charset="0"/>
              </a:rPr>
              <a:t>держави</a:t>
            </a:r>
            <a:endParaRPr lang="en-US" dirty="0">
              <a:latin typeface="Georgia" pitchFamily="18" charset="0"/>
            </a:endParaRPr>
          </a:p>
        </p:txBody>
      </p:sp>
      <p:sp>
        <p:nvSpPr>
          <p:cNvPr id="30722" name="AutoShape 2" descr="ÐÐ°ÑÑÐ¸Ð½ÐºÐ¸ Ð¿Ð¾ Ð·Ð°Ð¿ÑÐ¾ÑÑ Ð¿Ð¸ÑÐ°Ð½Ð½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3" name="Picture 3" descr="C:\Users\Саня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929066"/>
            <a:ext cx="4743462" cy="2371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ok-t.ru/studopedia/baza16/284761893604.files/image0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155186" cy="30003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3621006"/>
            <a:ext cx="79296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	</a:t>
            </a:r>
            <a:r>
              <a:rPr lang="ru-RU" sz="2400" b="1" i="1" dirty="0" err="1" smtClean="0"/>
              <a:t>Рахункову</a:t>
            </a:r>
            <a:r>
              <a:rPr lang="ru-RU" sz="2400" b="1" i="1" dirty="0" smtClean="0"/>
              <a:t> палату </a:t>
            </a:r>
            <a:r>
              <a:rPr lang="ru-RU" sz="2400" b="1" i="1" dirty="0" err="1" smtClean="0"/>
              <a:t>України</a:t>
            </a:r>
            <a:r>
              <a:rPr lang="ru-RU" sz="2400" b="1" i="1" dirty="0" smtClean="0"/>
              <a:t> </a:t>
            </a:r>
            <a:r>
              <a:rPr lang="ru-RU" sz="2400" i="1" dirty="0" smtClean="0"/>
              <a:t>створено для </a:t>
            </a:r>
            <a:r>
              <a:rPr lang="ru-RU" sz="2400" i="1" dirty="0" err="1" smtClean="0"/>
              <a:t>здійснення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позавідомчого</a:t>
            </a:r>
            <a:r>
              <a:rPr lang="ru-RU" sz="2400" i="1" dirty="0" smtClean="0"/>
              <a:t> контролю за </a:t>
            </a:r>
            <a:r>
              <a:rPr lang="ru-RU" sz="2400" i="1" dirty="0" err="1" smtClean="0"/>
              <a:t>складанням</a:t>
            </a:r>
            <a:r>
              <a:rPr lang="ru-RU" sz="2400" i="1" dirty="0" smtClean="0"/>
              <a:t> і </a:t>
            </a:r>
            <a:r>
              <a:rPr lang="ru-RU" sz="2400" i="1" dirty="0" err="1" smtClean="0"/>
              <a:t>виконанням</a:t>
            </a:r>
            <a:r>
              <a:rPr lang="ru-RU" sz="2400" i="1" dirty="0" smtClean="0"/>
              <a:t> державного бюджету, </a:t>
            </a:r>
            <a:r>
              <a:rPr lang="ru-RU" sz="2400" i="1" dirty="0" err="1" smtClean="0"/>
              <a:t>аналізу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бюджетної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політики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держави</a:t>
            </a:r>
            <a:r>
              <a:rPr lang="ru-RU" sz="2400" i="1" dirty="0" smtClean="0"/>
              <a:t>, контролю у </a:t>
            </a:r>
            <a:r>
              <a:rPr lang="ru-RU" sz="2400" i="1" dirty="0" err="1" smtClean="0"/>
              <a:t>сфері</a:t>
            </a:r>
            <a:r>
              <a:rPr lang="ru-RU" sz="2400" i="1" dirty="0" smtClean="0"/>
              <a:t> державного кредиту. </a:t>
            </a:r>
            <a:r>
              <a:rPr lang="ru-RU" sz="2400" i="1" dirty="0" err="1" smtClean="0"/>
              <a:t>Рахункова</a:t>
            </a:r>
            <a:r>
              <a:rPr lang="ru-RU" sz="2400" i="1" dirty="0" smtClean="0"/>
              <a:t> палата </a:t>
            </a:r>
            <a:r>
              <a:rPr lang="ru-RU" sz="2400" i="1" dirty="0" err="1" smtClean="0"/>
              <a:t>може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проводити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також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ревізійну</a:t>
            </a:r>
            <a:r>
              <a:rPr lang="ru-RU" sz="2400" i="1" dirty="0" smtClean="0"/>
              <a:t> роботу в </a:t>
            </a:r>
            <a:r>
              <a:rPr lang="ru-RU" sz="2400" i="1" dirty="0" err="1" smtClean="0"/>
              <a:t>різних</a:t>
            </a:r>
            <a:r>
              <a:rPr lang="ru-RU" sz="2400" i="1" dirty="0" smtClean="0"/>
              <a:t> ланках </a:t>
            </a:r>
            <a:r>
              <a:rPr lang="ru-RU" sz="2400" i="1" dirty="0" err="1" smtClean="0"/>
              <a:t>фінансової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системи</a:t>
            </a:r>
            <a:r>
              <a:rPr lang="ru-RU" sz="2400" i="1" dirty="0" smtClean="0"/>
              <a:t>. </a:t>
            </a:r>
            <a:endParaRPr lang="ru-RU" sz="2400" i="1" dirty="0"/>
          </a:p>
        </p:txBody>
      </p:sp>
      <p:pic>
        <p:nvPicPr>
          <p:cNvPr id="77828" name="Picture 4" descr="ÐÐ°ÑÑÐ¸Ð½ÐºÐ¸ Ð¿Ð¾ Ð·Ð°Ð¿ÑÐ¾ÑÑ ÑÐ°ÑÑÐ½ÐºÐ¾Ð²Ð° Ð¿Ð°Ð»Ð°ÑÐ° ÑÐºÑÐ°ÑÐ½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57166"/>
            <a:ext cx="4317262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413338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	</a:t>
            </a:r>
            <a:r>
              <a:rPr lang="ru-RU" sz="2400" b="1" i="1" dirty="0" err="1" smtClean="0"/>
              <a:t>Аудиторська</a:t>
            </a:r>
            <a:r>
              <a:rPr lang="ru-RU" sz="2400" b="1" i="1" dirty="0" smtClean="0"/>
              <a:t> палата,</a:t>
            </a:r>
            <a:r>
              <a:rPr lang="ru-RU" sz="2400" dirty="0" smtClean="0"/>
              <a:t> </a:t>
            </a:r>
            <a:r>
              <a:rPr lang="ru-RU" sz="2400" dirty="0" err="1" smtClean="0"/>
              <a:t>хоча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не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фінансовим</a:t>
            </a:r>
            <a:r>
              <a:rPr lang="ru-RU" sz="2400" dirty="0" smtClean="0"/>
              <a:t> органом, </a:t>
            </a:r>
            <a:r>
              <a:rPr lang="ru-RU" sz="2400" dirty="0" err="1" smtClean="0"/>
              <a:t>організовує</a:t>
            </a:r>
            <a:r>
              <a:rPr lang="ru-RU" sz="2400" dirty="0" smtClean="0"/>
              <a:t> </a:t>
            </a:r>
            <a:r>
              <a:rPr lang="ru-RU" sz="2400" dirty="0" err="1" smtClean="0"/>
              <a:t>незалежний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фінансовий</a:t>
            </a:r>
            <a:r>
              <a:rPr lang="ru-RU" sz="2400" dirty="0" smtClean="0"/>
              <a:t> контроль. Вона </a:t>
            </a:r>
            <a:r>
              <a:rPr lang="ru-RU" sz="2400" dirty="0" err="1" smtClean="0"/>
              <a:t>видає</a:t>
            </a:r>
            <a:r>
              <a:rPr lang="ru-RU" sz="2400" dirty="0" smtClean="0"/>
              <a:t> </a:t>
            </a:r>
            <a:r>
              <a:rPr lang="ru-RU" sz="2400" dirty="0" err="1" smtClean="0"/>
              <a:t>ліцензії</a:t>
            </a:r>
            <a:r>
              <a:rPr lang="ru-RU" sz="2400" dirty="0" smtClean="0"/>
              <a:t> </a:t>
            </a:r>
            <a:r>
              <a:rPr lang="ru-RU" sz="2400" dirty="0" err="1" smtClean="0"/>
              <a:t>юридичним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фізичним</a:t>
            </a:r>
            <a:r>
              <a:rPr lang="ru-RU" sz="2400" dirty="0" smtClean="0"/>
              <a:t> особам на право </a:t>
            </a:r>
            <a:r>
              <a:rPr lang="ru-RU" sz="2400" dirty="0" err="1" smtClean="0"/>
              <a:t>здійснення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аудиторської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діяльності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контролює</a:t>
            </a:r>
            <a:r>
              <a:rPr lang="ru-RU" sz="2400" dirty="0" smtClean="0"/>
              <a:t> </a:t>
            </a:r>
            <a:r>
              <a:rPr lang="ru-RU" sz="2400" dirty="0" err="1" smtClean="0"/>
              <a:t>дотримання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вимог</a:t>
            </a:r>
            <a:r>
              <a:rPr lang="ru-RU" sz="2400" dirty="0" smtClean="0"/>
              <a:t> </a:t>
            </a:r>
            <a:r>
              <a:rPr lang="ru-RU" sz="2400" dirty="0" err="1" smtClean="0"/>
              <a:t>законодавства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аудиторського</a:t>
            </a:r>
            <a:r>
              <a:rPr lang="ru-RU" sz="2400" dirty="0" smtClean="0"/>
              <a:t> контролю.</a:t>
            </a:r>
            <a:endParaRPr lang="ru-RU" sz="2400" dirty="0"/>
          </a:p>
        </p:txBody>
      </p:sp>
      <p:sp>
        <p:nvSpPr>
          <p:cNvPr id="83970" name="AutoShape 2" descr="ÐÐ°ÑÑÐ¸Ð½ÐºÐ¸ Ð¿Ð¾ Ð·Ð°Ð¿ÑÐ¾ÑÑ Ð°ÑÐ´Ð¸ÑÐ¾ÑÑÑÐºÐ° Ð¿Ð°Ð»Ð°Ñ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972" name="AutoShape 4" descr="ÐÐ°ÑÑÐ¸Ð½ÐºÐ¸ Ð¿Ð¾ Ð·Ð°Ð¿ÑÐ¾ÑÑ Ð°ÑÐ´Ð¸ÑÐ¾ÑÑÑÐºÐ° Ð¿Ð°Ð»Ð°Ñ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3973" name="Picture 5" descr="C:\Users\Саня\Desktop\мм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4343891" cy="2071702"/>
          </a:xfrm>
          <a:prstGeom prst="rect">
            <a:avLst/>
          </a:prstGeom>
          <a:noFill/>
        </p:spPr>
      </p:pic>
      <p:pic>
        <p:nvPicPr>
          <p:cNvPr id="83974" name="Picture 6" descr="C:\Users\Саня\Desktop\аа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643446"/>
            <a:ext cx="7092337" cy="1738318"/>
          </a:xfrm>
          <a:prstGeom prst="rect">
            <a:avLst/>
          </a:prstGeom>
          <a:noFill/>
        </p:spPr>
      </p:pic>
      <p:pic>
        <p:nvPicPr>
          <p:cNvPr id="83975" name="Picture 7" descr="C:\Users\Саня\Desktop\ау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85728"/>
            <a:ext cx="2649564" cy="2121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85728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	</a:t>
            </a:r>
            <a:r>
              <a:rPr lang="ru-RU" sz="2400" b="1" i="1" dirty="0" err="1" smtClean="0"/>
              <a:t>Національний</a:t>
            </a:r>
            <a:r>
              <a:rPr lang="ru-RU" sz="2400" b="1" i="1" dirty="0" smtClean="0"/>
              <a:t> банк </a:t>
            </a:r>
            <a:r>
              <a:rPr lang="ru-RU" sz="2400" b="1" i="1" dirty="0" err="1" smtClean="0"/>
              <a:t>України</a:t>
            </a:r>
            <a:r>
              <a:rPr lang="ru-RU" sz="2400" b="1" i="1" dirty="0" smtClean="0"/>
              <a:t> </a:t>
            </a:r>
            <a:r>
              <a:rPr lang="ru-RU" sz="2400" i="1" dirty="0" smtClean="0"/>
              <a:t>– </a:t>
            </a:r>
            <a:r>
              <a:rPr lang="ru-RU" sz="2400" i="1" dirty="0" err="1" smtClean="0"/>
              <a:t>основна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фінансова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інституція</a:t>
            </a:r>
            <a:r>
              <a:rPr lang="ru-RU" sz="2400" i="1" dirty="0" smtClean="0"/>
              <a:t> у </a:t>
            </a:r>
            <a:r>
              <a:rPr lang="ru-RU" sz="2400" i="1" dirty="0" err="1" smtClean="0"/>
              <a:t>сфері</a:t>
            </a:r>
            <a:r>
              <a:rPr lang="ru-RU" sz="2400" i="1" dirty="0" smtClean="0"/>
              <a:t> грошового ринку.</a:t>
            </a:r>
          </a:p>
          <a:p>
            <a:pPr algn="just"/>
            <a:r>
              <a:rPr lang="ru-RU" sz="2400" i="1" dirty="0" smtClean="0"/>
              <a:t>	</a:t>
            </a:r>
            <a:r>
              <a:rPr lang="ru-RU" sz="2400" b="1" i="1" dirty="0" err="1" smtClean="0"/>
              <a:t>Основне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завдання</a:t>
            </a:r>
            <a:r>
              <a:rPr lang="ru-RU" sz="2400" b="1" i="1" dirty="0" smtClean="0"/>
              <a:t>: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регулювання</a:t>
            </a:r>
            <a:r>
              <a:rPr lang="ru-RU" sz="2400" i="1" dirty="0" smtClean="0"/>
              <a:t> грошового </a:t>
            </a:r>
            <a:r>
              <a:rPr lang="ru-RU" sz="2400" i="1" dirty="0" err="1" smtClean="0"/>
              <a:t>обігу</a:t>
            </a:r>
            <a:r>
              <a:rPr lang="ru-RU" sz="2400" i="1" dirty="0" smtClean="0"/>
              <a:t> та </a:t>
            </a:r>
            <a:r>
              <a:rPr lang="ru-RU" sz="2400" i="1" dirty="0" err="1" smtClean="0"/>
              <a:t>організація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ефективного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функціонування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кредитної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системи</a:t>
            </a:r>
            <a:r>
              <a:rPr lang="ru-RU" sz="2400" i="1" dirty="0" smtClean="0"/>
              <a:t>. </a:t>
            </a:r>
            <a:endParaRPr lang="ru-RU" sz="2400" i="1" dirty="0"/>
          </a:p>
        </p:txBody>
      </p:sp>
      <p:sp>
        <p:nvSpPr>
          <p:cNvPr id="82946" name="AutoShape 2" descr="ÐÐ°ÑÑÐ¸Ð½ÐºÐ¸ Ð¿Ð¾ Ð·Ð°Ð¿ÑÐ¾ÑÑ Ð½Ð±Ñ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947" name="Picture 3" descr="C:\Users\Саня\Desktop\юююю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000240"/>
            <a:ext cx="3244443" cy="1928826"/>
          </a:xfrm>
          <a:prstGeom prst="rect">
            <a:avLst/>
          </a:prstGeom>
          <a:noFill/>
        </p:spPr>
      </p:pic>
      <p:pic>
        <p:nvPicPr>
          <p:cNvPr id="82951" name="Picture 7" descr="ÐÐ°ÑÑÐ¸Ð½ÐºÐ¸ Ð¿Ð¾ Ð·Ð°Ð¿ÑÐ¾ÑÑ Ð½Ð±Ñ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2000240"/>
            <a:ext cx="4744213" cy="3571900"/>
          </a:xfrm>
          <a:prstGeom prst="rect">
            <a:avLst/>
          </a:prstGeom>
          <a:noFill/>
        </p:spPr>
      </p:pic>
      <p:pic>
        <p:nvPicPr>
          <p:cNvPr id="82953" name="Picture 9" descr="ÐÐ°ÑÑÐ¸Ð½ÐºÐ¸ Ð¿Ð¾ Ð·Ð°Ð¿ÑÐ¾ÑÑ Ð½Ð±Ñ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4357694"/>
            <a:ext cx="3536757" cy="2176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828836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/>
              <a:t>	</a:t>
            </a:r>
            <a:r>
              <a:rPr lang="ru-RU" sz="2400" b="1" i="1" dirty="0" err="1" smtClean="0"/>
              <a:t>Фондова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біржа</a:t>
            </a:r>
            <a:r>
              <a:rPr lang="ru-RU" sz="2400" i="1" dirty="0" smtClean="0"/>
              <a:t> проводить </a:t>
            </a:r>
            <a:r>
              <a:rPr lang="ru-RU" sz="2400" i="1" dirty="0" err="1" smtClean="0"/>
              <a:t>операції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цінними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паперами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Основне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її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призначення</a:t>
            </a:r>
            <a:r>
              <a:rPr lang="ru-RU" sz="2400" i="1" dirty="0" smtClean="0"/>
              <a:t> – </a:t>
            </a:r>
            <a:r>
              <a:rPr lang="ru-RU" sz="2400" i="1" dirty="0" err="1" smtClean="0"/>
              <a:t>організація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функціонування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вторинного</a:t>
            </a:r>
            <a:r>
              <a:rPr lang="ru-RU" sz="2400" i="1" dirty="0" smtClean="0"/>
              <a:t> ринку.</a:t>
            </a:r>
            <a:endParaRPr lang="ru-RU" sz="2400" i="1" dirty="0"/>
          </a:p>
        </p:txBody>
      </p:sp>
      <p:sp>
        <p:nvSpPr>
          <p:cNvPr id="81922" name="AutoShape 2" descr="ÐÐ°ÑÑÐ¸Ð½ÐºÐ¸ Ð¿Ð¾ Ð·Ð°Ð¿ÑÐ¾ÑÑ ÑÐ¾Ð½Ð´Ð¾Ð²Ð° Ð±ÑÑÐ¶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23" name="Picture 3" descr="C:\Users\Саня\Desktop\ооо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290"/>
            <a:ext cx="3379783" cy="2521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24" name="Picture 4" descr="C:\Users\Саня\Desktop\рор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14290"/>
            <a:ext cx="354262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25" name="Picture 5" descr="C:\Users\Саня\Desktop\рпр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977" y="4286256"/>
            <a:ext cx="3134577" cy="2347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26" name="Picture 6" descr="C:\Users\Саня\Desktop\р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286256"/>
            <a:ext cx="3105150" cy="2324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27" name="Picture 7" descr="C:\Users\Саня\Desktop\фб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92" y="3678448"/>
            <a:ext cx="1957389" cy="2941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3714752"/>
            <a:ext cx="84296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/>
              <a:t>	На ринку </a:t>
            </a:r>
            <a:r>
              <a:rPr lang="ru-RU" sz="2400" i="1" dirty="0" err="1" smtClean="0"/>
              <a:t>цінних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паперів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важливу</a:t>
            </a:r>
            <a:r>
              <a:rPr lang="ru-RU" sz="2400" i="1" dirty="0" smtClean="0"/>
              <a:t> роль </a:t>
            </a:r>
            <a:r>
              <a:rPr lang="ru-RU" sz="2400" i="1" dirty="0" err="1" smtClean="0"/>
              <a:t>виконують</a:t>
            </a:r>
            <a:r>
              <a:rPr lang="ru-RU" sz="2400" i="1" dirty="0" smtClean="0"/>
              <a:t> </a:t>
            </a:r>
            <a:r>
              <a:rPr lang="ru-RU" sz="2400" b="1" i="1" dirty="0" err="1" smtClean="0"/>
              <a:t>фінансові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посередники</a:t>
            </a:r>
            <a:r>
              <a:rPr lang="ru-RU" sz="2400" b="1" i="1" dirty="0" smtClean="0"/>
              <a:t>.</a:t>
            </a:r>
            <a:r>
              <a:rPr lang="ru-RU" sz="2400" i="1" dirty="0" smtClean="0"/>
              <a:t> За </a:t>
            </a:r>
            <a:r>
              <a:rPr lang="ru-RU" sz="2400" i="1" dirty="0" err="1" smtClean="0"/>
              <a:t>дорученням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емітентів</a:t>
            </a:r>
            <a:r>
              <a:rPr lang="ru-RU" sz="2400" i="1" dirty="0" smtClean="0"/>
              <a:t> вони </a:t>
            </a:r>
            <a:r>
              <a:rPr lang="ru-RU" sz="2400" i="1" dirty="0" err="1" smtClean="0"/>
              <a:t>здійснюють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випуск</a:t>
            </a:r>
            <a:r>
              <a:rPr lang="ru-RU" sz="2400" i="1" dirty="0" smtClean="0"/>
              <a:t> та </a:t>
            </a:r>
            <a:r>
              <a:rPr lang="ru-RU" sz="2400" i="1" dirty="0" err="1" smtClean="0"/>
              <a:t>розміщення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цінних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паперів</a:t>
            </a:r>
            <a:r>
              <a:rPr lang="ru-RU" sz="2400" i="1" dirty="0" smtClean="0"/>
              <a:t> на </a:t>
            </a:r>
            <a:r>
              <a:rPr lang="ru-RU" sz="2400" i="1" dirty="0" err="1" smtClean="0"/>
              <a:t>фінансовому</a:t>
            </a:r>
            <a:r>
              <a:rPr lang="ru-RU" sz="2400" i="1" dirty="0" smtClean="0"/>
              <a:t> ринку, а </a:t>
            </a:r>
            <a:r>
              <a:rPr lang="ru-RU" sz="2400" i="1" dirty="0" err="1" smtClean="0"/>
              <a:t>також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проводять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операції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купівлі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цінних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паперів</a:t>
            </a:r>
            <a:r>
              <a:rPr lang="ru-RU" sz="2400" i="1" dirty="0" smtClean="0"/>
              <a:t> на </a:t>
            </a:r>
            <a:r>
              <a:rPr lang="ru-RU" sz="2400" i="1" dirty="0" err="1" smtClean="0"/>
              <a:t>підставі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угод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інвесторами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Діяльність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фінансових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посередників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ґрунтується</a:t>
            </a:r>
            <a:r>
              <a:rPr lang="ru-RU" sz="2400" i="1" dirty="0" smtClean="0"/>
              <a:t> на </a:t>
            </a:r>
            <a:r>
              <a:rPr lang="ru-RU" sz="2400" i="1" dirty="0" err="1" smtClean="0"/>
              <a:t>їх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інформованості</a:t>
            </a:r>
            <a:r>
              <a:rPr lang="ru-RU" sz="2400" i="1" dirty="0" smtClean="0"/>
              <a:t> та </a:t>
            </a:r>
            <a:r>
              <a:rPr lang="ru-RU" sz="2400" i="1" dirty="0" err="1" smtClean="0"/>
              <a:t>глибоких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знаннях</a:t>
            </a:r>
            <a:r>
              <a:rPr lang="ru-RU" sz="2400" i="1" dirty="0" smtClean="0"/>
              <a:t> ринку </a:t>
            </a:r>
            <a:r>
              <a:rPr lang="ru-RU" sz="2400" i="1" dirty="0" err="1" smtClean="0"/>
              <a:t>цінних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паперів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  <p:pic>
        <p:nvPicPr>
          <p:cNvPr id="80898" name="Picture 2" descr="ÐÐ°ÑÑÐ¸Ð½ÐºÐ¸ Ð¿Ð¾ Ð·Ð°Ð¿ÑÐ¾ÑÑ ÑÑÐ½Ð°Ð½ÑÐ¾Ð²Ñ Ð¿Ð¾ÑÐµÑÐµÐ´Ð½Ð¸Ðº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2786082" cy="2786082"/>
          </a:xfrm>
          <a:prstGeom prst="rect">
            <a:avLst/>
          </a:prstGeom>
          <a:noFill/>
        </p:spPr>
      </p:pic>
      <p:pic>
        <p:nvPicPr>
          <p:cNvPr id="80902" name="Picture 6" descr="ÐÐ°ÑÑÐ¸Ð½ÐºÐ¸ Ð¿Ð¾ Ð·Ð°Ð¿ÑÐ¾ÑÑ ÑÑÐ½Ð°Ð½ÑÐ¾Ð²Ñ Ð¿Ð¾ÑÐµÑÐµÐ´Ð½Ð¸Ðº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571480"/>
            <a:ext cx="4294085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428604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	</a:t>
            </a:r>
            <a:r>
              <a:rPr lang="ru-RU" sz="2400" b="1" i="1" dirty="0" err="1" smtClean="0"/>
              <a:t>Українська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міжбанківська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валютна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біржа</a:t>
            </a:r>
            <a:r>
              <a:rPr lang="ru-RU" sz="2400" b="1" i="1" dirty="0" smtClean="0"/>
              <a:t> </a:t>
            </a:r>
            <a:r>
              <a:rPr lang="ru-RU" sz="2400" i="1" dirty="0" smtClean="0"/>
              <a:t>проводить торги </a:t>
            </a:r>
            <a:r>
              <a:rPr lang="ru-RU" sz="2400" i="1" dirty="0" err="1" smtClean="0"/>
              <a:t>з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купівлі-продажу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іноземних</a:t>
            </a:r>
            <a:r>
              <a:rPr lang="ru-RU" sz="2400" i="1" dirty="0" smtClean="0"/>
              <a:t> валют. </a:t>
            </a:r>
            <a:r>
              <a:rPr lang="ru-RU" sz="2400" i="1" dirty="0" err="1" smtClean="0"/>
              <a:t>Ціни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які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формуються</a:t>
            </a:r>
            <a:r>
              <a:rPr lang="ru-RU" sz="2400" i="1" dirty="0" smtClean="0"/>
              <a:t> на </a:t>
            </a:r>
            <a:r>
              <a:rPr lang="ru-RU" sz="2400" i="1" dirty="0" err="1" smtClean="0"/>
              <a:t>цій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біржі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характеризують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ринковий</a:t>
            </a:r>
            <a:r>
              <a:rPr lang="ru-RU" sz="2400" i="1" dirty="0" smtClean="0"/>
              <a:t> курс валют, </a:t>
            </a:r>
            <a:r>
              <a:rPr lang="ru-RU" sz="2400" i="1" dirty="0" err="1" smtClean="0"/>
              <a:t>тобто</a:t>
            </a:r>
            <a:r>
              <a:rPr lang="ru-RU" sz="2400" i="1" dirty="0" smtClean="0"/>
              <a:t> той, </a:t>
            </a:r>
            <a:r>
              <a:rPr lang="ru-RU" sz="2400" i="1" dirty="0" err="1" smtClean="0"/>
              <a:t>який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складається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під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впливом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попиту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пропозиції</a:t>
            </a:r>
            <a:r>
              <a:rPr lang="ru-RU" sz="2400" i="1" dirty="0" smtClean="0"/>
              <a:t>, як на </a:t>
            </a:r>
            <a:r>
              <a:rPr lang="ru-RU" sz="2400" i="1" dirty="0" err="1" smtClean="0"/>
              <a:t>національну</a:t>
            </a:r>
            <a:r>
              <a:rPr lang="ru-RU" sz="2400" i="1" dirty="0" smtClean="0"/>
              <a:t>, так </a:t>
            </a:r>
            <a:r>
              <a:rPr lang="ru-RU" sz="2400" i="1" dirty="0" err="1" smtClean="0"/>
              <a:t>і</a:t>
            </a:r>
            <a:r>
              <a:rPr lang="ru-RU" sz="2400" i="1" dirty="0" smtClean="0"/>
              <a:t> на </a:t>
            </a:r>
            <a:r>
              <a:rPr lang="ru-RU" sz="2400" i="1" dirty="0" err="1" smtClean="0"/>
              <a:t>іноземні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валюти</a:t>
            </a:r>
            <a:r>
              <a:rPr lang="ru-RU" sz="2400" i="1" dirty="0" smtClean="0"/>
              <a:t>. </a:t>
            </a:r>
            <a:endParaRPr lang="ru-RU" sz="2400" i="1" dirty="0"/>
          </a:p>
        </p:txBody>
      </p:sp>
      <p:sp>
        <p:nvSpPr>
          <p:cNvPr id="79874" name="AutoShape 2" descr="ÐÐ°ÑÑÐ¸Ð½ÐºÐ¸ Ð¿Ð¾ Ð·Ð°Ð¿ÑÐ¾ÑÑ Ð²Ð°Ð»ÑÑÐ½Ð° Ð±ÑÑÐ¶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876" name="AutoShape 4" descr="ÐÐ°ÑÑÐ¸Ð½ÐºÐ¸ Ð¿Ð¾ Ð·Ð°Ð¿ÑÐ¾ÑÑ Ð²Ð°Ð»ÑÑÐ½Ð° Ð±ÑÑÐ¶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9877" name="Picture 5" descr="C:\Users\Саня\Desktop\смсмс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71744"/>
            <a:ext cx="2898509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9878" name="Picture 6" descr="C:\Users\Саня\Desktop\счм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79" y="4714884"/>
            <a:ext cx="3094839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9879" name="Picture 7" descr="C:\Users\Саня\Desktop\смс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000372"/>
            <a:ext cx="3738469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9880" name="Picture 8" descr="C:\Users\Саня\Desktop\мммммм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857496"/>
            <a:ext cx="1643074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85728"/>
            <a:ext cx="85011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	</a:t>
            </a:r>
            <a:r>
              <a:rPr lang="ru-RU" sz="2400" b="1" i="1" dirty="0" err="1" smtClean="0"/>
              <a:t>Національна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комісія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цінних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паперів</a:t>
            </a:r>
            <a:r>
              <a:rPr lang="ru-RU" sz="2400" b="1" i="1" dirty="0" smtClean="0"/>
              <a:t> та фондового ринку </a:t>
            </a:r>
            <a:r>
              <a:rPr lang="ru-RU" sz="2400" i="1" dirty="0" err="1" smtClean="0"/>
              <a:t>організовує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функціонування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ринку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цінних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паперів</a:t>
            </a:r>
            <a:r>
              <a:rPr lang="ru-RU" sz="2400" i="1" dirty="0" smtClean="0"/>
              <a:t>. Вона проводить </a:t>
            </a:r>
            <a:r>
              <a:rPr lang="ru-RU" sz="2400" i="1" dirty="0" err="1" smtClean="0"/>
              <a:t>реєстрацію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випуску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цінних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паперів</a:t>
            </a:r>
            <a:r>
              <a:rPr lang="ru-RU" sz="2400" i="1" dirty="0" smtClean="0"/>
              <a:t> та </a:t>
            </a:r>
            <a:r>
              <a:rPr lang="ru-RU" sz="2400" i="1" dirty="0" err="1" smtClean="0"/>
              <a:t>регулює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їх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кругообіг</a:t>
            </a:r>
            <a:r>
              <a:rPr lang="ru-RU" sz="2400" i="1" dirty="0" smtClean="0"/>
              <a:t>; </a:t>
            </a:r>
            <a:r>
              <a:rPr lang="ru-RU" sz="2400" i="1" dirty="0" err="1" smtClean="0"/>
              <a:t>забезпечує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формування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інфраструктури</a:t>
            </a:r>
            <a:r>
              <a:rPr lang="ru-RU" sz="2400" i="1" dirty="0" smtClean="0"/>
              <a:t> ринку; </a:t>
            </a:r>
            <a:r>
              <a:rPr lang="ru-RU" sz="2400" i="1" dirty="0" err="1" smtClean="0"/>
              <a:t>видає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ліцензії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фінансовим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посередникам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які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здійснюють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операції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цінними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паперами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Комісія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здійснює</a:t>
            </a:r>
            <a:r>
              <a:rPr lang="ru-RU" sz="2400" i="1" dirty="0" smtClean="0"/>
              <a:t> контроль за </a:t>
            </a:r>
            <a:r>
              <a:rPr lang="ru-RU" sz="2400" i="1" dirty="0" err="1" smtClean="0"/>
              <a:t>діяльністю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суб'єктів</a:t>
            </a:r>
            <a:r>
              <a:rPr lang="ru-RU" sz="2400" i="1" dirty="0" smtClean="0"/>
              <a:t> ринку </a:t>
            </a:r>
            <a:r>
              <a:rPr lang="ru-RU" sz="2400" i="1" dirty="0" err="1" smtClean="0"/>
              <a:t>цінних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паперів</a:t>
            </a:r>
            <a:r>
              <a:rPr lang="ru-RU" sz="2400" i="1" dirty="0" smtClean="0"/>
              <a:t> (</a:t>
            </a:r>
            <a:r>
              <a:rPr lang="ru-RU" sz="2400" i="1" dirty="0" err="1" smtClean="0"/>
              <a:t>емітентів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інвесторів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фінансових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посередників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фондових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бірж</a:t>
            </a:r>
            <a:r>
              <a:rPr lang="ru-RU" sz="2400" i="1" dirty="0" smtClean="0"/>
              <a:t>) </a:t>
            </a:r>
            <a:r>
              <a:rPr lang="ru-RU" sz="2400" i="1" dirty="0" err="1" smtClean="0"/>
              <a:t>відповідно</a:t>
            </a:r>
            <a:r>
              <a:rPr lang="ru-RU" sz="2400" i="1" dirty="0" smtClean="0"/>
              <a:t> до чинного </a:t>
            </a:r>
            <a:r>
              <a:rPr lang="ru-RU" sz="2400" i="1" dirty="0" err="1" smtClean="0"/>
              <a:t>законодавства</a:t>
            </a:r>
            <a:r>
              <a:rPr lang="ru-RU" sz="2400" i="1" dirty="0" smtClean="0"/>
              <a:t> у </a:t>
            </a:r>
            <a:r>
              <a:rPr lang="ru-RU" sz="2400" i="1" dirty="0" err="1" smtClean="0"/>
              <a:t>цій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сфері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  <p:pic>
        <p:nvPicPr>
          <p:cNvPr id="78849" name="Picture 1" descr="C:\Users\Саня\Desktop\ва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929066"/>
            <a:ext cx="292895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8850" name="Picture 2" descr="C:\Users\Саня\Desktop\іві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86190"/>
            <a:ext cx="3293773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8851" name="Picture 3" descr="C:\Users\Саня\Desktop\фі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3857628"/>
            <a:ext cx="2296221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214290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C00000"/>
                </a:solidFill>
              </a:rPr>
              <a:t>Узагальнення знань студентів</a:t>
            </a:r>
          </a:p>
          <a:p>
            <a:pPr algn="ctr"/>
            <a:r>
              <a:rPr lang="uk-UA" sz="3200" b="1" i="1" dirty="0" smtClean="0">
                <a:solidFill>
                  <a:srgbClr val="C00000"/>
                </a:solidFill>
              </a:rPr>
              <a:t>Підібрати правильне визначення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142984"/>
            <a:ext cx="81439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400" b="1" i="1" dirty="0" err="1" smtClean="0"/>
              <a:t>Дати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визначення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фінансової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системи</a:t>
            </a:r>
            <a:r>
              <a:rPr lang="ru-RU" sz="2400" b="1" i="1" dirty="0" smtClean="0"/>
              <a:t> й </a:t>
            </a:r>
            <a:r>
              <a:rPr lang="ru-RU" sz="2400" b="1" i="1" dirty="0" err="1" smtClean="0"/>
              <a:t>охарактеризувати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принципи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її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побудови</a:t>
            </a:r>
            <a:r>
              <a:rPr lang="ru-RU" sz="2400" b="1" i="1" dirty="0" smtClean="0"/>
              <a:t>.</a:t>
            </a:r>
          </a:p>
          <a:p>
            <a:pPr marL="457200" indent="-457200" algn="just">
              <a:buAutoNum type="arabicPeriod"/>
            </a:pPr>
            <a:endParaRPr lang="ru-RU" sz="2400" b="1" i="1" dirty="0" smtClean="0"/>
          </a:p>
          <a:p>
            <a:pPr algn="just"/>
            <a:r>
              <a:rPr lang="ru-RU" sz="2400" b="1" i="1" dirty="0" smtClean="0"/>
              <a:t>2. </a:t>
            </a:r>
            <a:r>
              <a:rPr lang="ru-RU" sz="2400" b="1" i="1" dirty="0" err="1" smtClean="0"/>
              <a:t>Що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таке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фінансова</a:t>
            </a:r>
            <a:r>
              <a:rPr lang="ru-RU" sz="2400" b="1" i="1" dirty="0" smtClean="0"/>
              <a:t> система за </a:t>
            </a:r>
            <a:r>
              <a:rPr lang="ru-RU" sz="2400" b="1" i="1" dirty="0" err="1" smtClean="0"/>
              <a:t>внутрішньою</a:t>
            </a:r>
            <a:r>
              <a:rPr lang="ru-RU" sz="2400" b="1" i="1" dirty="0" smtClean="0"/>
              <a:t> структурою?</a:t>
            </a:r>
          </a:p>
          <a:p>
            <a:pPr algn="just"/>
            <a:endParaRPr lang="ru-RU" sz="2400" b="1" i="1" dirty="0" smtClean="0"/>
          </a:p>
          <a:p>
            <a:pPr algn="just"/>
            <a:r>
              <a:rPr lang="ru-RU" sz="2400" b="1" i="1" dirty="0" smtClean="0"/>
              <a:t>3. Яка </a:t>
            </a:r>
            <a:r>
              <a:rPr lang="ru-RU" sz="2400" b="1" i="1" dirty="0" err="1" smtClean="0"/>
              <a:t>організаційна</a:t>
            </a:r>
            <a:r>
              <a:rPr lang="ru-RU" sz="2400" b="1" i="1" dirty="0" smtClean="0"/>
              <a:t> структура </a:t>
            </a:r>
            <a:r>
              <a:rPr lang="ru-RU" sz="2400" b="1" i="1" dirty="0" err="1" smtClean="0"/>
              <a:t>фінансової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системи</a:t>
            </a:r>
            <a:r>
              <a:rPr lang="ru-RU" sz="2400" b="1" i="1" dirty="0" smtClean="0"/>
              <a:t>?</a:t>
            </a:r>
          </a:p>
          <a:p>
            <a:pPr algn="just"/>
            <a:endParaRPr lang="ru-RU" sz="2400" b="1" i="1" dirty="0" smtClean="0"/>
          </a:p>
          <a:p>
            <a:pPr algn="just"/>
            <a:r>
              <a:rPr lang="ru-RU" sz="2400" b="1" i="1" dirty="0" smtClean="0"/>
              <a:t>4. </a:t>
            </a:r>
            <a:r>
              <a:rPr lang="ru-RU" sz="2400" b="1" i="1" dirty="0" err="1" smtClean="0"/>
              <a:t>Що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таке</a:t>
            </a:r>
            <a:r>
              <a:rPr lang="ru-RU" sz="2400" b="1" i="1" dirty="0" smtClean="0"/>
              <a:t> сфера фінансових відносин?</a:t>
            </a:r>
          </a:p>
          <a:p>
            <a:pPr algn="just"/>
            <a:endParaRPr lang="ru-RU" sz="2400" b="1" i="1" dirty="0" smtClean="0"/>
          </a:p>
          <a:p>
            <a:pPr algn="just"/>
            <a:r>
              <a:rPr lang="ru-RU" sz="2400" b="1" i="1" dirty="0" smtClean="0"/>
              <a:t>5. </a:t>
            </a:r>
            <a:r>
              <a:rPr lang="ru-RU" sz="2400" b="1" i="1" dirty="0" err="1" smtClean="0"/>
              <a:t>Що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відображає</a:t>
            </a:r>
            <a:r>
              <a:rPr lang="ru-RU" sz="2400" b="1" i="1" dirty="0" smtClean="0"/>
              <a:t> ланка </a:t>
            </a:r>
            <a:r>
              <a:rPr lang="ru-RU" sz="2400" b="1" i="1" dirty="0" err="1" smtClean="0"/>
              <a:t>фінансової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системи</a:t>
            </a:r>
            <a:r>
              <a:rPr lang="ru-RU" sz="2400" b="1" i="1" dirty="0" smtClean="0"/>
              <a:t>?</a:t>
            </a:r>
          </a:p>
          <a:p>
            <a:pPr algn="just"/>
            <a:endParaRPr lang="ru-RU" sz="2400" b="1" i="1" dirty="0" smtClean="0"/>
          </a:p>
          <a:p>
            <a:pPr algn="just"/>
            <a:r>
              <a:rPr lang="ru-RU" sz="2400" b="1" i="1" dirty="0" smtClean="0"/>
              <a:t>6. </a:t>
            </a:r>
            <a:r>
              <a:rPr lang="ru-RU" sz="2400" b="1" i="1" smtClean="0"/>
              <a:t>Дати </a:t>
            </a:r>
            <a:r>
              <a:rPr lang="ru-RU" sz="2400" b="1" i="1" dirty="0" smtClean="0"/>
              <a:t>характеристику сфер та ланок </a:t>
            </a:r>
            <a:r>
              <a:rPr lang="ru-RU" sz="2400" b="1" i="1" dirty="0" err="1" smtClean="0"/>
              <a:t>фінансової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системи</a:t>
            </a:r>
            <a:r>
              <a:rPr lang="ru-RU" sz="2400" b="1" i="1" dirty="0" smtClean="0"/>
              <a:t>.</a:t>
            </a:r>
          </a:p>
        </p:txBody>
      </p:sp>
      <p:pic>
        <p:nvPicPr>
          <p:cNvPr id="54274" name="Picture 2" descr="ÐÐ°ÑÑÐ¸Ð½ÐºÐ¸ Ð¿Ð¾ Ð·Ð°Ð¿ÑÐ¾ÑÑ Ð·Ð½Ð°Ðº Ð¾ÐºÐ»Ð¸ÐºÑ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3786190"/>
            <a:ext cx="1333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ok-t.ru/studopedia/baza16/284761893604.files/image00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6" y="107160"/>
            <a:ext cx="1142976" cy="1035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C:\Users\Саня\Desktop\2.jpg"/>
          <p:cNvPicPr>
            <a:picLocks noChangeAspect="1" noChangeArrowheads="1"/>
          </p:cNvPicPr>
          <p:nvPr/>
        </p:nvPicPr>
        <p:blipFill>
          <a:blip r:embed="rId2">
            <a:lum bright="32000" contrast="35000"/>
          </a:blip>
          <a:srcRect/>
          <a:stretch>
            <a:fillRect/>
          </a:stretch>
        </p:blipFill>
        <p:spPr bwMode="auto">
          <a:xfrm>
            <a:off x="1000100" y="1428736"/>
            <a:ext cx="7128601" cy="50006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79708" y="228407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Відповіді на тестові питання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1484784"/>
            <a:ext cx="28083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 </a:t>
            </a: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uk-U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 </a:t>
            </a: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 </a:t>
            </a: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uk-U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 </a:t>
            </a: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  </a:t>
            </a: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10336" y="1412776"/>
            <a:ext cx="35101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  </a:t>
            </a: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  </a:t>
            </a: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  </a:t>
            </a: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endParaRPr lang="uk-U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  </a:t>
            </a: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endParaRPr lang="uk-U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  </a:t>
            </a:r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8" name="AutoShape 2" descr="ÐÐ°ÑÑÐ¸Ð½ÐºÐ¸ Ð¿Ð¾ Ð·Ð°Ð¿ÑÐ¾ÑÑ Ð²ÑÐ´Ð¿Ð¾Ð²ÑÐ´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71414"/>
            <a:ext cx="8572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/>
              <a:t>	</a:t>
            </a:r>
            <a:r>
              <a:rPr lang="uk-UA" sz="2800" b="1" i="1" dirty="0" smtClean="0"/>
              <a:t>Мета заняття: </a:t>
            </a:r>
            <a:r>
              <a:rPr lang="uk-UA" sz="2800" i="1" dirty="0" smtClean="0"/>
              <a:t>ознайомлення </a:t>
            </a:r>
            <a:r>
              <a:rPr lang="uk-UA" sz="2800" i="1" dirty="0" smtClean="0"/>
              <a:t>з поняттям фінансової системи як об'єкта управління, її призначенням; розглянути структуру та принципи побудови фінансової системи, характеристику сфер та ланок фінансової системи, а також об'єктів і суб'єктів управління фінансами.</a:t>
            </a:r>
            <a:endParaRPr lang="ru-RU" sz="2800" i="1" dirty="0"/>
          </a:p>
        </p:txBody>
      </p:sp>
      <p:pic>
        <p:nvPicPr>
          <p:cNvPr id="48132" name="Picture 4" descr="ÐÐ°ÑÑÐ¸Ð½ÐºÐ¸ Ð¿Ð¾ Ð·Ð°Ð¿ÑÐ¾ÑÑ ÑÑÐ½Ð°Ð½Ñ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000504"/>
            <a:ext cx="3907600" cy="2600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3" name="Picture 5" descr="C:\Users\Саня\Desktop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714620"/>
            <a:ext cx="3815721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428604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uk-UA" sz="3600" b="1" i="1" dirty="0" smtClean="0">
                <a:latin typeface="Georgia" pitchFamily="18" charset="0"/>
              </a:rPr>
              <a:t>1. Поняття фінансової системи як об’єкта управління</a:t>
            </a:r>
          </a:p>
        </p:txBody>
      </p:sp>
      <p:pic>
        <p:nvPicPr>
          <p:cNvPr id="26626" name="Picture 2" descr="ÐÐ°ÑÑÐ¸Ð½ÐºÐ¸ Ð¿Ð¾ Ð·Ð°Ð¿ÑÐ¾ÑÑ ÑÑÐ½Ð°Ð½Ñ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4000528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8" name="Picture 4" descr="ÐÐ°ÑÑÐ¸Ð½ÐºÐ¸ Ð¿Ð¾ Ð·Ð°Ð¿ÑÐ¾ÑÑ ÑÑÐ½Ð°Ð½Ñ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643050"/>
            <a:ext cx="3687415" cy="2586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 descr="ÐÐ°ÑÑÐ¸Ð½ÐºÐ¸ Ð¿Ð¾ Ð·Ð°Ð¿ÑÐ¾ÑÑ ÑÑÐ½Ð°Ð½ÑÐ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350320"/>
            <a:ext cx="4325411" cy="2274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1928794" y="3857628"/>
            <a:ext cx="685804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ja-JP" sz="2000" b="1" i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Т</a:t>
            </a:r>
            <a:r>
              <a:rPr kumimoji="0" lang="uk-UA" altLang="ja-JP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ермін</a:t>
            </a:r>
            <a:r>
              <a:rPr kumimoji="0" lang="uk-UA" altLang="ja-JP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</a:t>
            </a:r>
            <a:r>
              <a:rPr kumimoji="0" lang="uk-UA" altLang="ja-JP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«система» </a:t>
            </a:r>
            <a:r>
              <a:rPr kumimoji="0" lang="uk-UA" altLang="ja-JP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походить від грецького, що в перекладі означає ціле, складене з частин.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ja-JP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Поняття «система» </a:t>
            </a:r>
            <a:r>
              <a:rPr kumimoji="0" lang="uk-UA" altLang="ja-JP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− </a:t>
            </a:r>
            <a:r>
              <a:rPr kumimoji="0" lang="uk-UA" altLang="ja-JP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це сукупність елементів, що знаходяться у відношеннях і взаємозв’язку один із одним і створюють певну єдність, цілісність.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ja-JP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Поняття «фінансова система»</a:t>
            </a:r>
            <a:r>
              <a:rPr kumimoji="0" lang="uk-UA" altLang="ja-JP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, </a:t>
            </a:r>
            <a:r>
              <a:rPr kumimoji="0" lang="uk-UA" altLang="ja-JP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як  і будь-яка система – це сукупність взаємозв’язаних елементів, що мають однорідні ознаки.</a:t>
            </a:r>
            <a:endParaRPr kumimoji="0" lang="uk-UA" altLang="ja-JP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3" name="Picture 3" descr="ÐÐ°ÑÑÐ¸Ð½ÐºÐ¸ Ð¿Ð¾ Ð·Ð°Ð¿ÑÐ¾ÑÑ ÑÑÐ½Ð°Ð½ÑÐ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85728"/>
            <a:ext cx="3586172" cy="3294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5" name="Picture 5" descr="ÐÐ°ÑÑÐ¸Ð½ÐºÐ¸ Ð¿Ð¾ Ð·Ð°Ð¿ÑÐ¾ÑÑ ÑÑÐ½Ð°Ð½Ñ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71480"/>
            <a:ext cx="4079381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1542</TotalTime>
  <Words>1681</Words>
  <Application>Microsoft Office PowerPoint</Application>
  <PresentationFormat>Экран (4:3)</PresentationFormat>
  <Paragraphs>266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Кудин</cp:lastModifiedBy>
  <cp:revision>74</cp:revision>
  <dcterms:modified xsi:type="dcterms:W3CDTF">2021-06-03T09:19:36Z</dcterms:modified>
</cp:coreProperties>
</file>